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 Slab"/>
      <p:regular r:id="rId33"/>
      <p:bold r:id="rId34"/>
    </p:embeddedFont>
    <p:embeddedFont>
      <p:font typeface="Roboto Thin"/>
      <p:regular r:id="rId35"/>
      <p:bold r:id="rId36"/>
      <p:italic r:id="rId37"/>
      <p:boldItalic r:id="rId38"/>
    </p:embeddedFont>
    <p:embeddedFont>
      <p:font typeface="Roboto"/>
      <p:regular r:id="rId39"/>
      <p:bold r:id="rId40"/>
      <p:italic r:id="rId41"/>
      <p:boldItalic r:id="rId42"/>
    </p:embeddedFont>
    <p:embeddedFont>
      <p:font typeface="Nunito"/>
      <p:regular r:id="rId43"/>
      <p:bold r:id="rId44"/>
      <p:italic r:id="rId45"/>
      <p:boldItalic r:id="rId46"/>
    </p:embeddedFont>
    <p:embeddedFont>
      <p:font typeface="Lato"/>
      <p:regular r:id="rId47"/>
      <p:bold r:id="rId48"/>
      <p:italic r:id="rId49"/>
      <p:boldItalic r:id="rId50"/>
    </p:embeddedFont>
    <p:embeddedFont>
      <p:font typeface="Fira Sans"/>
      <p:regular r:id="rId51"/>
      <p:bold r:id="rId52"/>
      <p:italic r:id="rId53"/>
      <p:boldItalic r:id="rId54"/>
    </p:embeddedFont>
    <p:embeddedFont>
      <p:font typeface="Merriweather"/>
      <p:regular r:id="rId55"/>
      <p:bold r:id="rId56"/>
      <p:italic r:id="rId57"/>
      <p:boldItalic r:id="rId58"/>
    </p:embeddedFont>
    <p:embeddedFont>
      <p:font typeface="Source Sans Pro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9E553E9-0A12-45E9-9462-D1348A761CBF}">
  <a:tblStyle styleId="{29E553E9-0A12-45E9-9462-D1348A761C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44" Type="http://schemas.openxmlformats.org/officeDocument/2006/relationships/font" Target="fonts/Nunito-bold.fntdata"/><Relationship Id="rId43" Type="http://schemas.openxmlformats.org/officeDocument/2006/relationships/font" Target="fonts/Nunito-regular.fntdata"/><Relationship Id="rId46" Type="http://schemas.openxmlformats.org/officeDocument/2006/relationships/font" Target="fonts/Nunito-boldItalic.fntdata"/><Relationship Id="rId45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bold.fntdata"/><Relationship Id="rId47" Type="http://schemas.openxmlformats.org/officeDocument/2006/relationships/font" Target="fonts/Lato-regular.fntdata"/><Relationship Id="rId49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font" Target="fonts/RobotoSlab-regular.fntdata"/><Relationship Id="rId32" Type="http://schemas.openxmlformats.org/officeDocument/2006/relationships/slide" Target="slides/slide27.xml"/><Relationship Id="rId35" Type="http://schemas.openxmlformats.org/officeDocument/2006/relationships/font" Target="fonts/RobotoThin-regular.fntdata"/><Relationship Id="rId34" Type="http://schemas.openxmlformats.org/officeDocument/2006/relationships/font" Target="fonts/RobotoSlab-bold.fntdata"/><Relationship Id="rId37" Type="http://schemas.openxmlformats.org/officeDocument/2006/relationships/font" Target="fonts/RobotoThin-italic.fntdata"/><Relationship Id="rId36" Type="http://schemas.openxmlformats.org/officeDocument/2006/relationships/font" Target="fonts/RobotoThin-bold.fntdata"/><Relationship Id="rId39" Type="http://schemas.openxmlformats.org/officeDocument/2006/relationships/font" Target="fonts/Roboto-regular.fntdata"/><Relationship Id="rId38" Type="http://schemas.openxmlformats.org/officeDocument/2006/relationships/font" Target="fonts/RobotoThin-boldItalic.fntdata"/><Relationship Id="rId62" Type="http://schemas.openxmlformats.org/officeDocument/2006/relationships/font" Target="fonts/SourceSansPro-boldItalic.fntdata"/><Relationship Id="rId61" Type="http://schemas.openxmlformats.org/officeDocument/2006/relationships/font" Target="fonts/SourceSansPro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SourceSansPro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FiraSans-regular.fntdata"/><Relationship Id="rId50" Type="http://schemas.openxmlformats.org/officeDocument/2006/relationships/font" Target="fonts/Lato-boldItalic.fntdata"/><Relationship Id="rId53" Type="http://schemas.openxmlformats.org/officeDocument/2006/relationships/font" Target="fonts/FiraSans-italic.fntdata"/><Relationship Id="rId52" Type="http://schemas.openxmlformats.org/officeDocument/2006/relationships/font" Target="fonts/FiraSans-bold.fntdata"/><Relationship Id="rId11" Type="http://schemas.openxmlformats.org/officeDocument/2006/relationships/slide" Target="slides/slide6.xml"/><Relationship Id="rId55" Type="http://schemas.openxmlformats.org/officeDocument/2006/relationships/font" Target="fonts/Merriweather-regular.fntdata"/><Relationship Id="rId10" Type="http://schemas.openxmlformats.org/officeDocument/2006/relationships/slide" Target="slides/slide5.xml"/><Relationship Id="rId54" Type="http://schemas.openxmlformats.org/officeDocument/2006/relationships/font" Target="fonts/FiraSans-boldItalic.fntdata"/><Relationship Id="rId13" Type="http://schemas.openxmlformats.org/officeDocument/2006/relationships/slide" Target="slides/slide8.xml"/><Relationship Id="rId57" Type="http://schemas.openxmlformats.org/officeDocument/2006/relationships/font" Target="fonts/Merriweather-italic.fntdata"/><Relationship Id="rId12" Type="http://schemas.openxmlformats.org/officeDocument/2006/relationships/slide" Target="slides/slide7.xml"/><Relationship Id="rId56" Type="http://schemas.openxmlformats.org/officeDocument/2006/relationships/font" Target="fonts/Merriweather-bold.fntdata"/><Relationship Id="rId15" Type="http://schemas.openxmlformats.org/officeDocument/2006/relationships/slide" Target="slides/slide10.xml"/><Relationship Id="rId59" Type="http://schemas.openxmlformats.org/officeDocument/2006/relationships/font" Target="fonts/SourceSansPro-regular.fntdata"/><Relationship Id="rId14" Type="http://schemas.openxmlformats.org/officeDocument/2006/relationships/slide" Target="slides/slide9.xml"/><Relationship Id="rId58" Type="http://schemas.openxmlformats.org/officeDocument/2006/relationships/font" Target="fonts/Merriweather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92cab7346_0_12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92cab7346_0_1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b189fce47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b189fce4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b189fce47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b189fce4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a89b45f2c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a89b45f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92cab7346_0_13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92cab7346_0_1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a89b45f2c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a89b45f2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92cab7346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92cab734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92cab7346_0_13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92cab7346_0_1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a89b45f2c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da89b45f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a89b45f2c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a89b45f2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a89b45f2c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da89b45f2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92cab7346_0_9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d92cab7346_0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d92cab7346_0_1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d92cab7346_0_1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a89b45f2c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da89b45f2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92cab7346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92cab73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92cab7346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92cab734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92cab7346_0_4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92cab7346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92cab7346_0_4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92cab7346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92cab7346_0_10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92cab7346_0_10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Face Anti-Spoofing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86125" y="1624725"/>
            <a:ext cx="3675300" cy="3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Char char="◎"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uffers from poor generalization because the texture information varies with cameras/capture devices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 txBox="1"/>
          <p:nvPr>
            <p:ph idx="2" type="body"/>
          </p:nvPr>
        </p:nvSpPr>
        <p:spPr>
          <a:xfrm>
            <a:off x="4682650" y="1555225"/>
            <a:ext cx="3771000" cy="33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Char char="◎"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exture information is not as discriminative as the depth information on task of 2D presentation attack detection.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1"/>
          <p:cNvSpPr txBox="1"/>
          <p:nvPr>
            <p:ph type="title"/>
          </p:nvPr>
        </p:nvSpPr>
        <p:spPr>
          <a:xfrm>
            <a:off x="377800" y="308125"/>
            <a:ext cx="7571700" cy="8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Problems with </a:t>
            </a:r>
            <a:r>
              <a:rPr b="1" lang="en" sz="3000">
                <a:latin typeface="Lato"/>
                <a:ea typeface="Lato"/>
                <a:cs typeface="Lato"/>
                <a:sym typeface="Lato"/>
              </a:rPr>
              <a:t>Texture Based Methods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Deep Learning Based Methods</a:t>
            </a:r>
            <a:endParaRPr/>
          </a:p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22"/>
          <p:cNvGrpSpPr/>
          <p:nvPr/>
        </p:nvGrpSpPr>
        <p:grpSpPr>
          <a:xfrm>
            <a:off x="1182990" y="3837654"/>
            <a:ext cx="6298175" cy="754632"/>
            <a:chOff x="1593000" y="2322568"/>
            <a:chExt cx="5957975" cy="643500"/>
          </a:xfrm>
        </p:grpSpPr>
        <p:sp>
          <p:nvSpPr>
            <p:cNvPr id="151" name="Google Shape;151;p22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2382552" y="2399950"/>
              <a:ext cx="16398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Resnet50 with LSTM</a:t>
              </a:r>
              <a:endParaRPr b="1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LSTM units were used to extract temporal features.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8" name="Google Shape;158;p22"/>
          <p:cNvGrpSpPr/>
          <p:nvPr/>
        </p:nvGrpSpPr>
        <p:grpSpPr>
          <a:xfrm>
            <a:off x="1182990" y="3069683"/>
            <a:ext cx="6298175" cy="754632"/>
            <a:chOff x="1593000" y="2322568"/>
            <a:chExt cx="5957975" cy="643500"/>
          </a:xfrm>
        </p:grpSpPr>
        <p:sp>
          <p:nvSpPr>
            <p:cNvPr id="159" name="Google Shape;159;p22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2342607" y="2399947"/>
              <a:ext cx="1844400" cy="44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DeepColorFASD</a:t>
              </a:r>
              <a:r>
                <a:rPr lang="en" sz="15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endPara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Plane of each color space passed to get color score from Softmax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Fusion-based Voting Method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6" name="Google Shape;166;p22"/>
          <p:cNvGrpSpPr/>
          <p:nvPr/>
        </p:nvGrpSpPr>
        <p:grpSpPr>
          <a:xfrm>
            <a:off x="1182990" y="2301681"/>
            <a:ext cx="6404492" cy="754632"/>
            <a:chOff x="1593000" y="2322568"/>
            <a:chExt cx="6058549" cy="643500"/>
          </a:xfrm>
        </p:grpSpPr>
        <p:sp>
          <p:nvSpPr>
            <p:cNvPr id="167" name="Google Shape;167;p22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2369095" y="2394086"/>
              <a:ext cx="17583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Depth-basedCNN &amp; Patch-based CNN</a:t>
              </a:r>
              <a:endPara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4387849" y="2323757"/>
              <a:ext cx="32637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Patch Scores from Patch-based CNN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Depth Features from Depth-based CNN passed into SVM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" name="Google Shape;174;p22"/>
          <p:cNvGrpSpPr/>
          <p:nvPr/>
        </p:nvGrpSpPr>
        <p:grpSpPr>
          <a:xfrm>
            <a:off x="1182990" y="1609919"/>
            <a:ext cx="6298254" cy="754632"/>
            <a:chOff x="1593000" y="2322568"/>
            <a:chExt cx="5958049" cy="643500"/>
          </a:xfrm>
        </p:grpSpPr>
        <p:sp>
          <p:nvSpPr>
            <p:cNvPr id="175" name="Google Shape;175;p22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2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2342631" y="2323746"/>
              <a:ext cx="2320500" cy="5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Face Antispoofing Network (FASNet) Architecture</a:t>
              </a:r>
              <a:r>
                <a:rPr lang="en" sz="15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4387849" y="2323745"/>
              <a:ext cx="3163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Transfer Learning on fully connected layers of VGG16 CNN Architecture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1463475" y="1607350"/>
            <a:ext cx="5826000" cy="3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Char char="◎"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Eye-Blinking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Char char="◎"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Hand/Lips movements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Char char="◎"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Any kind of Actions(Hand waving)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If there is no movement in the background or high movement in the foreground then output is real, otherwise output is fake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3"/>
          <p:cNvSpPr txBox="1"/>
          <p:nvPr>
            <p:ph type="title"/>
          </p:nvPr>
        </p:nvSpPr>
        <p:spPr>
          <a:xfrm>
            <a:off x="377800" y="308125"/>
            <a:ext cx="7571700" cy="8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Motion</a:t>
            </a:r>
            <a:r>
              <a:rPr b="1" lang="en" sz="3000">
                <a:latin typeface="Lato"/>
                <a:ea typeface="Lato"/>
                <a:cs typeface="Lato"/>
                <a:sym typeface="Lato"/>
              </a:rPr>
              <a:t> Based Methods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ctrTitle"/>
          </p:nvPr>
        </p:nvSpPr>
        <p:spPr>
          <a:xfrm>
            <a:off x="1546025" y="1754800"/>
            <a:ext cx="6577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91EA"/>
                </a:solidFill>
                <a:latin typeface="Lato"/>
                <a:ea typeface="Lato"/>
                <a:cs typeface="Lato"/>
                <a:sym typeface="Lato"/>
              </a:rPr>
              <a:t>A Dataset and Benchmark for Large-scale Multi-modal Face Anti-Spoofing</a:t>
            </a:r>
            <a:endParaRPr sz="3000">
              <a:solidFill>
                <a:srgbClr val="0091E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4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885900" y="1220775"/>
            <a:ext cx="7372200" cy="10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CASIA-SURF Dataset</a:t>
            </a:r>
            <a:endParaRPr b="1" sz="19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◎"/>
            </a:pP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multi-modal face anti-spoofing dataset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◎"/>
            </a:pP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Modalities-  RGB,  Depth,  IR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○"/>
            </a:pP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RGB data has rich appearance details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○"/>
            </a:pP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Depth data are sensitive to the distance between the image plane and the corresponding face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○"/>
            </a:pP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IR data measure the amount of heat radiated from a face.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25"/>
          <p:cNvSpPr txBox="1"/>
          <p:nvPr>
            <p:ph type="title"/>
          </p:nvPr>
        </p:nvSpPr>
        <p:spPr>
          <a:xfrm>
            <a:off x="377800" y="308125"/>
            <a:ext cx="7571700" cy="8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Some Concepts from the Paper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350" y="-34775"/>
            <a:ext cx="57255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ctrTitle"/>
          </p:nvPr>
        </p:nvSpPr>
        <p:spPr>
          <a:xfrm>
            <a:off x="1572075" y="2024150"/>
            <a:ext cx="7159800" cy="16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91EA"/>
                </a:solidFill>
                <a:latin typeface="Lato"/>
                <a:ea typeface="Lato"/>
                <a:cs typeface="Lato"/>
                <a:sym typeface="Lato"/>
              </a:rPr>
              <a:t>Multi-modal Face Anti-spoofing Attack Detection Challenge at CVPR2019</a:t>
            </a:r>
            <a:endParaRPr sz="4000">
              <a:solidFill>
                <a:srgbClr val="0091E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7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idx="4294967295" type="ctrTitle"/>
          </p:nvPr>
        </p:nvSpPr>
        <p:spPr>
          <a:xfrm>
            <a:off x="1903575" y="1886450"/>
            <a:ext cx="5277900" cy="5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Vision Labs</a:t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8"/>
          <p:cNvSpPr txBox="1"/>
          <p:nvPr>
            <p:ph idx="4294967295" type="ctrTitle"/>
          </p:nvPr>
        </p:nvSpPr>
        <p:spPr>
          <a:xfrm>
            <a:off x="1903575" y="2792475"/>
            <a:ext cx="5277900" cy="6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FeatherNet</a:t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28"/>
          <p:cNvSpPr txBox="1"/>
          <p:nvPr>
            <p:ph idx="12" type="sldNum"/>
          </p:nvPr>
        </p:nvSpPr>
        <p:spPr>
          <a:xfrm>
            <a:off x="8334859" y="54709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/>
              <a:t>‹#›</a:t>
            </a:fld>
            <a:endParaRPr sz="700"/>
          </a:p>
        </p:txBody>
      </p:sp>
      <p:sp>
        <p:nvSpPr>
          <p:cNvPr id="220" name="Google Shape;220;p28"/>
          <p:cNvSpPr txBox="1"/>
          <p:nvPr>
            <p:ph idx="4294967295" type="title"/>
          </p:nvPr>
        </p:nvSpPr>
        <p:spPr>
          <a:xfrm>
            <a:off x="377800" y="308125"/>
            <a:ext cx="7571700" cy="8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Teams in the Challenge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idx="1" type="body"/>
          </p:nvPr>
        </p:nvSpPr>
        <p:spPr>
          <a:xfrm>
            <a:off x="256150" y="1586875"/>
            <a:ext cx="3651000" cy="22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RGB, Depth and IR inputs 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were processed by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Separate streams followed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by  concatenation and 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fully-connected layers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226" name="Google Shape;226;p29"/>
          <p:cNvCxnSpPr/>
          <p:nvPr/>
        </p:nvCxnSpPr>
        <p:spPr>
          <a:xfrm flipH="1" rot="10800000">
            <a:off x="6793191" y="367851"/>
            <a:ext cx="638700" cy="141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9"/>
          <p:cNvCxnSpPr/>
          <p:nvPr/>
        </p:nvCxnSpPr>
        <p:spPr>
          <a:xfrm flipH="1" rot="10800000">
            <a:off x="7194765" y="1515796"/>
            <a:ext cx="1377600" cy="570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9"/>
          <p:cNvCxnSpPr/>
          <p:nvPr/>
        </p:nvCxnSpPr>
        <p:spPr>
          <a:xfrm flipH="1" rot="10800000">
            <a:off x="7068779" y="1169826"/>
            <a:ext cx="716400" cy="806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2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0" name="Google Shape;2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925" y="559900"/>
            <a:ext cx="6498075" cy="37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9"/>
          <p:cNvSpPr txBox="1"/>
          <p:nvPr/>
        </p:nvSpPr>
        <p:spPr>
          <a:xfrm>
            <a:off x="2954025" y="4371388"/>
            <a:ext cx="569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Github Source : https://github.com/AlexanderParkin/ChaLearn_liveness_challenge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2" name="Google Shape;232;p29"/>
          <p:cNvSpPr txBox="1"/>
          <p:nvPr>
            <p:ph type="title"/>
          </p:nvPr>
        </p:nvSpPr>
        <p:spPr>
          <a:xfrm>
            <a:off x="377800" y="308125"/>
            <a:ext cx="7571700" cy="8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VisionLabs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37780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Feather Nets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30"/>
          <p:cNvSpPr txBox="1"/>
          <p:nvPr>
            <p:ph idx="1" type="body"/>
          </p:nvPr>
        </p:nvSpPr>
        <p:spPr>
          <a:xfrm>
            <a:off x="377800" y="1335600"/>
            <a:ext cx="8575200" cy="20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ato"/>
              <a:buChar char="◎"/>
            </a:pPr>
            <a:r>
              <a:rPr lang="en" sz="1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Process multi-modal images sequentially in a cascaded network.</a:t>
            </a:r>
            <a:endParaRPr sz="19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ato"/>
              <a:buChar char="◎"/>
            </a:pPr>
            <a:r>
              <a:rPr lang="en" sz="1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Depth information plays a key role between live and spoof faces. </a:t>
            </a:r>
            <a:endParaRPr sz="19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ato"/>
              <a:buChar char="◎"/>
            </a:pPr>
            <a:r>
              <a:rPr lang="en" sz="1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IR data was adopted in at end of network </a:t>
            </a:r>
            <a:endParaRPr sz="19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ato"/>
              <a:buChar char="◎"/>
            </a:pPr>
            <a:r>
              <a:rPr lang="en" sz="1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IR data measures the amount of heat radiated from a face which can provides strong error correction for reducing false positive samples greatly.</a:t>
            </a:r>
            <a:endParaRPr sz="19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239" name="Google Shape;239;p30"/>
          <p:cNvCxnSpPr/>
          <p:nvPr/>
        </p:nvCxnSpPr>
        <p:spPr>
          <a:xfrm flipH="1" rot="10800000">
            <a:off x="6793191" y="367851"/>
            <a:ext cx="638700" cy="141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30"/>
          <p:cNvCxnSpPr/>
          <p:nvPr/>
        </p:nvCxnSpPr>
        <p:spPr>
          <a:xfrm flipH="1" rot="10800000">
            <a:off x="7194765" y="1515796"/>
            <a:ext cx="1377600" cy="570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30"/>
          <p:cNvCxnSpPr/>
          <p:nvPr/>
        </p:nvCxnSpPr>
        <p:spPr>
          <a:xfrm flipH="1" rot="10800000">
            <a:off x="7068779" y="1169826"/>
            <a:ext cx="716400" cy="806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3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377800" y="308125"/>
            <a:ext cx="7571700" cy="8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What is Face Anti Spoofing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377800" y="1627700"/>
            <a:ext cx="8575200" cy="19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02124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Liveness detection</a:t>
            </a: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in biometrics is the ability of a system to </a:t>
            </a:r>
            <a:r>
              <a:rPr b="1" lang="en" sz="2000">
                <a:solidFill>
                  <a:srgbClr val="202124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detect</a:t>
            </a: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if a biometric is real or fake </a:t>
            </a: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at the point of capture</a:t>
            </a:r>
            <a:endParaRPr sz="2000">
              <a:solidFill>
                <a:srgbClr val="2125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125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Specifically, </a:t>
            </a:r>
            <a:r>
              <a:rPr b="1" lang="en" sz="2000">
                <a:solidFill>
                  <a:srgbClr val="2125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Facial anti-spoofing</a:t>
            </a:r>
            <a:r>
              <a:rPr lang="en" sz="2000">
                <a:solidFill>
                  <a:srgbClr val="2125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is the task of preventing false facial verification by using a photo, video, mask or a different substitute for an authorized person’s face.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77" name="Google Shape;77;p13"/>
          <p:cNvCxnSpPr/>
          <p:nvPr/>
        </p:nvCxnSpPr>
        <p:spPr>
          <a:xfrm flipH="1" rot="10800000">
            <a:off x="6793191" y="367851"/>
            <a:ext cx="638700" cy="141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3"/>
          <p:cNvCxnSpPr/>
          <p:nvPr/>
        </p:nvCxnSpPr>
        <p:spPr>
          <a:xfrm flipH="1" rot="10800000">
            <a:off x="7194765" y="1515796"/>
            <a:ext cx="1377600" cy="570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/>
          <p:nvPr/>
        </p:nvCxnSpPr>
        <p:spPr>
          <a:xfrm flipH="1" rot="10800000">
            <a:off x="7068779" y="1169826"/>
            <a:ext cx="716400" cy="806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37780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Feather Nets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77800" y="738850"/>
            <a:ext cx="8575200" cy="26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ato"/>
              <a:buChar char="◎"/>
            </a:pPr>
            <a:r>
              <a:rPr lang="en" sz="1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Therefore, the process is divided into the following two stages: </a:t>
            </a:r>
            <a:endParaRPr sz="19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"/>
              <a:buChar char="○"/>
            </a:pPr>
            <a:r>
              <a:rPr b="1" lang="en" sz="17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Stage 1</a:t>
            </a:r>
            <a:r>
              <a:rPr lang="en" sz="17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Four ensemble networks with depth modal as input respectively and output the scores of classification by voting.</a:t>
            </a:r>
            <a:endParaRPr sz="17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"/>
              <a:buChar char="○"/>
            </a:pPr>
            <a:r>
              <a:rPr b="1" lang="en" sz="17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Stage 2</a:t>
            </a:r>
            <a:r>
              <a:rPr lang="en" sz="17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A MobileLiteNet followed by stage 1 which takes the IR modal as input to judge the fake samples further. </a:t>
            </a:r>
            <a:endParaRPr sz="17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ato"/>
              <a:buChar char="◎"/>
            </a:pPr>
            <a:r>
              <a:rPr lang="en" sz="1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basic networks of these two phases are Fishnet and MobileNetv2 respectively.</a:t>
            </a:r>
            <a:endParaRPr sz="19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249" name="Google Shape;249;p31"/>
          <p:cNvCxnSpPr/>
          <p:nvPr/>
        </p:nvCxnSpPr>
        <p:spPr>
          <a:xfrm flipH="1" rot="10800000">
            <a:off x="6793191" y="367851"/>
            <a:ext cx="638700" cy="141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1"/>
          <p:cNvCxnSpPr/>
          <p:nvPr/>
        </p:nvCxnSpPr>
        <p:spPr>
          <a:xfrm flipH="1" rot="10800000">
            <a:off x="7194765" y="1515796"/>
            <a:ext cx="1377600" cy="570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1"/>
          <p:cNvCxnSpPr/>
          <p:nvPr/>
        </p:nvCxnSpPr>
        <p:spPr>
          <a:xfrm flipH="1" rot="10800000">
            <a:off x="7068779" y="1169826"/>
            <a:ext cx="716400" cy="806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3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950" y="656350"/>
            <a:ext cx="6029325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2"/>
          <p:cNvSpPr txBox="1"/>
          <p:nvPr/>
        </p:nvSpPr>
        <p:spPr>
          <a:xfrm>
            <a:off x="1277175" y="3918425"/>
            <a:ext cx="745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ource Sans Pro"/>
                <a:ea typeface="Source Sans Pro"/>
                <a:cs typeface="Source Sans Pro"/>
                <a:sym typeface="Source Sans Pro"/>
              </a:rPr>
              <a:t>Github Source : https://github.com/SoftwareGift/FeatherNets_Face-Anti-spoofing-Attack-Detection-Challenge-CVPR2019</a:t>
            </a:r>
            <a:endParaRPr sz="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ctrTitle"/>
          </p:nvPr>
        </p:nvSpPr>
        <p:spPr>
          <a:xfrm>
            <a:off x="1572075" y="2024150"/>
            <a:ext cx="7159800" cy="16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91EA"/>
                </a:solidFill>
                <a:latin typeface="Lato"/>
                <a:ea typeface="Lato"/>
                <a:cs typeface="Lato"/>
                <a:sym typeface="Lato"/>
              </a:rPr>
              <a:t>Multi-Modal Face Anti-Spoofing Based on Central Difference Convolutional Networks</a:t>
            </a:r>
            <a:endParaRPr sz="4000">
              <a:solidFill>
                <a:srgbClr val="0091E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33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type="title"/>
          </p:nvPr>
        </p:nvSpPr>
        <p:spPr>
          <a:xfrm>
            <a:off x="37780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CDCN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p34"/>
          <p:cNvSpPr txBox="1"/>
          <p:nvPr>
            <p:ph idx="1" type="body"/>
          </p:nvPr>
        </p:nvSpPr>
        <p:spPr>
          <a:xfrm>
            <a:off x="377800" y="1468350"/>
            <a:ext cx="8575200" cy="22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Lato"/>
              <a:buChar char="◎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State of the art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◎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All the multi-modal FAS methods rely on standard backbone (ResNet) with stacked vanilla convolutions which is weak in describing detailed intrinsic information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◎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Trained on CASIA-SURF CeFA dataset  which covers three ethnicities, three modalities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271" name="Google Shape;271;p34"/>
          <p:cNvCxnSpPr/>
          <p:nvPr/>
        </p:nvCxnSpPr>
        <p:spPr>
          <a:xfrm flipH="1" rot="10800000">
            <a:off x="6793191" y="367851"/>
            <a:ext cx="638700" cy="141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34"/>
          <p:cNvCxnSpPr/>
          <p:nvPr/>
        </p:nvCxnSpPr>
        <p:spPr>
          <a:xfrm flipH="1" rot="10800000">
            <a:off x="7194765" y="1515796"/>
            <a:ext cx="1377600" cy="570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34"/>
          <p:cNvCxnSpPr/>
          <p:nvPr/>
        </p:nvCxnSpPr>
        <p:spPr>
          <a:xfrm flipH="1" rot="10800000">
            <a:off x="7068779" y="1169826"/>
            <a:ext cx="716400" cy="806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3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34"/>
          <p:cNvSpPr txBox="1"/>
          <p:nvPr/>
        </p:nvSpPr>
        <p:spPr>
          <a:xfrm>
            <a:off x="2719450" y="3857625"/>
            <a:ext cx="553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Github Source : https://github.com/ZitongYu/CDCN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1" name="Google Shape;2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75" y="699750"/>
            <a:ext cx="8839203" cy="3255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" name="Google Shape;286;p36"/>
          <p:cNvGraphicFramePr/>
          <p:nvPr/>
        </p:nvGraphicFramePr>
        <p:xfrm>
          <a:off x="1581975" y="1678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{29E553E9-0A12-45E9-9462-D1348A761CBF}</a:tableStyleId>
              </a:tblPr>
              <a:tblGrid>
                <a:gridCol w="1953125"/>
                <a:gridCol w="1806350"/>
                <a:gridCol w="1806300"/>
              </a:tblGrid>
              <a:tr h="73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Features</a:t>
                      </a:r>
                      <a:endParaRPr b="1" sz="2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FeatherNet</a:t>
                      </a:r>
                      <a:endParaRPr b="1" sz="2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rgbClr val="FFFFFF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CDCN</a:t>
                      </a:r>
                      <a:endParaRPr b="1" sz="2000">
                        <a:solidFill>
                          <a:srgbClr val="FFFFFF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730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Lato"/>
                          <a:ea typeface="Lato"/>
                          <a:cs typeface="Lato"/>
                          <a:sym typeface="Lato"/>
                        </a:rPr>
                        <a:t>Availability of Pretrained Models</a:t>
                      </a:r>
                      <a:endParaRPr b="1" sz="15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0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Lato"/>
                          <a:ea typeface="Lato"/>
                          <a:cs typeface="Lato"/>
                          <a:sym typeface="Lato"/>
                        </a:rPr>
                        <a:t>Good for Mobile and Embedded Devices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7" name="Google Shape;287;p36"/>
          <p:cNvSpPr txBox="1"/>
          <p:nvPr>
            <p:ph type="title"/>
          </p:nvPr>
        </p:nvSpPr>
        <p:spPr>
          <a:xfrm>
            <a:off x="786150" y="308127"/>
            <a:ext cx="7571700" cy="95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WHY FEATHERNET OVER CDCN</a:t>
            </a:r>
            <a:endParaRPr b="1"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36"/>
          <p:cNvGrpSpPr/>
          <p:nvPr/>
        </p:nvGrpSpPr>
        <p:grpSpPr>
          <a:xfrm>
            <a:off x="4153161" y="2616149"/>
            <a:ext cx="423403" cy="315680"/>
            <a:chOff x="3022535" y="5573501"/>
            <a:chExt cx="247677" cy="184684"/>
          </a:xfrm>
        </p:grpSpPr>
        <p:sp>
          <p:nvSpPr>
            <p:cNvPr id="289" name="Google Shape;289;p36"/>
            <p:cNvSpPr/>
            <p:nvPr/>
          </p:nvSpPr>
          <p:spPr>
            <a:xfrm>
              <a:off x="3022535" y="5635279"/>
              <a:ext cx="206139" cy="122905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6"/>
            <p:cNvSpPr/>
            <p:nvPr/>
          </p:nvSpPr>
          <p:spPr>
            <a:xfrm>
              <a:off x="3084056" y="5573501"/>
              <a:ext cx="186156" cy="118689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36"/>
          <p:cNvGrpSpPr/>
          <p:nvPr/>
        </p:nvGrpSpPr>
        <p:grpSpPr>
          <a:xfrm>
            <a:off x="6030259" y="3341122"/>
            <a:ext cx="377583" cy="378805"/>
            <a:chOff x="4209575" y="5522788"/>
            <a:chExt cx="220873" cy="221614"/>
          </a:xfrm>
        </p:grpSpPr>
        <p:sp>
          <p:nvSpPr>
            <p:cNvPr id="292" name="Google Shape;292;p36"/>
            <p:cNvSpPr/>
            <p:nvPr/>
          </p:nvSpPr>
          <p:spPr>
            <a:xfrm>
              <a:off x="4288451" y="5523583"/>
              <a:ext cx="141996" cy="220819"/>
            </a:xfrm>
            <a:custGeom>
              <a:rect b="b" l="l" r="r" t="t"/>
              <a:pathLst>
                <a:path extrusionOk="0" h="10002" w="6431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6"/>
            <p:cNvSpPr/>
            <p:nvPr/>
          </p:nvSpPr>
          <p:spPr>
            <a:xfrm>
              <a:off x="4209575" y="5522788"/>
              <a:ext cx="135682" cy="220311"/>
            </a:xfrm>
            <a:custGeom>
              <a:rect b="b" l="l" r="r" t="t"/>
              <a:pathLst>
                <a:path extrusionOk="0" h="9979" w="6145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" name="Google Shape;294;p36"/>
          <p:cNvGrpSpPr/>
          <p:nvPr/>
        </p:nvGrpSpPr>
        <p:grpSpPr>
          <a:xfrm>
            <a:off x="6030259" y="2584584"/>
            <a:ext cx="377583" cy="378805"/>
            <a:chOff x="4209575" y="5522788"/>
            <a:chExt cx="220873" cy="221614"/>
          </a:xfrm>
        </p:grpSpPr>
        <p:sp>
          <p:nvSpPr>
            <p:cNvPr id="295" name="Google Shape;295;p36"/>
            <p:cNvSpPr/>
            <p:nvPr/>
          </p:nvSpPr>
          <p:spPr>
            <a:xfrm>
              <a:off x="4288451" y="5523583"/>
              <a:ext cx="141996" cy="220819"/>
            </a:xfrm>
            <a:custGeom>
              <a:rect b="b" l="l" r="r" t="t"/>
              <a:pathLst>
                <a:path extrusionOk="0" h="10002" w="6431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6"/>
            <p:cNvSpPr/>
            <p:nvPr/>
          </p:nvSpPr>
          <p:spPr>
            <a:xfrm>
              <a:off x="4209575" y="5522788"/>
              <a:ext cx="135682" cy="220311"/>
            </a:xfrm>
            <a:custGeom>
              <a:rect b="b" l="l" r="r" t="t"/>
              <a:pathLst>
                <a:path extrusionOk="0" h="9979" w="6145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" name="Google Shape;297;p36"/>
          <p:cNvGrpSpPr/>
          <p:nvPr/>
        </p:nvGrpSpPr>
        <p:grpSpPr>
          <a:xfrm>
            <a:off x="4153161" y="3372687"/>
            <a:ext cx="423403" cy="315680"/>
            <a:chOff x="3022535" y="5573501"/>
            <a:chExt cx="247677" cy="184684"/>
          </a:xfrm>
        </p:grpSpPr>
        <p:sp>
          <p:nvSpPr>
            <p:cNvPr id="298" name="Google Shape;298;p36"/>
            <p:cNvSpPr/>
            <p:nvPr/>
          </p:nvSpPr>
          <p:spPr>
            <a:xfrm>
              <a:off x="3022535" y="5635279"/>
              <a:ext cx="206139" cy="122905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6"/>
            <p:cNvSpPr/>
            <p:nvPr/>
          </p:nvSpPr>
          <p:spPr>
            <a:xfrm>
              <a:off x="3084056" y="5573501"/>
              <a:ext cx="186156" cy="118689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37"/>
          <p:cNvSpPr txBox="1"/>
          <p:nvPr>
            <p:ph type="title"/>
          </p:nvPr>
        </p:nvSpPr>
        <p:spPr>
          <a:xfrm>
            <a:off x="37780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NEXT STEPS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06" name="Google Shape;306;p37"/>
          <p:cNvGrpSpPr/>
          <p:nvPr/>
        </p:nvGrpSpPr>
        <p:grpSpPr>
          <a:xfrm>
            <a:off x="1429389" y="1132505"/>
            <a:ext cx="2009032" cy="2529879"/>
            <a:chOff x="1083025" y="1574025"/>
            <a:chExt cx="1834900" cy="2034810"/>
          </a:xfrm>
        </p:grpSpPr>
        <p:sp>
          <p:nvSpPr>
            <p:cNvPr id="307" name="Google Shape;307;p37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8" name="Google Shape;308;p37"/>
            <p:cNvSpPr txBox="1"/>
            <p:nvPr/>
          </p:nvSpPr>
          <p:spPr>
            <a:xfrm>
              <a:off x="1235834" y="2695035"/>
              <a:ext cx="1505100" cy="9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C58D3"/>
                  </a:solidFill>
                  <a:latin typeface="Lato"/>
                  <a:ea typeface="Lato"/>
                  <a:cs typeface="Lato"/>
                  <a:sym typeface="Lato"/>
                </a:rPr>
                <a:t>Studying on Pretrained FeatherNet Architecture</a:t>
              </a:r>
              <a:endParaRPr b="1">
                <a:solidFill>
                  <a:srgbClr val="0C58D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09" name="Google Shape;309;p37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0" name="Google Shape;310;p37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11" name="Google Shape;311;p37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" name="Google Shape;312;p37"/>
          <p:cNvGrpSpPr/>
          <p:nvPr/>
        </p:nvGrpSpPr>
        <p:grpSpPr>
          <a:xfrm>
            <a:off x="3300456" y="1132505"/>
            <a:ext cx="3656978" cy="2069098"/>
            <a:chOff x="1083025" y="1574025"/>
            <a:chExt cx="3340011" cy="1664198"/>
          </a:xfrm>
        </p:grpSpPr>
        <p:sp>
          <p:nvSpPr>
            <p:cNvPr id="313" name="Google Shape;313;p37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4" name="Google Shape;314;p37"/>
            <p:cNvSpPr txBox="1"/>
            <p:nvPr/>
          </p:nvSpPr>
          <p:spPr>
            <a:xfrm>
              <a:off x="2917936" y="2820623"/>
              <a:ext cx="1505100" cy="4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C58D3"/>
                  </a:solidFill>
                  <a:latin typeface="Lato"/>
                  <a:ea typeface="Lato"/>
                  <a:cs typeface="Lato"/>
                  <a:sym typeface="Lato"/>
                </a:rPr>
                <a:t>Building a model</a:t>
              </a:r>
              <a:endParaRPr b="1">
                <a:solidFill>
                  <a:srgbClr val="0C58D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15" name="Google Shape;315;p37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6" name="Google Shape;316;p37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17" name="Google Shape;317;p37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" name="Google Shape;318;p37"/>
          <p:cNvGrpSpPr/>
          <p:nvPr/>
        </p:nvGrpSpPr>
        <p:grpSpPr>
          <a:xfrm>
            <a:off x="3339687" y="1132505"/>
            <a:ext cx="3838543" cy="2529873"/>
            <a:chOff x="-587914" y="1574025"/>
            <a:chExt cx="3505838" cy="2034805"/>
          </a:xfrm>
        </p:grpSpPr>
        <p:sp>
          <p:nvSpPr>
            <p:cNvPr id="319" name="Google Shape;319;p37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0" name="Google Shape;320;p37"/>
            <p:cNvSpPr txBox="1"/>
            <p:nvPr/>
          </p:nvSpPr>
          <p:spPr>
            <a:xfrm>
              <a:off x="-587914" y="2695030"/>
              <a:ext cx="1505100" cy="9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C58D3"/>
                  </a:solidFill>
                  <a:latin typeface="Lato"/>
                  <a:ea typeface="Lato"/>
                  <a:cs typeface="Lato"/>
                  <a:sym typeface="Lato"/>
                </a:rPr>
                <a:t>Research on Transfer Learning of FeatherNet</a:t>
              </a:r>
              <a:endParaRPr b="1">
                <a:solidFill>
                  <a:srgbClr val="0C58D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21" name="Google Shape;321;p37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2" name="Google Shape;322;p37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23" name="Google Shape;323;p37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8"/>
          <p:cNvSpPr txBox="1"/>
          <p:nvPr>
            <p:ph idx="4294967295" type="ctrTitle"/>
          </p:nvPr>
        </p:nvSpPr>
        <p:spPr>
          <a:xfrm>
            <a:off x="1068075" y="146109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Lato"/>
                <a:ea typeface="Lato"/>
                <a:cs typeface="Lato"/>
                <a:sym typeface="Lato"/>
              </a:rPr>
              <a:t>Thanks!</a:t>
            </a:r>
            <a:endParaRPr b="1" sz="6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9" name="Google Shape;329;p38"/>
          <p:cNvSpPr txBox="1"/>
          <p:nvPr>
            <p:ph idx="4294967295" type="subTitle"/>
          </p:nvPr>
        </p:nvSpPr>
        <p:spPr>
          <a:xfrm>
            <a:off x="1068075" y="2673813"/>
            <a:ext cx="6593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Any questions?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0" name="Google Shape;330;p3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4"/>
          <p:cNvCxnSpPr/>
          <p:nvPr/>
        </p:nvCxnSpPr>
        <p:spPr>
          <a:xfrm flipH="1" rot="10800000">
            <a:off x="6805299" y="540952"/>
            <a:ext cx="143700" cy="377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4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8" name="Google Shape;88;p14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{29E553E9-0A12-45E9-9462-D1348A761CBF}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     </a:t>
                      </a:r>
                      <a:r>
                        <a:rPr b="1"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         Static</a:t>
                      </a:r>
                      <a:endParaRPr b="1"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     </a:t>
                      </a:r>
                      <a:r>
                        <a:rPr b="1"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      Dynamic</a:t>
                      </a:r>
                      <a:endParaRPr b="1"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               </a:t>
                      </a:r>
                      <a:r>
                        <a:rPr b="1"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     2D</a:t>
                      </a:r>
                      <a:endParaRPr b="1"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Photographs, Flat paper/plastic Mask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Screen Video Replay,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Several Photographs shown one by one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           </a:t>
                      </a:r>
                      <a:r>
                        <a:rPr b="1"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         3D</a:t>
                      </a:r>
                      <a:endParaRPr b="1"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3D print sculpture mask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Robots that reproduce expressions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9" name="Google Shape;89;p14"/>
          <p:cNvSpPr txBox="1"/>
          <p:nvPr>
            <p:ph idx="4294967295" type="title"/>
          </p:nvPr>
        </p:nvSpPr>
        <p:spPr>
          <a:xfrm>
            <a:off x="377800" y="308125"/>
            <a:ext cx="7571700" cy="8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Types of Presentation Attacks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377800" y="1332600"/>
            <a:ext cx="8575200" cy="22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95" name="Google Shape;95;p15"/>
          <p:cNvCxnSpPr/>
          <p:nvPr/>
        </p:nvCxnSpPr>
        <p:spPr>
          <a:xfrm flipH="1" rot="10800000">
            <a:off x="6793191" y="367851"/>
            <a:ext cx="638700" cy="141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5"/>
          <p:cNvCxnSpPr/>
          <p:nvPr/>
        </p:nvCxnSpPr>
        <p:spPr>
          <a:xfrm flipH="1" rot="10800000">
            <a:off x="7194765" y="1515796"/>
            <a:ext cx="1377600" cy="570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5"/>
          <p:cNvCxnSpPr/>
          <p:nvPr/>
        </p:nvCxnSpPr>
        <p:spPr>
          <a:xfrm flipH="1" rot="10800000">
            <a:off x="7068779" y="1169826"/>
            <a:ext cx="716400" cy="806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23" y="1851075"/>
            <a:ext cx="6398625" cy="239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/>
          <p:nvPr/>
        </p:nvSpPr>
        <p:spPr>
          <a:xfrm>
            <a:off x="1238175" y="1515800"/>
            <a:ext cx="6398700" cy="27288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type="title"/>
          </p:nvPr>
        </p:nvSpPr>
        <p:spPr>
          <a:xfrm>
            <a:off x="377800" y="308125"/>
            <a:ext cx="7571700" cy="8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How Does it Work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960325" y="1513750"/>
            <a:ext cx="7397700" cy="3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500">
                <a:latin typeface="Lato"/>
                <a:ea typeface="Lato"/>
                <a:cs typeface="Lato"/>
                <a:sym typeface="Lato"/>
              </a:rPr>
              <a:t>                     </a:t>
            </a:r>
            <a:r>
              <a:rPr lang="en" sz="4500">
                <a:latin typeface="Lato"/>
                <a:ea typeface="Lato"/>
                <a:cs typeface="Lato"/>
                <a:sym typeface="Lato"/>
              </a:rPr>
              <a:t>NOW, </a:t>
            </a:r>
            <a:endParaRPr sz="4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500">
                <a:latin typeface="Lato"/>
                <a:ea typeface="Lato"/>
                <a:cs typeface="Lato"/>
                <a:sym typeface="Lato"/>
              </a:rPr>
              <a:t>THE REAL QUESTION IS</a:t>
            </a:r>
            <a:endParaRPr sz="4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7550" y="292975"/>
            <a:ext cx="4008900" cy="454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ctrTitle"/>
          </p:nvPr>
        </p:nvSpPr>
        <p:spPr>
          <a:xfrm>
            <a:off x="1546025" y="1754800"/>
            <a:ext cx="6577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91EA"/>
                </a:solidFill>
                <a:latin typeface="Lato"/>
                <a:ea typeface="Lato"/>
                <a:cs typeface="Lato"/>
                <a:sym typeface="Lato"/>
              </a:rPr>
              <a:t>The Comprehensive Review of Face Anti-Spoofing Techniques</a:t>
            </a:r>
            <a:endParaRPr sz="3000">
              <a:solidFill>
                <a:srgbClr val="0091E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8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1272700" y="1607350"/>
            <a:ext cx="7571700" cy="2819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Char char="◎"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Texture method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Char char="◎"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Deep Learning Based Methods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Char char="◎"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Motion Based Methods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9"/>
          <p:cNvSpPr txBox="1"/>
          <p:nvPr>
            <p:ph type="title"/>
          </p:nvPr>
        </p:nvSpPr>
        <p:spPr>
          <a:xfrm>
            <a:off x="377800" y="308125"/>
            <a:ext cx="7571700" cy="8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Face Anti-Spoofing Techniques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4294967295" type="subTitle"/>
          </p:nvPr>
        </p:nvSpPr>
        <p:spPr>
          <a:xfrm>
            <a:off x="524700" y="1551775"/>
            <a:ext cx="7616400" cy="24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◎"/>
            </a:pP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Texture based methods concentrate on shape, size, color, arrangement, and the density of an image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◎"/>
            </a:pP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widely adopted texture based features include: 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○"/>
            </a:pP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Local Binary Patterns (LBP) 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○"/>
            </a:pP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istogram of Oriented Gradients(HOG)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○"/>
            </a:pP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Scale Invariant Feature Transform (SIFT)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○"/>
            </a:pP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Speeded-Up Robust Features (SURF)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○"/>
            </a:pP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Difference of Gaussian (DoG)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32" name="Google Shape;132;p20"/>
          <p:cNvCxnSpPr/>
          <p:nvPr/>
        </p:nvCxnSpPr>
        <p:spPr>
          <a:xfrm flipH="1" rot="10800000">
            <a:off x="6805299" y="540952"/>
            <a:ext cx="143700" cy="377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0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0"/>
          <p:cNvSpPr txBox="1"/>
          <p:nvPr>
            <p:ph idx="4294967295" type="title"/>
          </p:nvPr>
        </p:nvSpPr>
        <p:spPr>
          <a:xfrm>
            <a:off x="377800" y="308125"/>
            <a:ext cx="7571700" cy="8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Texture Based Methods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