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4DD3D98-A03A-476F-B792-4083FB3FBDEB}"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031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14443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761637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9769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99982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4A65D6A-A143-4012-ADAE-489F92B0DA96}"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3034254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74A65D6A-A143-4012-ADAE-489F92B0DA96}"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688421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123310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0603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32588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65D6A-A143-4012-ADAE-489F92B0DA96}"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8054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37674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A65D6A-A143-4012-ADAE-489F92B0DA96}"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46165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A65D6A-A143-4012-ADAE-489F92B0DA96}"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21430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65D6A-A143-4012-ADAE-489F92B0DA96}"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243203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684135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65D6A-A143-4012-ADAE-489F92B0DA96}"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D3D98-A03A-476F-B792-4083FB3FBDEB}" type="slidenum">
              <a:rPr lang="en-US" smtClean="0"/>
              <a:t>‹#›</a:t>
            </a:fld>
            <a:endParaRPr lang="en-US"/>
          </a:p>
        </p:txBody>
      </p:sp>
    </p:spTree>
    <p:extLst>
      <p:ext uri="{BB962C8B-B14F-4D97-AF65-F5344CB8AC3E}">
        <p14:creationId xmlns:p14="http://schemas.microsoft.com/office/powerpoint/2010/main" val="178645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74A65D6A-A143-4012-ADAE-489F92B0DA96}" type="datetimeFigureOut">
              <a:rPr lang="en-US" smtClean="0"/>
              <a:t>7/28/2024</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C4DD3D98-A03A-476F-B792-4083FB3FBDEB}" type="slidenum">
              <a:rPr lang="en-US" smtClean="0"/>
              <a:t>‹#›</a:t>
            </a:fld>
            <a:endParaRPr lang="en-US"/>
          </a:p>
        </p:txBody>
      </p:sp>
    </p:spTree>
    <p:extLst>
      <p:ext uri="{BB962C8B-B14F-4D97-AF65-F5344CB8AC3E}">
        <p14:creationId xmlns:p14="http://schemas.microsoft.com/office/powerpoint/2010/main" val="251157866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perceptron:</a:t>
            </a:r>
            <a:endParaRPr lang="en-US" dirty="0"/>
          </a:p>
        </p:txBody>
      </p:sp>
      <p:sp>
        <p:nvSpPr>
          <p:cNvPr id="3" name="Content Placeholder 2"/>
          <p:cNvSpPr>
            <a:spLocks noGrp="1"/>
          </p:cNvSpPr>
          <p:nvPr>
            <p:ph sz="quarter" idx="13"/>
          </p:nvPr>
        </p:nvSpPr>
        <p:spPr/>
        <p:txBody>
          <a:bodyPr>
            <a:normAutofit/>
          </a:bodyPr>
          <a:lstStyle/>
          <a:p>
            <a:pPr algn="just"/>
            <a:r>
              <a:rPr lang="en-US" sz="2400" cap="none" dirty="0" smtClean="0"/>
              <a:t>A multilayer perceptron (MLP) is a type of artificial neural network that consists of more than one layer of neurons. Unlike a single- layer perceptron, which can only learn linearly separable patterns, a multilayer perceptron can learn more complex, non-linear functions. This makes it a fundamental model in the field of deep learning and neural networks.</a:t>
            </a:r>
            <a:endParaRPr lang="en-US" sz="2400" cap="none" dirty="0"/>
          </a:p>
        </p:txBody>
      </p:sp>
    </p:spTree>
    <p:extLst>
      <p:ext uri="{BB962C8B-B14F-4D97-AF65-F5344CB8AC3E}">
        <p14:creationId xmlns:p14="http://schemas.microsoft.com/office/powerpoint/2010/main" val="415006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471" y="685800"/>
            <a:ext cx="10633363" cy="1151965"/>
          </a:xfrm>
        </p:spPr>
        <p:txBody>
          <a:bodyPr>
            <a:noAutofit/>
          </a:bodyPr>
          <a:lstStyle/>
          <a:p>
            <a:r>
              <a:rPr lang="en-US" sz="4400" dirty="0"/>
              <a:t>Multi-layer </a:t>
            </a:r>
            <a:r>
              <a:rPr lang="en-US" sz="4400" dirty="0" smtClean="0"/>
              <a:t>perceptron Applications</a:t>
            </a:r>
            <a:r>
              <a:rPr lang="en-US" sz="4400" dirty="0"/>
              <a:t>:</a:t>
            </a:r>
          </a:p>
        </p:txBody>
      </p:sp>
      <p:sp>
        <p:nvSpPr>
          <p:cNvPr id="3" name="Content Placeholder 2"/>
          <p:cNvSpPr>
            <a:spLocks noGrp="1"/>
          </p:cNvSpPr>
          <p:nvPr>
            <p:ph sz="quarter" idx="13"/>
          </p:nvPr>
        </p:nvSpPr>
        <p:spPr/>
        <p:txBody>
          <a:bodyPr>
            <a:normAutofit/>
          </a:bodyPr>
          <a:lstStyle/>
          <a:p>
            <a:pPr marL="0" indent="0">
              <a:buNone/>
            </a:pPr>
            <a:r>
              <a:rPr lang="en-US" sz="2400" cap="none" dirty="0" err="1" smtClean="0"/>
              <a:t>Mlps</a:t>
            </a:r>
            <a:r>
              <a:rPr lang="en-US" sz="2400" cap="none" dirty="0" smtClean="0"/>
              <a:t> are versatile and can be used for various tasks, including but not limited to:</a:t>
            </a:r>
          </a:p>
          <a:p>
            <a:r>
              <a:rPr lang="en-US" sz="2400" cap="none" dirty="0" smtClean="0"/>
              <a:t> Classification problems, both binary and multi-class.</a:t>
            </a:r>
          </a:p>
          <a:p>
            <a:r>
              <a:rPr lang="en-US" sz="2400" cap="none" dirty="0" smtClean="0"/>
              <a:t> Regression problems.</a:t>
            </a:r>
          </a:p>
          <a:p>
            <a:r>
              <a:rPr lang="en-US" sz="2400" cap="none" dirty="0" smtClean="0"/>
              <a:t> Pattern recognition.</a:t>
            </a:r>
          </a:p>
          <a:p>
            <a:r>
              <a:rPr lang="en-US" sz="2400" cap="none" dirty="0" smtClean="0"/>
              <a:t> Time series prediction.</a:t>
            </a:r>
            <a:endParaRPr lang="en-US" sz="2400" cap="none" dirty="0"/>
          </a:p>
        </p:txBody>
      </p:sp>
    </p:spTree>
    <p:extLst>
      <p:ext uri="{BB962C8B-B14F-4D97-AF65-F5344CB8AC3E}">
        <p14:creationId xmlns:p14="http://schemas.microsoft.com/office/powerpoint/2010/main" val="40619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1946" y="858050"/>
            <a:ext cx="10394707" cy="3311189"/>
          </a:xfrm>
        </p:spPr>
        <p:txBody>
          <a:bodyPr>
            <a:normAutofit/>
          </a:bodyPr>
          <a:lstStyle/>
          <a:p>
            <a:pPr marL="0" indent="0" algn="just">
              <a:buNone/>
            </a:pPr>
            <a:r>
              <a:rPr lang="en-US" sz="2400" cap="none" dirty="0" smtClean="0"/>
              <a:t>The multilayer perceptron is a foundational neural network model that paved the way for the development of deep learning. Its ability to learn from complex, non-linear datasets has made it a vital tool in the machine learning toolbox. However, MLPs can be prone to overfitting and may require careful tuning of parameters and architecture design.</a:t>
            </a:r>
            <a:endParaRPr lang="en-US" sz="2400" cap="none" dirty="0"/>
          </a:p>
        </p:txBody>
      </p:sp>
    </p:spTree>
    <p:extLst>
      <p:ext uri="{BB962C8B-B14F-4D97-AF65-F5344CB8AC3E}">
        <p14:creationId xmlns:p14="http://schemas.microsoft.com/office/powerpoint/2010/main" val="354564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libraries</a:t>
            </a:r>
            <a:endParaRPr lang="en-US" dirty="0"/>
          </a:p>
        </p:txBody>
      </p:sp>
      <p:sp>
        <p:nvSpPr>
          <p:cNvPr id="3" name="Content Placeholder 2"/>
          <p:cNvSpPr>
            <a:spLocks noGrp="1"/>
          </p:cNvSpPr>
          <p:nvPr>
            <p:ph sz="quarter" idx="13"/>
          </p:nvPr>
        </p:nvSpPr>
        <p:spPr>
          <a:xfrm>
            <a:off x="685801" y="1717033"/>
            <a:ext cx="10394707" cy="3311189"/>
          </a:xfrm>
        </p:spPr>
        <p:txBody>
          <a:bodyPr/>
          <a:lstStyle/>
          <a:p>
            <a:pPr marL="0" indent="0">
              <a:buNone/>
            </a:pPr>
            <a:r>
              <a:rPr lang="en-US" sz="3200" dirty="0" err="1" smtClean="0"/>
              <a:t>Keras</a:t>
            </a:r>
            <a:r>
              <a:rPr lang="en-US" sz="3200" dirty="0"/>
              <a:t>:</a:t>
            </a:r>
          </a:p>
          <a:p>
            <a:pPr marL="0" indent="0" algn="just">
              <a:buNone/>
            </a:pPr>
            <a:r>
              <a:rPr lang="en-US" sz="2400" cap="none" dirty="0" smtClean="0"/>
              <a:t>Initially developed as an interface for </a:t>
            </a:r>
            <a:r>
              <a:rPr lang="en-US" sz="2400" cap="none" dirty="0" err="1" smtClean="0"/>
              <a:t>tensorflow</a:t>
            </a:r>
            <a:r>
              <a:rPr lang="en-US" sz="2400" cap="none" dirty="0" smtClean="0"/>
              <a:t>, </a:t>
            </a:r>
            <a:r>
              <a:rPr lang="en-US" sz="2400" cap="none" dirty="0" err="1" smtClean="0"/>
              <a:t>keras</a:t>
            </a:r>
            <a:r>
              <a:rPr lang="en-US" sz="2400" cap="none" dirty="0"/>
              <a:t> </a:t>
            </a:r>
            <a:r>
              <a:rPr lang="en-US" sz="2400" cap="none" dirty="0" smtClean="0"/>
              <a:t>Is known for its user-friendliness, modularity, and ease Of extensibility. It's excellent for beginners and allows for Fast experimentation with neural networks.</a:t>
            </a:r>
            <a:endParaRPr lang="en-US" sz="2400" cap="none" dirty="0"/>
          </a:p>
        </p:txBody>
      </p:sp>
      <p:pic>
        <p:nvPicPr>
          <p:cNvPr id="2050" name="Picture 2" descr="Deep Learning Implementation with Keras &amp; Tensorflow | Analytics Vidhy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9612" y="1679960"/>
            <a:ext cx="4029962" cy="116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60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1946" y="1827869"/>
            <a:ext cx="10394707" cy="3311189"/>
          </a:xfrm>
        </p:spPr>
        <p:txBody>
          <a:bodyPr/>
          <a:lstStyle/>
          <a:p>
            <a:pPr marL="0" indent="0">
              <a:buNone/>
            </a:pPr>
            <a:r>
              <a:rPr lang="en-US" sz="2400" dirty="0" err="1" smtClean="0"/>
              <a:t>TensorFlow</a:t>
            </a:r>
            <a:r>
              <a:rPr lang="en-US" sz="2400" dirty="0"/>
              <a:t>:</a:t>
            </a:r>
          </a:p>
          <a:p>
            <a:pPr marL="0" indent="0" algn="just">
              <a:buNone/>
            </a:pPr>
            <a:r>
              <a:rPr lang="en-US" sz="2400" cap="none" dirty="0" smtClean="0"/>
              <a:t>• Developed by google brain, </a:t>
            </a:r>
            <a:r>
              <a:rPr lang="en-US" sz="2400" cap="none" dirty="0" err="1" smtClean="0"/>
              <a:t>TensorFlow</a:t>
            </a:r>
            <a:r>
              <a:rPr lang="en-US" sz="2400" cap="none" dirty="0" smtClean="0"/>
              <a:t> is one of the most widely used libraries for deep learning. It offers flexible tools for designing and deploying machine learning models, including neural networks.</a:t>
            </a:r>
            <a:endParaRPr lang="en-US" sz="2400" cap="none" dirty="0"/>
          </a:p>
        </p:txBody>
      </p:sp>
      <p:sp>
        <p:nvSpPr>
          <p:cNvPr id="4" name="AutoShape 2" descr="TensorFlow - Wikipedia"/>
          <p:cNvSpPr>
            <a:spLocks noChangeAspect="1" noChangeArrowheads="1"/>
          </p:cNvSpPr>
          <p:nvPr/>
        </p:nvSpPr>
        <p:spPr bwMode="auto">
          <a:xfrm>
            <a:off x="155574" y="-144463"/>
            <a:ext cx="2393661" cy="2393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7373503" y="729094"/>
            <a:ext cx="3122614" cy="2000251"/>
          </a:xfrm>
          <a:prstGeom prst="rect">
            <a:avLst/>
          </a:prstGeom>
        </p:spPr>
      </p:pic>
    </p:spTree>
    <p:extLst>
      <p:ext uri="{BB962C8B-B14F-4D97-AF65-F5344CB8AC3E}">
        <p14:creationId xmlns:p14="http://schemas.microsoft.com/office/powerpoint/2010/main" val="254939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27363" y="1273687"/>
            <a:ext cx="10394707" cy="3311189"/>
          </a:xfrm>
        </p:spPr>
        <p:txBody>
          <a:bodyPr>
            <a:normAutofit/>
          </a:bodyPr>
          <a:lstStyle/>
          <a:p>
            <a:r>
              <a:rPr lang="en-US" sz="2400" cap="none" dirty="0" err="1" smtClean="0"/>
              <a:t>PyTorch</a:t>
            </a:r>
            <a:r>
              <a:rPr lang="en-US" sz="2400" cap="none" dirty="0" smtClean="0"/>
              <a:t>:</a:t>
            </a:r>
          </a:p>
          <a:p>
            <a:pPr marL="0" indent="0" algn="just">
              <a:buNone/>
            </a:pPr>
            <a:r>
              <a:rPr lang="en-US" sz="2400" cap="none" dirty="0" smtClean="0"/>
              <a:t>Developed by face book's AI research lab, </a:t>
            </a:r>
            <a:r>
              <a:rPr lang="en-US" sz="2400" cap="none" dirty="0" err="1" smtClean="0"/>
              <a:t>PyTorch</a:t>
            </a:r>
            <a:r>
              <a:rPr lang="en-US" sz="2400" cap="none" dirty="0" smtClean="0"/>
              <a:t> known for its flexibility and dynamic computational graph, which allows changes to the network on the fly. It is particularly popular in research due to its ease and </a:t>
            </a:r>
            <a:r>
              <a:rPr lang="en-US" sz="2400" cap="none" dirty="0" err="1" smtClean="0"/>
              <a:t>pythonic</a:t>
            </a:r>
            <a:r>
              <a:rPr lang="en-US" sz="2400" cap="none" dirty="0" smtClean="0"/>
              <a:t> integration.</a:t>
            </a:r>
            <a:endParaRPr lang="en-US" cap="none" dirty="0"/>
          </a:p>
        </p:txBody>
      </p:sp>
      <p:pic>
        <p:nvPicPr>
          <p:cNvPr id="5" name="Picture 4"/>
          <p:cNvPicPr>
            <a:picLocks noChangeAspect="1"/>
          </p:cNvPicPr>
          <p:nvPr/>
        </p:nvPicPr>
        <p:blipFill>
          <a:blip r:embed="rId2"/>
          <a:stretch>
            <a:fillRect/>
          </a:stretch>
        </p:blipFill>
        <p:spPr>
          <a:xfrm>
            <a:off x="7518689" y="516449"/>
            <a:ext cx="3028950" cy="1514475"/>
          </a:xfrm>
          <a:prstGeom prst="rect">
            <a:avLst/>
          </a:prstGeom>
        </p:spPr>
      </p:pic>
    </p:spTree>
    <p:extLst>
      <p:ext uri="{BB962C8B-B14F-4D97-AF65-F5344CB8AC3E}">
        <p14:creationId xmlns:p14="http://schemas.microsoft.com/office/powerpoint/2010/main" val="185601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5068" y="360218"/>
            <a:ext cx="10537031" cy="4904509"/>
          </a:xfrm>
          <a:prstGeom prst="rect">
            <a:avLst/>
          </a:prstGeom>
        </p:spPr>
      </p:pic>
    </p:spTree>
    <p:extLst>
      <p:ext uri="{BB962C8B-B14F-4D97-AF65-F5344CB8AC3E}">
        <p14:creationId xmlns:p14="http://schemas.microsoft.com/office/powerpoint/2010/main" val="261129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978" y="290945"/>
            <a:ext cx="11504404" cy="5153303"/>
          </a:xfrm>
          <a:prstGeom prst="rect">
            <a:avLst/>
          </a:prstGeom>
        </p:spPr>
      </p:pic>
    </p:spTree>
    <p:extLst>
      <p:ext uri="{BB962C8B-B14F-4D97-AF65-F5344CB8AC3E}">
        <p14:creationId xmlns:p14="http://schemas.microsoft.com/office/powerpoint/2010/main" val="36024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9996054" cy="616527"/>
          </a:xfrm>
        </p:spPr>
        <p:txBody>
          <a:bodyPr>
            <a:normAutofit fontScale="90000"/>
          </a:bodyPr>
          <a:lstStyle/>
          <a:p>
            <a:r>
              <a:rPr lang="en-US" dirty="0" smtClean="0"/>
              <a:t>Structure</a:t>
            </a:r>
            <a:endParaRPr lang="en-US" dirty="0"/>
          </a:p>
        </p:txBody>
      </p:sp>
      <p:sp>
        <p:nvSpPr>
          <p:cNvPr id="3" name="Content Placeholder 2"/>
          <p:cNvSpPr>
            <a:spLocks noGrp="1"/>
          </p:cNvSpPr>
          <p:nvPr>
            <p:ph sz="quarter" idx="13"/>
          </p:nvPr>
        </p:nvSpPr>
        <p:spPr>
          <a:xfrm>
            <a:off x="685801" y="1633905"/>
            <a:ext cx="10394707" cy="3311189"/>
          </a:xfrm>
        </p:spPr>
        <p:txBody>
          <a:bodyPr>
            <a:noAutofit/>
          </a:bodyPr>
          <a:lstStyle/>
          <a:p>
            <a:pPr marL="0" indent="0" algn="just">
              <a:buNone/>
            </a:pPr>
            <a:r>
              <a:rPr lang="en-US" sz="2200" dirty="0"/>
              <a:t>1. </a:t>
            </a:r>
            <a:r>
              <a:rPr lang="en-US" sz="2200" cap="none" dirty="0" smtClean="0"/>
              <a:t>Input layer: receives the input signal (data). These inputs are passed on to the next layer. </a:t>
            </a:r>
          </a:p>
          <a:p>
            <a:pPr marL="0" indent="0" algn="just">
              <a:buNone/>
            </a:pPr>
            <a:r>
              <a:rPr lang="en-US" sz="2200" cap="none" dirty="0" smtClean="0"/>
              <a:t>2. Hidden layers: one or more hidden layers, where the actual processing is done through a system n of weighted "connections." The number of hidden layers and the number of neurons in each hidden layer are adjustable parameters and can significantly influence the model's ability to capture complex patterns in the data.</a:t>
            </a:r>
          </a:p>
          <a:p>
            <a:pPr marL="0" indent="0" algn="just">
              <a:buNone/>
            </a:pPr>
            <a:r>
              <a:rPr lang="en-US" sz="2200" cap="none" dirty="0" smtClean="0"/>
              <a:t> 3.Output layer: produces the final output. The design of the output layer depends on the default specific task (e.g., Regression, classification).</a:t>
            </a:r>
            <a:endParaRPr lang="en-US" sz="2200" cap="none" dirty="0"/>
          </a:p>
        </p:txBody>
      </p:sp>
    </p:spTree>
    <p:extLst>
      <p:ext uri="{BB962C8B-B14F-4D97-AF65-F5344CB8AC3E}">
        <p14:creationId xmlns:p14="http://schemas.microsoft.com/office/powerpoint/2010/main" val="37762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037617" cy="505691"/>
          </a:xfrm>
        </p:spPr>
        <p:txBody>
          <a:bodyPr>
            <a:normAutofit fontScale="90000"/>
          </a:bodyPr>
          <a:lstStyle/>
          <a:p>
            <a:r>
              <a:rPr lang="en-US" dirty="0"/>
              <a:t>How it Works?</a:t>
            </a:r>
          </a:p>
        </p:txBody>
      </p:sp>
      <p:sp>
        <p:nvSpPr>
          <p:cNvPr id="3" name="Content Placeholder 2"/>
          <p:cNvSpPr>
            <a:spLocks noGrp="1"/>
          </p:cNvSpPr>
          <p:nvPr>
            <p:ph sz="quarter" idx="13"/>
          </p:nvPr>
        </p:nvSpPr>
        <p:spPr>
          <a:xfrm>
            <a:off x="685800" y="1740066"/>
            <a:ext cx="10605655" cy="984604"/>
          </a:xfrm>
        </p:spPr>
        <p:txBody>
          <a:bodyPr>
            <a:noAutofit/>
          </a:bodyPr>
          <a:lstStyle/>
          <a:p>
            <a:pPr marL="0" indent="0" algn="just">
              <a:buNone/>
            </a:pPr>
            <a:r>
              <a:rPr lang="en-US" sz="1800" cap="none" dirty="0" smtClean="0"/>
              <a:t>Signals travel from the input layer forward to the output layer in the hidden and output layers processes the input signal using an activation function, which introduces non-linear properties to the network.</a:t>
            </a:r>
            <a:endParaRPr lang="en-US" sz="1800" cap="none" dirty="0"/>
          </a:p>
        </p:txBody>
      </p:sp>
      <p:sp>
        <p:nvSpPr>
          <p:cNvPr id="4" name="Rectangle 3"/>
          <p:cNvSpPr/>
          <p:nvPr/>
        </p:nvSpPr>
        <p:spPr>
          <a:xfrm>
            <a:off x="685800" y="2730388"/>
            <a:ext cx="10751126" cy="1477328"/>
          </a:xfrm>
          <a:prstGeom prst="rect">
            <a:avLst/>
          </a:prstGeom>
        </p:spPr>
        <p:txBody>
          <a:bodyPr wrap="square">
            <a:spAutoFit/>
          </a:bodyPr>
          <a:lstStyle/>
          <a:p>
            <a:r>
              <a:rPr lang="en-US" dirty="0" smtClean="0"/>
              <a:t>BACK PROPAGATION:</a:t>
            </a:r>
          </a:p>
          <a:p>
            <a:r>
              <a:rPr lang="en-US" dirty="0" smtClean="0"/>
              <a:t>After the output is generated, the MLP uses a method called backpropagation to update the weights of the weights of the neurons. During backpropagation, the error (difference between the predicted and actual output) is calculated and distributed back through the network, allowing the weights to be updated accordingly.</a:t>
            </a:r>
          </a:p>
        </p:txBody>
      </p:sp>
      <p:sp>
        <p:nvSpPr>
          <p:cNvPr id="5" name="Rectangle 4"/>
          <p:cNvSpPr/>
          <p:nvPr/>
        </p:nvSpPr>
        <p:spPr>
          <a:xfrm>
            <a:off x="685800" y="4629881"/>
            <a:ext cx="10394707" cy="646331"/>
          </a:xfrm>
          <a:prstGeom prst="rect">
            <a:avLst/>
          </a:prstGeom>
        </p:spPr>
        <p:txBody>
          <a:bodyPr wrap="square">
            <a:spAutoFit/>
          </a:bodyPr>
          <a:lstStyle/>
          <a:p>
            <a:r>
              <a:rPr lang="en-US" dirty="0" smtClean="0"/>
              <a:t>This is a key parameter in training an MLP. It controls how much the weights are adjusted during backpropagation.</a:t>
            </a:r>
            <a:endParaRPr lang="en-US" dirty="0"/>
          </a:p>
        </p:txBody>
      </p:sp>
      <p:sp>
        <p:nvSpPr>
          <p:cNvPr id="6" name="Rectangle 5"/>
          <p:cNvSpPr/>
          <p:nvPr/>
        </p:nvSpPr>
        <p:spPr>
          <a:xfrm>
            <a:off x="685800" y="4226055"/>
            <a:ext cx="2057679" cy="400110"/>
          </a:xfrm>
          <a:prstGeom prst="rect">
            <a:avLst/>
          </a:prstGeom>
        </p:spPr>
        <p:txBody>
          <a:bodyPr wrap="none">
            <a:spAutoFit/>
          </a:bodyPr>
          <a:lstStyle/>
          <a:p>
            <a:r>
              <a:rPr lang="en-US" sz="2000" dirty="0" smtClean="0"/>
              <a:t>LEARNING RATE:</a:t>
            </a:r>
          </a:p>
        </p:txBody>
      </p:sp>
      <p:sp>
        <p:nvSpPr>
          <p:cNvPr id="8" name="Rectangle 7"/>
          <p:cNvSpPr/>
          <p:nvPr/>
        </p:nvSpPr>
        <p:spPr>
          <a:xfrm>
            <a:off x="685800" y="1270492"/>
            <a:ext cx="2655663" cy="400110"/>
          </a:xfrm>
          <a:prstGeom prst="rect">
            <a:avLst/>
          </a:prstGeom>
        </p:spPr>
        <p:txBody>
          <a:bodyPr wrap="none">
            <a:spAutoFit/>
          </a:bodyPr>
          <a:lstStyle/>
          <a:p>
            <a:r>
              <a:rPr lang="en-US" sz="2000" dirty="0"/>
              <a:t>Forward Propagation:</a:t>
            </a:r>
          </a:p>
        </p:txBody>
      </p:sp>
    </p:spTree>
    <p:extLst>
      <p:ext uri="{BB962C8B-B14F-4D97-AF65-F5344CB8AC3E}">
        <p14:creationId xmlns:p14="http://schemas.microsoft.com/office/powerpoint/2010/main" val="95772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61109" y="636379"/>
            <a:ext cx="11132127" cy="1303258"/>
          </a:xfrm>
        </p:spPr>
        <p:txBody>
          <a:bodyPr>
            <a:normAutofit/>
          </a:bodyPr>
          <a:lstStyle/>
          <a:p>
            <a:pPr marL="0" indent="0">
              <a:buNone/>
            </a:pPr>
            <a:r>
              <a:rPr lang="en-US" dirty="0"/>
              <a:t>Activation Functions:</a:t>
            </a:r>
          </a:p>
          <a:p>
            <a:pPr marL="0" indent="0">
              <a:buNone/>
            </a:pPr>
            <a:r>
              <a:rPr lang="en-US" sz="1800" cap="none" dirty="0" smtClean="0"/>
              <a:t>Functions like sigmoid, </a:t>
            </a:r>
            <a:r>
              <a:rPr lang="en-US" sz="1800" cap="none" dirty="0" err="1"/>
              <a:t>R</a:t>
            </a:r>
            <a:r>
              <a:rPr lang="en-US" sz="1800" cap="none" dirty="0" err="1" smtClean="0"/>
              <a:t>elu</a:t>
            </a:r>
            <a:r>
              <a:rPr lang="en-US" sz="1800" cap="none" dirty="0" smtClean="0"/>
              <a:t> (rectified linear unit), or </a:t>
            </a:r>
            <a:r>
              <a:rPr lang="en-US" sz="1800" cap="none" dirty="0" err="1" smtClean="0"/>
              <a:t>tanh</a:t>
            </a:r>
            <a:r>
              <a:rPr lang="en-US" sz="1800" cap="none" dirty="0" smtClean="0"/>
              <a:t> (hyperbolic Tangent) are used to introduce non-linear properties, allowing the MLP to Learn more complex patterns.</a:t>
            </a:r>
            <a:endParaRPr lang="en-US" sz="1800" cap="none" dirty="0"/>
          </a:p>
        </p:txBody>
      </p:sp>
    </p:spTree>
    <p:extLst>
      <p:ext uri="{BB962C8B-B14F-4D97-AF65-F5344CB8AC3E}">
        <p14:creationId xmlns:p14="http://schemas.microsoft.com/office/powerpoint/2010/main" val="173957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Multi-layer perceptron:</a:t>
            </a:r>
            <a:br>
              <a:rPr lang="en-US" sz="3600" dirty="0"/>
            </a:br>
            <a:r>
              <a:rPr lang="en-US" sz="3600" dirty="0" smtClean="0"/>
              <a:t>Types </a:t>
            </a:r>
            <a:r>
              <a:rPr lang="en-US" sz="3600" dirty="0"/>
              <a:t>Based on Number of Hidden </a:t>
            </a:r>
            <a:r>
              <a:rPr lang="en-US" sz="3600" dirty="0" smtClean="0"/>
              <a:t>Layers</a:t>
            </a:r>
            <a:r>
              <a:rPr lang="en-US" dirty="0" smtClean="0"/>
              <a:t>:</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a:t>Shallow Neural Networks</a:t>
            </a:r>
          </a:p>
          <a:p>
            <a:endParaRPr lang="en-US" dirty="0"/>
          </a:p>
        </p:txBody>
      </p:sp>
      <p:sp>
        <p:nvSpPr>
          <p:cNvPr id="4" name="Content Placeholder 3"/>
          <p:cNvSpPr>
            <a:spLocks noGrp="1"/>
          </p:cNvSpPr>
          <p:nvPr>
            <p:ph sz="quarter" idx="13"/>
          </p:nvPr>
        </p:nvSpPr>
        <p:spPr/>
        <p:txBody>
          <a:bodyPr>
            <a:normAutofit/>
          </a:bodyPr>
          <a:lstStyle/>
          <a:p>
            <a:r>
              <a:rPr lang="en-US" cap="none" dirty="0" smtClean="0"/>
              <a:t>One hidden layer</a:t>
            </a:r>
          </a:p>
          <a:p>
            <a:r>
              <a:rPr lang="en-US" cap="none" dirty="0" smtClean="0"/>
              <a:t>Basic pattern recognition, simple Classification and regression tasks</a:t>
            </a:r>
            <a:endParaRPr lang="en-US" cap="none" dirty="0"/>
          </a:p>
        </p:txBody>
      </p:sp>
      <p:sp>
        <p:nvSpPr>
          <p:cNvPr id="5" name="Text Placeholder 4"/>
          <p:cNvSpPr>
            <a:spLocks noGrp="1"/>
          </p:cNvSpPr>
          <p:nvPr>
            <p:ph type="body" sz="quarter" idx="3"/>
          </p:nvPr>
        </p:nvSpPr>
        <p:spPr/>
        <p:txBody>
          <a:bodyPr/>
          <a:lstStyle/>
          <a:p>
            <a:r>
              <a:rPr lang="en-US" dirty="0"/>
              <a:t>Deep Neural Networks</a:t>
            </a:r>
          </a:p>
          <a:p>
            <a:endParaRPr lang="en-US" dirty="0"/>
          </a:p>
        </p:txBody>
      </p:sp>
      <p:sp>
        <p:nvSpPr>
          <p:cNvPr id="6" name="Content Placeholder 5"/>
          <p:cNvSpPr>
            <a:spLocks noGrp="1"/>
          </p:cNvSpPr>
          <p:nvPr>
            <p:ph sz="quarter" idx="14"/>
          </p:nvPr>
        </p:nvSpPr>
        <p:spPr/>
        <p:txBody>
          <a:bodyPr>
            <a:normAutofit/>
          </a:bodyPr>
          <a:lstStyle/>
          <a:p>
            <a:r>
              <a:rPr lang="en-US" cap="none" dirty="0" smtClean="0"/>
              <a:t>Multiple hidden layers</a:t>
            </a:r>
          </a:p>
          <a:p>
            <a:r>
              <a:rPr lang="en-US" cap="none" dirty="0" smtClean="0"/>
              <a:t>Complex pattern recognition, image AND  speech recognition, natural language processing</a:t>
            </a:r>
          </a:p>
          <a:p>
            <a:endParaRPr lang="en-US" dirty="0"/>
          </a:p>
        </p:txBody>
      </p:sp>
    </p:spTree>
    <p:extLst>
      <p:ext uri="{BB962C8B-B14F-4D97-AF65-F5344CB8AC3E}">
        <p14:creationId xmlns:p14="http://schemas.microsoft.com/office/powerpoint/2010/main" val="76257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of MLP</a:t>
            </a:r>
            <a:r>
              <a:rPr lang="en-US" dirty="0"/>
              <a:t> </a:t>
            </a:r>
            <a:r>
              <a:rPr lang="en-US" dirty="0" smtClean="0"/>
              <a:t>BASED ON TASK:</a:t>
            </a:r>
            <a:br>
              <a:rPr lang="en-US" dirty="0" smtClean="0"/>
            </a:br>
            <a:endParaRPr lang="en-US" dirty="0"/>
          </a:p>
        </p:txBody>
      </p:sp>
      <p:sp>
        <p:nvSpPr>
          <p:cNvPr id="3" name="Content Placeholder 2"/>
          <p:cNvSpPr>
            <a:spLocks noGrp="1"/>
          </p:cNvSpPr>
          <p:nvPr>
            <p:ph sz="quarter" idx="13"/>
          </p:nvPr>
        </p:nvSpPr>
        <p:spPr/>
        <p:txBody>
          <a:bodyPr>
            <a:normAutofit/>
          </a:bodyPr>
          <a:lstStyle/>
          <a:p>
            <a:endParaRPr lang="en-US" dirty="0"/>
          </a:p>
          <a:p>
            <a:r>
              <a:rPr lang="en-US" cap="none" dirty="0" smtClean="0"/>
              <a:t>Output a discrete label or class</a:t>
            </a:r>
          </a:p>
          <a:p>
            <a:r>
              <a:rPr lang="en-US" cap="none" dirty="0" smtClean="0"/>
              <a:t>Typical use cases LIKE image classification, text categorization, medical diagnosis</a:t>
            </a:r>
          </a:p>
          <a:p>
            <a:endParaRPr lang="en-US" dirty="0"/>
          </a:p>
        </p:txBody>
      </p:sp>
      <p:sp>
        <p:nvSpPr>
          <p:cNvPr id="4" name="Content Placeholder 3"/>
          <p:cNvSpPr>
            <a:spLocks noGrp="1"/>
          </p:cNvSpPr>
          <p:nvPr>
            <p:ph sz="quarter" idx="14"/>
          </p:nvPr>
        </p:nvSpPr>
        <p:spPr>
          <a:xfrm>
            <a:off x="5996145" y="2698317"/>
            <a:ext cx="5086538" cy="1832120"/>
          </a:xfrm>
        </p:spPr>
        <p:txBody>
          <a:bodyPr/>
          <a:lstStyle/>
          <a:p>
            <a:r>
              <a:rPr lang="en-US" cap="none" dirty="0" smtClean="0"/>
              <a:t>Predict a continuous output</a:t>
            </a:r>
          </a:p>
          <a:p>
            <a:r>
              <a:rPr lang="en-US" cap="none" dirty="0" smtClean="0"/>
              <a:t>Real estate pricing, stock market Forecasting, temperature prediction</a:t>
            </a:r>
          </a:p>
          <a:p>
            <a:endParaRPr lang="en-US" dirty="0"/>
          </a:p>
        </p:txBody>
      </p:sp>
      <p:sp>
        <p:nvSpPr>
          <p:cNvPr id="5" name="Rectangle 4"/>
          <p:cNvSpPr/>
          <p:nvPr/>
        </p:nvSpPr>
        <p:spPr>
          <a:xfrm>
            <a:off x="685800" y="1584336"/>
            <a:ext cx="6096000" cy="523220"/>
          </a:xfrm>
          <a:prstGeom prst="rect">
            <a:avLst/>
          </a:prstGeom>
        </p:spPr>
        <p:txBody>
          <a:bodyPr>
            <a:spAutoFit/>
          </a:bodyPr>
          <a:lstStyle/>
          <a:p>
            <a:r>
              <a:rPr lang="en-US" sz="2800" dirty="0" smtClean="0"/>
              <a:t>Classification MLPs</a:t>
            </a:r>
            <a:endParaRPr lang="en-US" sz="2800" dirty="0"/>
          </a:p>
        </p:txBody>
      </p:sp>
      <p:sp>
        <p:nvSpPr>
          <p:cNvPr id="6" name="Rectangle 5"/>
          <p:cNvSpPr/>
          <p:nvPr/>
        </p:nvSpPr>
        <p:spPr>
          <a:xfrm>
            <a:off x="6354189" y="1540176"/>
            <a:ext cx="3787338" cy="523220"/>
          </a:xfrm>
          <a:prstGeom prst="rect">
            <a:avLst/>
          </a:prstGeom>
        </p:spPr>
        <p:txBody>
          <a:bodyPr wrap="square">
            <a:spAutoFit/>
          </a:bodyPr>
          <a:lstStyle/>
          <a:p>
            <a:r>
              <a:rPr lang="en-US" sz="2800" dirty="0" smtClean="0"/>
              <a:t>Regression MLPs</a:t>
            </a:r>
            <a:endParaRPr lang="en-US" sz="2800" dirty="0"/>
          </a:p>
        </p:txBody>
      </p:sp>
    </p:spTree>
    <p:extLst>
      <p:ext uri="{BB962C8B-B14F-4D97-AF65-F5344CB8AC3E}">
        <p14:creationId xmlns:p14="http://schemas.microsoft.com/office/powerpoint/2010/main" val="298714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71" y="658091"/>
            <a:ext cx="11048999" cy="1158140"/>
          </a:xfrm>
        </p:spPr>
        <p:txBody>
          <a:bodyPr>
            <a:normAutofit fontScale="90000"/>
          </a:bodyPr>
          <a:lstStyle/>
          <a:p>
            <a:r>
              <a:rPr lang="en-US" sz="4400" dirty="0"/>
              <a:t>Type of </a:t>
            </a:r>
            <a:r>
              <a:rPr lang="en-US" sz="4400" dirty="0" smtClean="0"/>
              <a:t>MLP Based </a:t>
            </a:r>
            <a:r>
              <a:rPr lang="en-US" sz="4400" dirty="0"/>
              <a:t>on Activation Functions</a:t>
            </a:r>
            <a:r>
              <a:rPr lang="en-US" dirty="0"/>
              <a:t/>
            </a:r>
            <a:br>
              <a:rPr lang="en-US" dirty="0"/>
            </a:br>
            <a:endParaRPr lang="en-US" dirty="0"/>
          </a:p>
        </p:txBody>
      </p:sp>
      <p:sp>
        <p:nvSpPr>
          <p:cNvPr id="3" name="Content Placeholder 2"/>
          <p:cNvSpPr>
            <a:spLocks noGrp="1"/>
          </p:cNvSpPr>
          <p:nvPr>
            <p:ph sz="quarter" idx="13"/>
          </p:nvPr>
        </p:nvSpPr>
        <p:spPr>
          <a:xfrm>
            <a:off x="685800" y="2319064"/>
            <a:ext cx="5088714" cy="1828451"/>
          </a:xfrm>
        </p:spPr>
        <p:txBody>
          <a:bodyPr/>
          <a:lstStyle/>
          <a:p>
            <a:r>
              <a:rPr lang="en-US" cap="none" dirty="0" smtClean="0"/>
              <a:t>Use sigmoid functions in hidden layers</a:t>
            </a:r>
          </a:p>
          <a:p>
            <a:r>
              <a:rPr lang="en-US" cap="none" dirty="0" smtClean="0"/>
              <a:t>Early neural network applications, binary classification tasks (less common now due to vanishing gradient issues)</a:t>
            </a:r>
            <a:endParaRPr lang="en-US" cap="none" dirty="0"/>
          </a:p>
        </p:txBody>
      </p:sp>
      <p:sp>
        <p:nvSpPr>
          <p:cNvPr id="4" name="Content Placeholder 3"/>
          <p:cNvSpPr>
            <a:spLocks noGrp="1"/>
          </p:cNvSpPr>
          <p:nvPr>
            <p:ph sz="quarter" idx="14"/>
          </p:nvPr>
        </p:nvSpPr>
        <p:spPr>
          <a:xfrm>
            <a:off x="6229498" y="2450044"/>
            <a:ext cx="5086538" cy="1317113"/>
          </a:xfrm>
        </p:spPr>
        <p:txBody>
          <a:bodyPr>
            <a:noAutofit/>
          </a:bodyPr>
          <a:lstStyle/>
          <a:p>
            <a:r>
              <a:rPr lang="en-US" sz="1800" cap="none" dirty="0" smtClean="0"/>
              <a:t>Utilize rectified linear unit (</a:t>
            </a:r>
            <a:r>
              <a:rPr lang="en-US" sz="1800" cap="none" dirty="0" err="1" smtClean="0"/>
              <a:t>relu</a:t>
            </a:r>
            <a:r>
              <a:rPr lang="en-US" sz="1800" cap="none" dirty="0" smtClean="0"/>
              <a:t>) activation function</a:t>
            </a:r>
          </a:p>
          <a:p>
            <a:r>
              <a:rPr lang="en-US" sz="1800" cap="none" dirty="0" smtClean="0"/>
              <a:t>Modern deep learning tasks, including complex neural networks used in various fields</a:t>
            </a:r>
            <a:endParaRPr lang="en-US" sz="1800" cap="none" dirty="0"/>
          </a:p>
        </p:txBody>
      </p:sp>
      <p:sp>
        <p:nvSpPr>
          <p:cNvPr id="5" name="Rectangle 4"/>
          <p:cNvSpPr/>
          <p:nvPr/>
        </p:nvSpPr>
        <p:spPr>
          <a:xfrm>
            <a:off x="1909363" y="1385816"/>
            <a:ext cx="2323072" cy="523220"/>
          </a:xfrm>
          <a:prstGeom prst="rect">
            <a:avLst/>
          </a:prstGeom>
        </p:spPr>
        <p:txBody>
          <a:bodyPr wrap="none">
            <a:spAutoFit/>
          </a:bodyPr>
          <a:lstStyle/>
          <a:p>
            <a:r>
              <a:rPr lang="en-US" sz="2800" dirty="0" smtClean="0"/>
              <a:t>Sigmoid MLPs</a:t>
            </a:r>
            <a:endParaRPr lang="en-US" sz="2800" dirty="0"/>
          </a:p>
        </p:txBody>
      </p:sp>
      <p:sp>
        <p:nvSpPr>
          <p:cNvPr id="6" name="Rectangle 5"/>
          <p:cNvSpPr/>
          <p:nvPr/>
        </p:nvSpPr>
        <p:spPr>
          <a:xfrm>
            <a:off x="7598585" y="1416594"/>
            <a:ext cx="1877309" cy="523220"/>
          </a:xfrm>
          <a:prstGeom prst="rect">
            <a:avLst/>
          </a:prstGeom>
        </p:spPr>
        <p:txBody>
          <a:bodyPr wrap="none">
            <a:spAutoFit/>
          </a:bodyPr>
          <a:lstStyle/>
          <a:p>
            <a:r>
              <a:rPr lang="en-US" sz="2800" dirty="0" err="1" smtClean="0"/>
              <a:t>ReLU</a:t>
            </a:r>
            <a:r>
              <a:rPr lang="en-US" sz="2800" dirty="0" smtClean="0"/>
              <a:t> MLPs</a:t>
            </a:r>
            <a:endParaRPr lang="en-US" sz="2800" dirty="0"/>
          </a:p>
        </p:txBody>
      </p:sp>
    </p:spTree>
    <p:extLst>
      <p:ext uri="{BB962C8B-B14F-4D97-AF65-F5344CB8AC3E}">
        <p14:creationId xmlns:p14="http://schemas.microsoft.com/office/powerpoint/2010/main" val="395563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605654" cy="1158140"/>
          </a:xfrm>
        </p:spPr>
        <p:txBody>
          <a:bodyPr>
            <a:noAutofit/>
          </a:bodyPr>
          <a:lstStyle/>
          <a:p>
            <a:r>
              <a:rPr lang="en-US" sz="4000" dirty="0"/>
              <a:t>Type of MLP Based </a:t>
            </a:r>
            <a:r>
              <a:rPr lang="en-US" sz="4000" dirty="0" smtClean="0"/>
              <a:t>on NETWORK TOPOLOGY</a:t>
            </a:r>
            <a:r>
              <a:rPr lang="en-US" sz="4000" dirty="0"/>
              <a:t/>
            </a:r>
            <a:br>
              <a:rPr lang="en-US" sz="4000" dirty="0"/>
            </a:br>
            <a:endParaRPr lang="en-US" sz="4000" dirty="0"/>
          </a:p>
        </p:txBody>
      </p:sp>
      <p:sp>
        <p:nvSpPr>
          <p:cNvPr id="3" name="Content Placeholder 2"/>
          <p:cNvSpPr>
            <a:spLocks noGrp="1"/>
          </p:cNvSpPr>
          <p:nvPr>
            <p:ph sz="quarter" idx="13"/>
          </p:nvPr>
        </p:nvSpPr>
        <p:spPr>
          <a:xfrm>
            <a:off x="899914" y="2423614"/>
            <a:ext cx="5088714" cy="1871295"/>
          </a:xfrm>
        </p:spPr>
        <p:txBody>
          <a:bodyPr/>
          <a:lstStyle/>
          <a:p>
            <a:r>
              <a:rPr lang="en-US" cap="none" dirty="0" smtClean="0"/>
              <a:t>Standard form, no cycles in connections</a:t>
            </a:r>
          </a:p>
          <a:p>
            <a:r>
              <a:rPr lang="en-US" cap="none" dirty="0" smtClean="0"/>
              <a:t>Most common use cases of neural networks, including both classification and regression</a:t>
            </a:r>
            <a:endParaRPr lang="en-US" cap="none" dirty="0"/>
          </a:p>
        </p:txBody>
      </p:sp>
      <p:sp>
        <p:nvSpPr>
          <p:cNvPr id="4" name="Content Placeholder 3"/>
          <p:cNvSpPr>
            <a:spLocks noGrp="1"/>
          </p:cNvSpPr>
          <p:nvPr>
            <p:ph sz="quarter" idx="14"/>
          </p:nvPr>
        </p:nvSpPr>
        <p:spPr>
          <a:xfrm>
            <a:off x="6395753" y="2423614"/>
            <a:ext cx="5086538" cy="2009840"/>
          </a:xfrm>
        </p:spPr>
        <p:txBody>
          <a:bodyPr>
            <a:normAutofit lnSpcReduction="10000"/>
          </a:bodyPr>
          <a:lstStyle/>
          <a:p>
            <a:r>
              <a:rPr lang="en-US" cap="none" dirty="0" smtClean="0"/>
              <a:t>Loops in connections, allowing information persistence</a:t>
            </a:r>
          </a:p>
          <a:p>
            <a:r>
              <a:rPr lang="en-US" cap="none" dirty="0" smtClean="0"/>
              <a:t>Time series analysis, sequential data processing, language modeling, speech recognition</a:t>
            </a:r>
            <a:endParaRPr lang="en-US" cap="none" dirty="0"/>
          </a:p>
        </p:txBody>
      </p:sp>
      <p:sp>
        <p:nvSpPr>
          <p:cNvPr id="5" name="Rectangle 4"/>
          <p:cNvSpPr/>
          <p:nvPr/>
        </p:nvSpPr>
        <p:spPr>
          <a:xfrm>
            <a:off x="1819938" y="1584336"/>
            <a:ext cx="2699778" cy="461665"/>
          </a:xfrm>
          <a:prstGeom prst="rect">
            <a:avLst/>
          </a:prstGeom>
        </p:spPr>
        <p:txBody>
          <a:bodyPr wrap="none">
            <a:spAutoFit/>
          </a:bodyPr>
          <a:lstStyle/>
          <a:p>
            <a:r>
              <a:rPr lang="en-US" sz="2400" dirty="0" smtClean="0"/>
              <a:t>Feedforward MLPs</a:t>
            </a:r>
            <a:endParaRPr lang="en-US" sz="2400" dirty="0"/>
          </a:p>
        </p:txBody>
      </p:sp>
      <p:sp>
        <p:nvSpPr>
          <p:cNvPr id="6" name="Rectangle 5"/>
          <p:cNvSpPr/>
          <p:nvPr/>
        </p:nvSpPr>
        <p:spPr>
          <a:xfrm>
            <a:off x="6501886" y="1584335"/>
            <a:ext cx="4070708" cy="461665"/>
          </a:xfrm>
          <a:prstGeom prst="rect">
            <a:avLst/>
          </a:prstGeom>
        </p:spPr>
        <p:txBody>
          <a:bodyPr wrap="square">
            <a:spAutoFit/>
          </a:bodyPr>
          <a:lstStyle/>
          <a:p>
            <a:r>
              <a:rPr lang="en-US" sz="2400" dirty="0" smtClean="0"/>
              <a:t>Recurrent Neural Networks</a:t>
            </a:r>
            <a:endParaRPr lang="en-US" sz="2400" dirty="0"/>
          </a:p>
        </p:txBody>
      </p:sp>
    </p:spTree>
    <p:extLst>
      <p:ext uri="{BB962C8B-B14F-4D97-AF65-F5344CB8AC3E}">
        <p14:creationId xmlns:p14="http://schemas.microsoft.com/office/powerpoint/2010/main" val="356721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Type of MLP Based </a:t>
            </a:r>
            <a:r>
              <a:rPr lang="en-US" sz="3600" dirty="0" smtClean="0"/>
              <a:t>on output</a:t>
            </a:r>
            <a:r>
              <a:rPr lang="en-US" dirty="0"/>
              <a:t/>
            </a:r>
            <a:br>
              <a:rPr lang="en-US" dirty="0"/>
            </a:br>
            <a:endParaRPr lang="en-US" dirty="0"/>
          </a:p>
        </p:txBody>
      </p:sp>
      <p:sp>
        <p:nvSpPr>
          <p:cNvPr id="3" name="Content Placeholder 2"/>
          <p:cNvSpPr>
            <a:spLocks noGrp="1"/>
          </p:cNvSpPr>
          <p:nvPr>
            <p:ph sz="quarter" idx="13"/>
          </p:nvPr>
        </p:nvSpPr>
        <p:spPr/>
        <p:txBody>
          <a:bodyPr/>
          <a:lstStyle/>
          <a:p>
            <a:r>
              <a:rPr lang="en-US" cap="none" dirty="0" err="1" smtClean="0"/>
              <a:t>Softmax</a:t>
            </a:r>
            <a:r>
              <a:rPr lang="en-US" cap="none" dirty="0" smtClean="0"/>
              <a:t> function in the output layer for categorical probability distributions</a:t>
            </a:r>
          </a:p>
          <a:p>
            <a:r>
              <a:rPr lang="en-US" cap="none" dirty="0" smtClean="0"/>
              <a:t>Linear activation function in the output layer</a:t>
            </a:r>
            <a:endParaRPr lang="en-US" cap="none" dirty="0"/>
          </a:p>
        </p:txBody>
      </p:sp>
      <p:sp>
        <p:nvSpPr>
          <p:cNvPr id="4" name="Content Placeholder 3"/>
          <p:cNvSpPr>
            <a:spLocks noGrp="1"/>
          </p:cNvSpPr>
          <p:nvPr>
            <p:ph sz="quarter" idx="14"/>
          </p:nvPr>
        </p:nvSpPr>
        <p:spPr/>
        <p:txBody>
          <a:bodyPr/>
          <a:lstStyle/>
          <a:p>
            <a:r>
              <a:rPr lang="en-US" cap="none" dirty="0" smtClean="0"/>
              <a:t>Multi-class classification problems such as digit recognition, text classification</a:t>
            </a:r>
          </a:p>
          <a:p>
            <a:r>
              <a:rPr lang="en-US" cap="none" dirty="0" smtClean="0"/>
              <a:t>Regression tasks where the output is continuous</a:t>
            </a:r>
            <a:endParaRPr lang="en-US" cap="none" dirty="0"/>
          </a:p>
        </p:txBody>
      </p:sp>
      <p:sp>
        <p:nvSpPr>
          <p:cNvPr id="6" name="Rectangle 5"/>
          <p:cNvSpPr/>
          <p:nvPr/>
        </p:nvSpPr>
        <p:spPr>
          <a:xfrm>
            <a:off x="-157656" y="1520774"/>
            <a:ext cx="6096000" cy="461665"/>
          </a:xfrm>
          <a:prstGeom prst="rect">
            <a:avLst/>
          </a:prstGeom>
        </p:spPr>
        <p:txBody>
          <a:bodyPr>
            <a:spAutoFit/>
          </a:bodyPr>
          <a:lstStyle/>
          <a:p>
            <a:pPr algn="ctr"/>
            <a:r>
              <a:rPr lang="en-US" sz="2400" dirty="0" err="1" smtClean="0"/>
              <a:t>Softmax</a:t>
            </a:r>
            <a:r>
              <a:rPr lang="en-US" sz="2400" dirty="0" smtClean="0"/>
              <a:t> MLPs</a:t>
            </a:r>
            <a:endParaRPr lang="en-US" sz="2400" dirty="0"/>
          </a:p>
        </p:txBody>
      </p:sp>
      <p:sp>
        <p:nvSpPr>
          <p:cNvPr id="7" name="Rectangle 6"/>
          <p:cNvSpPr/>
          <p:nvPr/>
        </p:nvSpPr>
        <p:spPr>
          <a:xfrm>
            <a:off x="7079673" y="1520774"/>
            <a:ext cx="2861681" cy="461665"/>
          </a:xfrm>
          <a:prstGeom prst="rect">
            <a:avLst/>
          </a:prstGeom>
        </p:spPr>
        <p:txBody>
          <a:bodyPr wrap="none">
            <a:spAutoFit/>
          </a:bodyPr>
          <a:lstStyle/>
          <a:p>
            <a:r>
              <a:rPr lang="en-US" sz="2400" dirty="0"/>
              <a:t>Linear Output MLPs</a:t>
            </a:r>
          </a:p>
        </p:txBody>
      </p:sp>
    </p:spTree>
    <p:extLst>
      <p:ext uri="{BB962C8B-B14F-4D97-AF65-F5344CB8AC3E}">
        <p14:creationId xmlns:p14="http://schemas.microsoft.com/office/powerpoint/2010/main" val="34861179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191</TotalTime>
  <Words>791</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Main Event</vt:lpstr>
      <vt:lpstr>Multi-layer perceptron:</vt:lpstr>
      <vt:lpstr>Structure</vt:lpstr>
      <vt:lpstr>How it Works?</vt:lpstr>
      <vt:lpstr>PowerPoint Presentation</vt:lpstr>
      <vt:lpstr>Multi-layer perceptron: Types Based on Number of Hidden Layers: </vt:lpstr>
      <vt:lpstr>Type of MLP BASED ON TASK: </vt:lpstr>
      <vt:lpstr>Type of MLP Based on Activation Functions </vt:lpstr>
      <vt:lpstr>Type of MLP Based on NETWORK TOPOLOGY </vt:lpstr>
      <vt:lpstr>Type of MLP Based on output </vt:lpstr>
      <vt:lpstr>Multi-layer perceptron Applications:</vt:lpstr>
      <vt:lpstr>PowerPoint Presentation</vt:lpstr>
      <vt:lpstr>Deep learning libraries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Multi-layer perceptron:</dc:title>
  <dc:creator>Sajid Majeed</dc:creator>
  <cp:lastModifiedBy>Sajid Majeed</cp:lastModifiedBy>
  <cp:revision>14</cp:revision>
  <dcterms:created xsi:type="dcterms:W3CDTF">2024-07-27T07:44:27Z</dcterms:created>
  <dcterms:modified xsi:type="dcterms:W3CDTF">2024-07-28T09:42:14Z</dcterms:modified>
</cp:coreProperties>
</file>