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D168-2433-F7B8-16D0-9FFACE7292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3FA10-74DA-F7F8-1C8E-618B35487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CA2349-D62A-3496-5781-E9054000AE1C}"/>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4D75535C-CDD2-F339-1E36-8D5BFAF27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C5369-9459-A0E7-8F93-3CC1169F9F32}"/>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340419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00F3-3144-6322-D952-15B104A88F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CD9DF-89B7-0CE8-2232-1BED810F1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F5917-6F5F-D491-91F6-CB7F128D683E}"/>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E5A5C39D-69CB-C95B-3F74-3B9779D4C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79EE7-7D42-6BC6-5B04-6E9E229EA4E6}"/>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205416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76A499-DF0A-4C24-0AEE-F889018B2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68429-442F-40B8-3036-50B6ED7F02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F23FDE-F7EE-F9CF-EE9B-E2E2369804A4}"/>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CC36C9FD-885A-C925-A5BF-75D1235B7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879F3-CC78-E221-F355-E291764FDF4C}"/>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336363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521A-E7F0-80A4-FD1E-F76D87DA8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88E3A-F725-7DF7-96FA-89249B60A6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BE969-6F48-7006-6DEB-DE79C36D3644}"/>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2236D424-DB11-BAC2-4CA4-62CFF427A4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23D76-6D22-B02C-19BD-D20B6062A1C8}"/>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86321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F4FE-83AB-7ABE-C5B1-9A9B4F60C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EFA7F6-AE6A-BDB3-673A-6554EB00D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570B94-6E9D-BE64-4A56-34F977FF1A94}"/>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F90ECEE2-0414-B12C-B929-08DB0DDB81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26683-D692-E471-05DA-AC91F7AD079B}"/>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306348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87476-259C-8A3C-D12F-09A279736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FAE35-87D5-E9AA-5A1E-2DF3B59EA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7473D6-08FA-746F-5C69-CA58DFF2BD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F5717F-446E-9F63-6E7F-8743BAB03ACD}"/>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6" name="Footer Placeholder 5">
            <a:extLst>
              <a:ext uri="{FF2B5EF4-FFF2-40B4-BE49-F238E27FC236}">
                <a16:creationId xmlns:a16="http://schemas.microsoft.com/office/drawing/2014/main" id="{E7DFC698-DAF9-2301-8401-6CFF720D48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6D769-DD1C-86A9-9FD6-6F0B2D6990F6}"/>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150472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72E0-3078-C3CE-66A8-FCE1FAA2B9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17667D-AB94-B29A-A514-500561D542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8546A8-3511-587B-9C76-3DEBCD881F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A0215A-B94A-CB46-8B35-DD432FCFF4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747B0-3CF4-F764-64C3-B94A9CAEC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584C77-CB1B-CA57-31B2-45626F130527}"/>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8" name="Footer Placeholder 7">
            <a:extLst>
              <a:ext uri="{FF2B5EF4-FFF2-40B4-BE49-F238E27FC236}">
                <a16:creationId xmlns:a16="http://schemas.microsoft.com/office/drawing/2014/main" id="{60B28C58-3464-DFBB-B8A8-2F3977B176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119527-D181-7431-7667-4A315EFCE06A}"/>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3650836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B66F-3F61-7402-909C-B2B13A7D2B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BE986E-3D15-004F-70B9-13A0DB01FE50}"/>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4" name="Footer Placeholder 3">
            <a:extLst>
              <a:ext uri="{FF2B5EF4-FFF2-40B4-BE49-F238E27FC236}">
                <a16:creationId xmlns:a16="http://schemas.microsoft.com/office/drawing/2014/main" id="{7B4B5726-2982-4082-5650-849B6E3F31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E76F92-BEE4-136B-90B4-96C7FC98CE9A}"/>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359008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EA216-82F9-C7D4-AF0E-3FA1BE7B51B3}"/>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3" name="Footer Placeholder 2">
            <a:extLst>
              <a:ext uri="{FF2B5EF4-FFF2-40B4-BE49-F238E27FC236}">
                <a16:creationId xmlns:a16="http://schemas.microsoft.com/office/drawing/2014/main" id="{4EC5D31E-A26F-CC3B-152C-631349C9F5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78524C-CC29-BEBF-EA26-4EA25EE582D2}"/>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1357567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A778C-5BBE-36F5-9A22-743DD475B9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F8F285-C31F-BBB7-4847-33D6C5DD0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D7E43-A838-53F1-1A50-28D3DFD26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E9EED-3E05-7F4C-FA9B-4343BD5C6D4A}"/>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6" name="Footer Placeholder 5">
            <a:extLst>
              <a:ext uri="{FF2B5EF4-FFF2-40B4-BE49-F238E27FC236}">
                <a16:creationId xmlns:a16="http://schemas.microsoft.com/office/drawing/2014/main" id="{BBF6D69F-A22C-18D5-EA28-69C41AC54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0D673-36B1-1983-A8F7-43CB4846ECBF}"/>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58250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F141-B4BD-DAD2-FFCD-A9A4A4797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5FA2E8-FE8E-6BFA-F754-976B125D2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FBF364-E4B3-8ABA-877E-FDAA5D4FB1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AD860-AE3C-02A9-8262-679ADB33F951}"/>
              </a:ext>
            </a:extLst>
          </p:cNvPr>
          <p:cNvSpPr>
            <a:spLocks noGrp="1"/>
          </p:cNvSpPr>
          <p:nvPr>
            <p:ph type="dt" sz="half" idx="10"/>
          </p:nvPr>
        </p:nvSpPr>
        <p:spPr/>
        <p:txBody>
          <a:bodyPr/>
          <a:lstStyle/>
          <a:p>
            <a:fld id="{CBAA5C8A-63D7-4840-A148-EF87B17E63F3}" type="datetimeFigureOut">
              <a:rPr lang="en-US" smtClean="0"/>
              <a:t>8/8/2024</a:t>
            </a:fld>
            <a:endParaRPr lang="en-US"/>
          </a:p>
        </p:txBody>
      </p:sp>
      <p:sp>
        <p:nvSpPr>
          <p:cNvPr id="6" name="Footer Placeholder 5">
            <a:extLst>
              <a:ext uri="{FF2B5EF4-FFF2-40B4-BE49-F238E27FC236}">
                <a16:creationId xmlns:a16="http://schemas.microsoft.com/office/drawing/2014/main" id="{8C9CB14B-FE7E-8BEE-901B-4E859DADA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C168E5-BD33-DB1E-C5C2-F63B264C8BB6}"/>
              </a:ext>
            </a:extLst>
          </p:cNvPr>
          <p:cNvSpPr>
            <a:spLocks noGrp="1"/>
          </p:cNvSpPr>
          <p:nvPr>
            <p:ph type="sldNum" sz="quarter" idx="12"/>
          </p:nvPr>
        </p:nvSpPr>
        <p:spPr/>
        <p:txBody>
          <a:bodyPr/>
          <a:lstStyle/>
          <a:p>
            <a:fld id="{93D3DA9D-EF49-4E8D-AC8E-9DF24AA3507D}" type="slidenum">
              <a:rPr lang="en-US" smtClean="0"/>
              <a:t>‹#›</a:t>
            </a:fld>
            <a:endParaRPr lang="en-US"/>
          </a:p>
        </p:txBody>
      </p:sp>
    </p:spTree>
    <p:extLst>
      <p:ext uri="{BB962C8B-B14F-4D97-AF65-F5344CB8AC3E}">
        <p14:creationId xmlns:p14="http://schemas.microsoft.com/office/powerpoint/2010/main" val="2851155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541BDF-DF21-0037-9417-84D7B08747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36DA8C-7655-2CA0-C8C7-B4850C838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B9345-0D6B-7427-325C-8E59BE43F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AA5C8A-63D7-4840-A148-EF87B17E63F3}" type="datetimeFigureOut">
              <a:rPr lang="en-US" smtClean="0"/>
              <a:t>8/8/2024</a:t>
            </a:fld>
            <a:endParaRPr lang="en-US"/>
          </a:p>
        </p:txBody>
      </p:sp>
      <p:sp>
        <p:nvSpPr>
          <p:cNvPr id="5" name="Footer Placeholder 4">
            <a:extLst>
              <a:ext uri="{FF2B5EF4-FFF2-40B4-BE49-F238E27FC236}">
                <a16:creationId xmlns:a16="http://schemas.microsoft.com/office/drawing/2014/main" id="{A02EC684-CE2F-F8BD-8A77-784CC05A0B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8C4C68-A3B6-CD1C-7E1D-E142F0F9D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3DA9D-EF49-4E8D-AC8E-9DF24AA3507D}" type="slidenum">
              <a:rPr lang="en-US" smtClean="0"/>
              <a:t>‹#›</a:t>
            </a:fld>
            <a:endParaRPr lang="en-US"/>
          </a:p>
        </p:txBody>
      </p:sp>
    </p:spTree>
    <p:extLst>
      <p:ext uri="{BB962C8B-B14F-4D97-AF65-F5344CB8AC3E}">
        <p14:creationId xmlns:p14="http://schemas.microsoft.com/office/powerpoint/2010/main" val="818860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35A6-D84D-A5B0-B694-6367CF772202}"/>
              </a:ext>
            </a:extLst>
          </p:cNvPr>
          <p:cNvSpPr>
            <a:spLocks noGrp="1"/>
          </p:cNvSpPr>
          <p:nvPr>
            <p:ph type="ctrTitle"/>
          </p:nvPr>
        </p:nvSpPr>
        <p:spPr/>
        <p:txBody>
          <a:bodyPr/>
          <a:lstStyle/>
          <a:p>
            <a:r>
              <a:rPr lang="en-IN" dirty="0"/>
              <a:t>    </a:t>
            </a:r>
            <a:endParaRPr lang="en-US" dirty="0"/>
          </a:p>
        </p:txBody>
      </p:sp>
      <p:sp>
        <p:nvSpPr>
          <p:cNvPr id="3" name="Subtitle 2">
            <a:extLst>
              <a:ext uri="{FF2B5EF4-FFF2-40B4-BE49-F238E27FC236}">
                <a16:creationId xmlns:a16="http://schemas.microsoft.com/office/drawing/2014/main" id="{795DC6EF-75A0-744C-8C6E-62C22EDE7A4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587572C-C2FD-8E3F-ED2E-2813CDC33E10}"/>
              </a:ext>
            </a:extLst>
          </p:cNvPr>
          <p:cNvPicPr>
            <a:picLocks noChangeAspect="1"/>
          </p:cNvPicPr>
          <p:nvPr/>
        </p:nvPicPr>
        <p:blipFill>
          <a:blip r:embed="rId2"/>
          <a:stretch>
            <a:fillRect/>
          </a:stretch>
        </p:blipFill>
        <p:spPr>
          <a:xfrm>
            <a:off x="0" y="0"/>
            <a:ext cx="12191999" cy="7215808"/>
          </a:xfrm>
          <a:prstGeom prst="rect">
            <a:avLst/>
          </a:prstGeom>
        </p:spPr>
      </p:pic>
    </p:spTree>
    <p:extLst>
      <p:ext uri="{BB962C8B-B14F-4D97-AF65-F5344CB8AC3E}">
        <p14:creationId xmlns:p14="http://schemas.microsoft.com/office/powerpoint/2010/main" val="3120137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8454-8E09-0282-F5F2-C387EBDF6C51}"/>
              </a:ext>
            </a:extLst>
          </p:cNvPr>
          <p:cNvSpPr>
            <a:spLocks noGrp="1"/>
          </p:cNvSpPr>
          <p:nvPr>
            <p:ph type="title"/>
          </p:nvPr>
        </p:nvSpPr>
        <p:spPr/>
        <p:txBody>
          <a:bodyPr>
            <a:normAutofit/>
          </a:bodyPr>
          <a:lstStyle/>
          <a:p>
            <a:r>
              <a:rPr lang="en-IN" sz="3600" dirty="0">
                <a:latin typeface="Arial Black" panose="020B0A04020102020204" pitchFamily="34" charset="0"/>
              </a:rPr>
              <a:t>NAME : </a:t>
            </a:r>
            <a:r>
              <a:rPr lang="en-IN" sz="3600" dirty="0" err="1">
                <a:latin typeface="Arial Black" panose="020B0A04020102020204" pitchFamily="34" charset="0"/>
              </a:rPr>
              <a:t>K.Asmathdillfar</a:t>
            </a:r>
            <a:endParaRPr lang="en-US" sz="36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99E1C58-C58D-0D37-17BB-4F7C4A0E1E38}"/>
              </a:ext>
            </a:extLst>
          </p:cNvPr>
          <p:cNvSpPr>
            <a:spLocks noGrp="1"/>
          </p:cNvSpPr>
          <p:nvPr>
            <p:ph idx="1"/>
          </p:nvPr>
        </p:nvSpPr>
        <p:spPr/>
        <p:txBody>
          <a:bodyPr/>
          <a:lstStyle/>
          <a:p>
            <a:r>
              <a:rPr lang="en-IN" b="1" dirty="0"/>
              <a:t>College name :  RRASE college of Engineering</a:t>
            </a:r>
          </a:p>
          <a:p>
            <a:r>
              <a:rPr lang="en-IN" b="1" dirty="0"/>
              <a:t>DEPARTMENT : BE - Computer science &amp; Engineering</a:t>
            </a:r>
          </a:p>
          <a:p>
            <a:r>
              <a:rPr lang="en-IN" b="1" dirty="0"/>
              <a:t>UNIVERSITY : Anna University</a:t>
            </a:r>
          </a:p>
        </p:txBody>
      </p:sp>
    </p:spTree>
    <p:extLst>
      <p:ext uri="{BB962C8B-B14F-4D97-AF65-F5344CB8AC3E}">
        <p14:creationId xmlns:p14="http://schemas.microsoft.com/office/powerpoint/2010/main" val="95478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E358-76BE-1367-C0A3-C25BD23E476C}"/>
              </a:ext>
            </a:extLst>
          </p:cNvPr>
          <p:cNvSpPr>
            <a:spLocks noGrp="1"/>
          </p:cNvSpPr>
          <p:nvPr>
            <p:ph type="title"/>
          </p:nvPr>
        </p:nvSpPr>
        <p:spPr>
          <a:xfrm>
            <a:off x="0" y="1009270"/>
            <a:ext cx="10800522" cy="583097"/>
          </a:xfrm>
        </p:spPr>
        <p:txBody>
          <a:bodyPr>
            <a:normAutofit/>
          </a:bodyPr>
          <a:lstStyle/>
          <a:p>
            <a:r>
              <a:rPr lang="en-IN" sz="2400" b="1" dirty="0">
                <a:latin typeface="Arial Black" panose="020B0A04020102020204" pitchFamily="34" charset="0"/>
              </a:rPr>
              <a:t>INTRODUCTION :</a:t>
            </a:r>
            <a:endParaRPr lang="en-US" sz="24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ECB1283-793F-9BBE-4C5F-B7B513A0157B}"/>
              </a:ext>
            </a:extLst>
          </p:cNvPr>
          <p:cNvSpPr>
            <a:spLocks noGrp="1"/>
          </p:cNvSpPr>
          <p:nvPr>
            <p:ph idx="1"/>
          </p:nvPr>
        </p:nvSpPr>
        <p:spPr>
          <a:xfrm>
            <a:off x="139149" y="1592368"/>
            <a:ext cx="10515600" cy="5265632"/>
          </a:xfrm>
        </p:spPr>
        <p:txBody>
          <a:bodyPr>
            <a:normAutofit lnSpcReduction="10000"/>
          </a:bodyPr>
          <a:lstStyle/>
          <a:p>
            <a:pPr marL="0" indent="0">
              <a:buNone/>
            </a:pPr>
            <a:r>
              <a:rPr lang="en-IN" dirty="0"/>
              <a:t>  	</a:t>
            </a:r>
            <a:r>
              <a:rPr lang="en-IN" dirty="0">
                <a:latin typeface="Bahnschrift Condensed" panose="020B0502040204020203" pitchFamily="34" charset="0"/>
              </a:rPr>
              <a:t>          </a:t>
            </a:r>
            <a:r>
              <a:rPr lang="en-US" dirty="0">
                <a:latin typeface="Bahnschrift Condensed" panose="020B0502040204020203" pitchFamily="34" charset="0"/>
              </a:rPr>
              <a:t>Science and technology often work hand in hand to drive progress.   For example, in medicine, advancements in technology like MRI machines allow scientists to better understand the human body's inner workings. In space exploration, scientific research informs the development of spacecraft and instruments. These collaborations lead to innovations that benefit society as a whole.</a:t>
            </a:r>
            <a:r>
              <a:rPr lang="en-IN" dirty="0"/>
              <a:t>	   															</a:t>
            </a:r>
          </a:p>
          <a:p>
            <a:pPr marL="0" indent="0">
              <a:buNone/>
            </a:pPr>
            <a:r>
              <a:rPr lang="en-IN" sz="2400" dirty="0">
                <a:latin typeface="Arial Black" panose="020B0A04020102020204" pitchFamily="34" charset="0"/>
              </a:rPr>
              <a:t>PROBLEMS :  </a:t>
            </a:r>
          </a:p>
          <a:p>
            <a:pPr marL="0" indent="0">
              <a:buNone/>
            </a:pPr>
            <a:r>
              <a:rPr lang="en-IN" sz="2400" dirty="0">
                <a:latin typeface="Arial Black" panose="020B0A04020102020204" pitchFamily="34" charset="0"/>
              </a:rPr>
              <a:t> 		</a:t>
            </a:r>
            <a:r>
              <a:rPr lang="en-IN" dirty="0">
                <a:latin typeface="Arial Black" panose="020B0A04020102020204" pitchFamily="34" charset="0"/>
              </a:rPr>
              <a:t>    </a:t>
            </a:r>
            <a:r>
              <a:rPr lang="en-US" dirty="0">
                <a:latin typeface="Bahnschrift Condensed" panose="020B0502040204020203" pitchFamily="34" charset="0"/>
              </a:rPr>
              <a:t>The field of space exploration showcases a remarkable fusion of science and technology. Scientists conduct research to understand celestial bodies and the universe, while engineers and technologists design spacecraft, telescopes, and communication systems to collect data and explore space. This synergy has led to groundbreaking discoveries, like the Hubble Space Telescope's observations, expanding our knowledge of the cosmos and opening doors to future space missions and scientific inquiry</a:t>
            </a:r>
            <a:r>
              <a:rPr lang="en-US" sz="2400" dirty="0">
                <a:latin typeface="Bahnschrift Condensed" panose="020B0502040204020203" pitchFamily="34" charset="0"/>
              </a:rPr>
              <a:t>.</a:t>
            </a:r>
            <a:r>
              <a:rPr lang="en-IN" dirty="0">
                <a:latin typeface="Bahnschrift Condensed" panose="020B0502040204020203" pitchFamily="34" charset="0"/>
              </a:rPr>
              <a:t>	</a:t>
            </a:r>
          </a:p>
          <a:p>
            <a:pPr marL="0" indent="0">
              <a:buNone/>
            </a:pPr>
            <a:endParaRPr lang="en-US" dirty="0">
              <a:latin typeface="Bahnschrift Condensed" panose="020B0502040204020203" pitchFamily="34" charset="0"/>
            </a:endParaRPr>
          </a:p>
        </p:txBody>
      </p:sp>
      <p:pic>
        <p:nvPicPr>
          <p:cNvPr id="5" name="Picture 4">
            <a:extLst>
              <a:ext uri="{FF2B5EF4-FFF2-40B4-BE49-F238E27FC236}">
                <a16:creationId xmlns:a16="http://schemas.microsoft.com/office/drawing/2014/main" id="{823E0BE3-D36C-EE31-8F36-D6FD3D8E96C3}"/>
              </a:ext>
            </a:extLst>
          </p:cNvPr>
          <p:cNvPicPr>
            <a:picLocks noChangeAspect="1"/>
          </p:cNvPicPr>
          <p:nvPr/>
        </p:nvPicPr>
        <p:blipFill>
          <a:blip r:embed="rId2"/>
          <a:stretch>
            <a:fillRect/>
          </a:stretch>
        </p:blipFill>
        <p:spPr>
          <a:xfrm>
            <a:off x="139149" y="134626"/>
            <a:ext cx="10515600" cy="874644"/>
          </a:xfrm>
          <a:prstGeom prst="rect">
            <a:avLst/>
          </a:prstGeom>
        </p:spPr>
      </p:pic>
    </p:spTree>
    <p:extLst>
      <p:ext uri="{BB962C8B-B14F-4D97-AF65-F5344CB8AC3E}">
        <p14:creationId xmlns:p14="http://schemas.microsoft.com/office/powerpoint/2010/main" val="397657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59A6-AFA6-B97C-3D29-17D5CC431AFA}"/>
              </a:ext>
            </a:extLst>
          </p:cNvPr>
          <p:cNvSpPr>
            <a:spLocks noGrp="1"/>
          </p:cNvSpPr>
          <p:nvPr>
            <p:ph type="title"/>
          </p:nvPr>
        </p:nvSpPr>
        <p:spPr>
          <a:xfrm>
            <a:off x="0" y="-1"/>
            <a:ext cx="10515600" cy="1616766"/>
          </a:xfrm>
        </p:spPr>
        <p:txBody>
          <a:bodyPr/>
          <a:lstStyle/>
          <a:p>
            <a:br>
              <a:rPr lang="en-IN" dirty="0"/>
            </a:br>
            <a:r>
              <a:rPr lang="en-IN" sz="2800" dirty="0">
                <a:latin typeface="Arial Black" panose="020B0A04020102020204" pitchFamily="34" charset="0"/>
              </a:rPr>
              <a:t>PROBLEMS&amp;IDEAS :</a:t>
            </a:r>
            <a:endParaRPr lang="en-US"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7A0652B-98AF-8746-52FB-BD7FE060D80D}"/>
              </a:ext>
            </a:extLst>
          </p:cNvPr>
          <p:cNvSpPr>
            <a:spLocks noGrp="1"/>
          </p:cNvSpPr>
          <p:nvPr>
            <p:ph idx="1"/>
          </p:nvPr>
        </p:nvSpPr>
        <p:spPr>
          <a:xfrm>
            <a:off x="-16566" y="1391478"/>
            <a:ext cx="12208566" cy="5466522"/>
          </a:xfrm>
        </p:spPr>
        <p:txBody>
          <a:bodyPr>
            <a:normAutofit fontScale="40000" lnSpcReduction="20000"/>
          </a:bodyPr>
          <a:lstStyle/>
          <a:p>
            <a:r>
              <a:rPr lang="en-US" sz="6000" b="1" dirty="0">
                <a:solidFill>
                  <a:schemeClr val="accent2">
                    <a:lumMod val="75000"/>
                  </a:schemeClr>
                </a:solidFill>
                <a:latin typeface="Dubai" panose="020F0502020204030204" pitchFamily="34" charset="-78"/>
                <a:cs typeface="Dubai" panose="020F0502020204030204" pitchFamily="34" charset="-78"/>
              </a:rPr>
              <a:t>Certainly, here are some proposed solutions and big ideas that highlight the synergy of science and technology:</a:t>
            </a:r>
          </a:p>
          <a:p>
            <a:r>
              <a:rPr lang="en-US" sz="5000" dirty="0">
                <a:solidFill>
                  <a:srgbClr val="002060"/>
                </a:solidFill>
                <a:latin typeface="Constantia" panose="02030602050306030303" pitchFamily="18" charset="0"/>
              </a:rPr>
              <a:t>Healthcare Revolution:</a:t>
            </a:r>
          </a:p>
          <a:p>
            <a:r>
              <a:rPr lang="en-US" sz="5000" b="1" dirty="0">
                <a:latin typeface="Bahnschrift Condensed" panose="020B0502040204020203" pitchFamily="34" charset="0"/>
              </a:rPr>
              <a:t>                                  Leverage advances in biotechnology, artificial intelligence, and data analytics to create personalized healthcare solutions. Tailor treatments based on an individual's genetics and health history, leading to more effective and efficient medical care.</a:t>
            </a:r>
          </a:p>
          <a:p>
            <a:r>
              <a:rPr lang="en-US" sz="5000" dirty="0">
                <a:solidFill>
                  <a:srgbClr val="002060"/>
                </a:solidFill>
                <a:latin typeface="Constantia" panose="02030602050306030303" pitchFamily="18" charset="0"/>
              </a:rPr>
              <a:t>Green Energy Transformation:</a:t>
            </a:r>
          </a:p>
          <a:p>
            <a:r>
              <a:rPr lang="en-US" sz="5000" b="1" dirty="0">
                <a:latin typeface="Bahnschrift Condensed" panose="020B0502040204020203" pitchFamily="34" charset="0"/>
              </a:rPr>
              <a:t>                                     Invest in renewable energy sources such as solar, wind, and hydroelectric power. Combine scientific research on energy conversion with technological innovations to make clean energy sources more accessible and affordable.</a:t>
            </a:r>
          </a:p>
          <a:p>
            <a:pPr marL="0" indent="0">
              <a:buNone/>
            </a:pPr>
            <a:r>
              <a:rPr lang="en-US" sz="4200" dirty="0">
                <a:solidFill>
                  <a:srgbClr val="002060"/>
                </a:solidFill>
                <a:latin typeface="Constantia" panose="02030602050306030303" pitchFamily="18" charset="0"/>
              </a:rPr>
              <a:t>   </a:t>
            </a:r>
            <a:r>
              <a:rPr lang="en-US" sz="5000" dirty="0">
                <a:solidFill>
                  <a:srgbClr val="002060"/>
                </a:solidFill>
                <a:latin typeface="Constantia" panose="02030602050306030303" pitchFamily="18" charset="0"/>
              </a:rPr>
              <a:t>Climate Change Mitigation:</a:t>
            </a:r>
          </a:p>
          <a:p>
            <a:pPr marL="0" indent="0">
              <a:buNone/>
            </a:pPr>
            <a:r>
              <a:rPr lang="en-US" sz="5000" dirty="0">
                <a:solidFill>
                  <a:srgbClr val="002060"/>
                </a:solidFill>
                <a:latin typeface="Constantia" panose="02030602050306030303" pitchFamily="18" charset="0"/>
              </a:rPr>
              <a:t>                        </a:t>
            </a:r>
            <a:r>
              <a:rPr lang="en-US" sz="5000" b="1" dirty="0">
                <a:latin typeface="Bahnschrift Condensed" panose="020B0502040204020203" pitchFamily="34" charset="0"/>
              </a:rPr>
              <a:t>Utilize technology like carbon capture and storage, coupled with scientific research on climate patterns, to combat climate change. Implement data-driven solutions to reduce greenhouse gas emissions and adapt to a changing environment.</a:t>
            </a:r>
          </a:p>
          <a:p>
            <a:pPr marL="0" indent="0">
              <a:buNone/>
            </a:pPr>
            <a:r>
              <a:rPr lang="en-US" sz="5000" dirty="0">
                <a:solidFill>
                  <a:srgbClr val="002060"/>
                </a:solidFill>
                <a:latin typeface="Constantia" panose="02030602050306030303" pitchFamily="18" charset="0"/>
              </a:rPr>
              <a:t>   Education Revolution:</a:t>
            </a:r>
          </a:p>
          <a:p>
            <a:r>
              <a:rPr lang="en-US" sz="5000" dirty="0">
                <a:latin typeface="Bahnschrift Condensed" panose="020B0502040204020203" pitchFamily="34" charset="0"/>
              </a:rPr>
              <a:t>                             Merge science-based pedagogy with educational technology to create personalized learning experiences. Adaptive AI-driven platforms can cater to individual student needs, fostering a more effective and inclusive education system</a:t>
            </a:r>
          </a:p>
          <a:p>
            <a:r>
              <a:rPr lang="en-US" sz="5000" dirty="0">
                <a:solidFill>
                  <a:srgbClr val="002060"/>
                </a:solidFill>
                <a:latin typeface="Constantia" panose="02030602050306030303" pitchFamily="18" charset="0"/>
              </a:rPr>
              <a:t>Digital Healthcare:</a:t>
            </a:r>
          </a:p>
          <a:p>
            <a:r>
              <a:rPr lang="en-US" sz="5000" dirty="0">
                <a:latin typeface="Bahnschrift Condensed" panose="020B0502040204020203" pitchFamily="34" charset="0"/>
              </a:rPr>
              <a:t>      	         Integrate wearables, telemedicine, and AI-driven diagnostics into healthcare systems. This not only enhances patient care but also facilitates remote monitoring and early disease detection.</a:t>
            </a:r>
          </a:p>
          <a:p>
            <a:r>
              <a:rPr lang="en-US" sz="5000" dirty="0">
                <a:latin typeface="Bahnschrift Condensed" panose="020B0502040204020203" pitchFamily="34" charset="0"/>
              </a:rPr>
              <a:t> </a:t>
            </a:r>
          </a:p>
        </p:txBody>
      </p:sp>
      <p:pic>
        <p:nvPicPr>
          <p:cNvPr id="5" name="Picture 4">
            <a:extLst>
              <a:ext uri="{FF2B5EF4-FFF2-40B4-BE49-F238E27FC236}">
                <a16:creationId xmlns:a16="http://schemas.microsoft.com/office/drawing/2014/main" id="{FCC00637-8945-43F5-76F0-A1DC79A249E3}"/>
              </a:ext>
            </a:extLst>
          </p:cNvPr>
          <p:cNvPicPr>
            <a:picLocks noChangeAspect="1"/>
          </p:cNvPicPr>
          <p:nvPr/>
        </p:nvPicPr>
        <p:blipFill>
          <a:blip r:embed="rId2"/>
          <a:stretch>
            <a:fillRect/>
          </a:stretch>
        </p:blipFill>
        <p:spPr>
          <a:xfrm>
            <a:off x="0" y="0"/>
            <a:ext cx="11370366" cy="808383"/>
          </a:xfrm>
          <a:prstGeom prst="rect">
            <a:avLst/>
          </a:prstGeom>
        </p:spPr>
      </p:pic>
    </p:spTree>
    <p:extLst>
      <p:ext uri="{BB962C8B-B14F-4D97-AF65-F5344CB8AC3E}">
        <p14:creationId xmlns:p14="http://schemas.microsoft.com/office/powerpoint/2010/main" val="1888128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DCDB-B12F-3E28-6702-491774D721C5}"/>
              </a:ext>
            </a:extLst>
          </p:cNvPr>
          <p:cNvSpPr>
            <a:spLocks noGrp="1"/>
          </p:cNvSpPr>
          <p:nvPr>
            <p:ph type="title"/>
          </p:nvPr>
        </p:nvSpPr>
        <p:spPr>
          <a:xfrm>
            <a:off x="0" y="60325"/>
            <a:ext cx="12192000" cy="1325563"/>
          </a:xfrm>
        </p:spPr>
        <p:txBody>
          <a:bodyPr/>
          <a:lstStyle/>
          <a:p>
            <a:br>
              <a:rPr lang="en-IN" dirty="0"/>
            </a:br>
            <a:r>
              <a:rPr lang="en-US" sz="2400" dirty="0">
                <a:latin typeface="Arial Black" panose="020B0A04020102020204" pitchFamily="34" charset="0"/>
              </a:rPr>
              <a:t>TECHNOLOGY CHANGED :</a:t>
            </a:r>
          </a:p>
        </p:txBody>
      </p:sp>
      <p:sp>
        <p:nvSpPr>
          <p:cNvPr id="3" name="Content Placeholder 2">
            <a:extLst>
              <a:ext uri="{FF2B5EF4-FFF2-40B4-BE49-F238E27FC236}">
                <a16:creationId xmlns:a16="http://schemas.microsoft.com/office/drawing/2014/main" id="{C465148C-AA59-CD18-D501-0B479BA982EE}"/>
              </a:ext>
            </a:extLst>
          </p:cNvPr>
          <p:cNvSpPr>
            <a:spLocks noGrp="1"/>
          </p:cNvSpPr>
          <p:nvPr>
            <p:ph idx="1"/>
          </p:nvPr>
        </p:nvSpPr>
        <p:spPr>
          <a:xfrm>
            <a:off x="0" y="1166191"/>
            <a:ext cx="12192000" cy="5691808"/>
          </a:xfrm>
        </p:spPr>
        <p:txBody>
          <a:bodyPr/>
          <a:lstStyle/>
          <a:p>
            <a:r>
              <a:rPr lang="en-IN" dirty="0"/>
              <a:t> 		</a:t>
            </a:r>
            <a:r>
              <a:rPr lang="en-US" sz="2400" dirty="0">
                <a:latin typeface="Bahnschrift Condensed" panose="020B0502040204020203" pitchFamily="34" charset="0"/>
              </a:rPr>
              <a:t>The power of technology is instrumental in driving change across various scientific disciplines. Here are a few examples of how technology is changing the face of science:</a:t>
            </a:r>
          </a:p>
          <a:p>
            <a:r>
              <a:rPr lang="en-US" sz="2000" dirty="0">
                <a:solidFill>
                  <a:srgbClr val="002060"/>
                </a:solidFill>
                <a:latin typeface="Constantia" panose="02030602050306030303" pitchFamily="18" charset="0"/>
              </a:rPr>
              <a:t>Medical Diagnostics:</a:t>
            </a:r>
          </a:p>
          <a:p>
            <a:r>
              <a:rPr lang="en-US" sz="2000" dirty="0">
                <a:latin typeface="Bahnschrift Condensed" panose="020B0502040204020203" pitchFamily="34" charset="0"/>
              </a:rPr>
              <a:t>                   Advanced imaging technologies like MRI and CT scans provide detailed insights into the human body, aiding in early disease detection and personalized treatment.</a:t>
            </a:r>
          </a:p>
          <a:p>
            <a:pPr marL="0" indent="0">
              <a:buNone/>
            </a:pPr>
            <a:r>
              <a:rPr lang="en-US" sz="2000" dirty="0">
                <a:solidFill>
                  <a:srgbClr val="002060"/>
                </a:solidFill>
                <a:latin typeface="Constantia" panose="02030602050306030303" pitchFamily="18" charset="0"/>
              </a:rPr>
              <a:t>    Space Exploration</a:t>
            </a:r>
            <a:r>
              <a:rPr lang="en-US" sz="2000" dirty="0">
                <a:latin typeface="Bahnschrift Condensed" panose="020B0502040204020203" pitchFamily="34" charset="0"/>
              </a:rPr>
              <a:t>:</a:t>
            </a:r>
          </a:p>
          <a:p>
            <a:pPr marL="0" indent="0">
              <a:buNone/>
            </a:pPr>
            <a:r>
              <a:rPr lang="en-US" sz="2000" dirty="0">
                <a:latin typeface="Bahnschrift Condensed" panose="020B0502040204020203" pitchFamily="34" charset="0"/>
              </a:rPr>
              <a:t>                        Space telescopes like Hubble and robotic rovers like Curiosity are equipped with cutting-edge technology to explore distant planets and uncover the mysteries of the universe.</a:t>
            </a:r>
          </a:p>
          <a:p>
            <a:r>
              <a:rPr lang="en-US" sz="2000" dirty="0">
                <a:solidFill>
                  <a:srgbClr val="002060"/>
                </a:solidFill>
                <a:latin typeface="Constantia" panose="02030602050306030303" pitchFamily="18" charset="0"/>
              </a:rPr>
              <a:t>Nanotechnology:</a:t>
            </a:r>
          </a:p>
          <a:p>
            <a:r>
              <a:rPr lang="en-US" sz="2000" dirty="0">
                <a:latin typeface="Bahnschrift Condensed" panose="020B0502040204020203" pitchFamily="34" charset="0"/>
              </a:rPr>
              <a:t>                  Precision engineering at the nanoscale allows for the creation of new materials and devices with groundbreaking properties, impacting electronics, medicine, and materials science. </a:t>
            </a:r>
          </a:p>
          <a:p>
            <a:r>
              <a:rPr lang="en-US" sz="2000" b="1" dirty="0">
                <a:latin typeface="Constantia" panose="02030602050306030303" pitchFamily="18" charset="0"/>
              </a:rPr>
              <a:t>         In each of these examples, technology amplifies the capabilities of scientific research, leading to transformative advancements and changes that benefit society and our understanding of the world.      </a:t>
            </a:r>
          </a:p>
        </p:txBody>
      </p:sp>
      <p:pic>
        <p:nvPicPr>
          <p:cNvPr id="5" name="Picture 4">
            <a:extLst>
              <a:ext uri="{FF2B5EF4-FFF2-40B4-BE49-F238E27FC236}">
                <a16:creationId xmlns:a16="http://schemas.microsoft.com/office/drawing/2014/main" id="{1E977B3F-0A94-D157-BEC6-FC3763690FB1}"/>
              </a:ext>
            </a:extLst>
          </p:cNvPr>
          <p:cNvPicPr>
            <a:picLocks noChangeAspect="1"/>
          </p:cNvPicPr>
          <p:nvPr/>
        </p:nvPicPr>
        <p:blipFill>
          <a:blip r:embed="rId2"/>
          <a:stretch>
            <a:fillRect/>
          </a:stretch>
        </p:blipFill>
        <p:spPr>
          <a:xfrm>
            <a:off x="0" y="1"/>
            <a:ext cx="12006470" cy="808382"/>
          </a:xfrm>
          <a:prstGeom prst="rect">
            <a:avLst/>
          </a:prstGeom>
        </p:spPr>
      </p:pic>
    </p:spTree>
    <p:extLst>
      <p:ext uri="{BB962C8B-B14F-4D97-AF65-F5344CB8AC3E}">
        <p14:creationId xmlns:p14="http://schemas.microsoft.com/office/powerpoint/2010/main" val="153647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DA99-A745-6684-3D3D-B9B0D72D9D8B}"/>
              </a:ext>
            </a:extLst>
          </p:cNvPr>
          <p:cNvSpPr>
            <a:spLocks noGrp="1"/>
          </p:cNvSpPr>
          <p:nvPr>
            <p:ph type="title"/>
          </p:nvPr>
        </p:nvSpPr>
        <p:spPr>
          <a:xfrm>
            <a:off x="0" y="20568"/>
            <a:ext cx="10515600" cy="1325563"/>
          </a:xfrm>
        </p:spPr>
        <p:txBody>
          <a:bodyPr/>
          <a:lstStyle/>
          <a:p>
            <a:br>
              <a:rPr lang="en-IN" dirty="0"/>
            </a:br>
            <a:endParaRPr lang="en-US" dirty="0"/>
          </a:p>
        </p:txBody>
      </p:sp>
      <p:sp>
        <p:nvSpPr>
          <p:cNvPr id="3" name="Content Placeholder 2">
            <a:extLst>
              <a:ext uri="{FF2B5EF4-FFF2-40B4-BE49-F238E27FC236}">
                <a16:creationId xmlns:a16="http://schemas.microsoft.com/office/drawing/2014/main" id="{944658A8-CC75-E89C-A373-35B6A91EC748}"/>
              </a:ext>
            </a:extLst>
          </p:cNvPr>
          <p:cNvSpPr>
            <a:spLocks noGrp="1"/>
          </p:cNvSpPr>
          <p:nvPr>
            <p:ph idx="1"/>
          </p:nvPr>
        </p:nvSpPr>
        <p:spPr>
          <a:xfrm>
            <a:off x="0" y="1007165"/>
            <a:ext cx="12192000" cy="5850835"/>
          </a:xfrm>
        </p:spPr>
        <p:txBody>
          <a:bodyPr>
            <a:normAutofit/>
          </a:bodyPr>
          <a:lstStyle/>
          <a:p>
            <a:r>
              <a:rPr lang="en-IN" sz="2400" dirty="0">
                <a:latin typeface="Arial Black" panose="020B0A04020102020204" pitchFamily="34" charset="0"/>
              </a:rPr>
              <a:t>MY SOLUTIONS :</a:t>
            </a:r>
          </a:p>
          <a:p>
            <a:pPr marL="0" indent="0">
              <a:buNone/>
            </a:pPr>
            <a:r>
              <a:rPr lang="en-IN" sz="2400" dirty="0">
                <a:solidFill>
                  <a:srgbClr val="002060"/>
                </a:solidFill>
                <a:latin typeface="Constantia" panose="02030602050306030303" pitchFamily="18" charset="0"/>
              </a:rPr>
              <a:t> Artificial Intelligence in Research:</a:t>
            </a:r>
          </a:p>
          <a:p>
            <a:r>
              <a:rPr lang="en-IN" sz="2400" dirty="0">
                <a:latin typeface="Bahnschrift Condensed" panose="020B0502040204020203" pitchFamily="34" charset="0"/>
              </a:rPr>
              <a:t>                  AI algorithms process vast datasets in fields like genomics, drug discovery, and materials science, accelerating scientific discovery and innovation.    </a:t>
            </a:r>
          </a:p>
          <a:p>
            <a:r>
              <a:rPr lang="en-US" sz="2400" dirty="0">
                <a:solidFill>
                  <a:srgbClr val="002060"/>
                </a:solidFill>
                <a:latin typeface="Constantia" panose="02030602050306030303" pitchFamily="18" charset="0"/>
              </a:rPr>
              <a:t>Data Analysis in Social Sciences:</a:t>
            </a:r>
          </a:p>
          <a:p>
            <a:r>
              <a:rPr lang="en-US" sz="2400" dirty="0">
                <a:latin typeface="Bahnschrift Condensed" panose="020B0502040204020203" pitchFamily="34" charset="0"/>
              </a:rPr>
              <a:t>                 Social scientists use big data analytics and machine learning to gain insights into human behavior,</a:t>
            </a:r>
          </a:p>
          <a:p>
            <a:r>
              <a:rPr lang="en-US" sz="2400" dirty="0">
                <a:latin typeface="Bahnschrift Condensed" panose="020B0502040204020203" pitchFamily="34" charset="0"/>
              </a:rPr>
              <a:t> leading to more informed policy decisions.   </a:t>
            </a:r>
          </a:p>
          <a:p>
            <a:r>
              <a:rPr lang="en-US" sz="2400" dirty="0">
                <a:solidFill>
                  <a:srgbClr val="002060"/>
                </a:solidFill>
                <a:latin typeface="Constantia" panose="02030602050306030303" pitchFamily="18" charset="0"/>
              </a:rPr>
              <a:t>Energy Efficiency:</a:t>
            </a:r>
          </a:p>
          <a:p>
            <a:r>
              <a:rPr lang="en-US" sz="2400" dirty="0">
                <a:latin typeface="Bahnschrift Condensed" panose="020B0502040204020203" pitchFamily="34" charset="0"/>
              </a:rPr>
              <a:t>                Smart grids and IoT devices optimize energy usage, reducing waste and promoting sustainable energy practices.   </a:t>
            </a:r>
          </a:p>
          <a:p>
            <a:r>
              <a:rPr lang="en-US" sz="2400" dirty="0">
                <a:solidFill>
                  <a:srgbClr val="002060"/>
                </a:solidFill>
                <a:latin typeface="Constantia" panose="02030602050306030303" pitchFamily="18" charset="0"/>
              </a:rPr>
              <a:t>Genomic Sequencing:</a:t>
            </a:r>
          </a:p>
          <a:p>
            <a:r>
              <a:rPr lang="en-US" sz="2400" dirty="0">
                <a:latin typeface="Bahnschrift Condensed" panose="020B0502040204020203" pitchFamily="34" charset="0"/>
              </a:rPr>
              <a:t>               High-throughput DNA sequencers enable rapid and affordable genome analysis, revolutionizing genetics research and precision medicine.</a:t>
            </a:r>
          </a:p>
        </p:txBody>
      </p:sp>
      <p:pic>
        <p:nvPicPr>
          <p:cNvPr id="5" name="Picture 4">
            <a:extLst>
              <a:ext uri="{FF2B5EF4-FFF2-40B4-BE49-F238E27FC236}">
                <a16:creationId xmlns:a16="http://schemas.microsoft.com/office/drawing/2014/main" id="{B381BE0A-49A8-AB73-016D-17F1EB5ACD10}"/>
              </a:ext>
            </a:extLst>
          </p:cNvPr>
          <p:cNvPicPr>
            <a:picLocks noChangeAspect="1"/>
          </p:cNvPicPr>
          <p:nvPr/>
        </p:nvPicPr>
        <p:blipFill>
          <a:blip r:embed="rId2"/>
          <a:stretch>
            <a:fillRect/>
          </a:stretch>
        </p:blipFill>
        <p:spPr>
          <a:xfrm>
            <a:off x="0" y="126585"/>
            <a:ext cx="11542643" cy="880580"/>
          </a:xfrm>
          <a:prstGeom prst="rect">
            <a:avLst/>
          </a:prstGeom>
        </p:spPr>
      </p:pic>
    </p:spTree>
    <p:extLst>
      <p:ext uri="{BB962C8B-B14F-4D97-AF65-F5344CB8AC3E}">
        <p14:creationId xmlns:p14="http://schemas.microsoft.com/office/powerpoint/2010/main" val="13624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08B02-F222-2A3D-CF15-B9B569F24F8B}"/>
              </a:ext>
            </a:extLst>
          </p:cNvPr>
          <p:cNvSpPr>
            <a:spLocks noGrp="1"/>
          </p:cNvSpPr>
          <p:nvPr>
            <p:ph type="title"/>
          </p:nvPr>
        </p:nvSpPr>
        <p:spPr>
          <a:xfrm>
            <a:off x="0" y="113334"/>
            <a:ext cx="12085983" cy="1325563"/>
          </a:xfrm>
        </p:spPr>
        <p:txBody>
          <a:bodyPr/>
          <a:lstStyle/>
          <a:p>
            <a:endParaRPr lang="en-US" dirty="0"/>
          </a:p>
        </p:txBody>
      </p:sp>
      <p:sp>
        <p:nvSpPr>
          <p:cNvPr id="3" name="Content Placeholder 2">
            <a:extLst>
              <a:ext uri="{FF2B5EF4-FFF2-40B4-BE49-F238E27FC236}">
                <a16:creationId xmlns:a16="http://schemas.microsoft.com/office/drawing/2014/main" id="{9EE16A3D-88DA-6C8B-D332-D9E90AB0CB93}"/>
              </a:ext>
            </a:extLst>
          </p:cNvPr>
          <p:cNvSpPr>
            <a:spLocks noGrp="1"/>
          </p:cNvSpPr>
          <p:nvPr>
            <p:ph idx="1"/>
          </p:nvPr>
        </p:nvSpPr>
        <p:spPr>
          <a:xfrm>
            <a:off x="106017" y="2623930"/>
            <a:ext cx="11247783" cy="3553033"/>
          </a:xfrm>
        </p:spPr>
        <p:txBody>
          <a:bodyPr/>
          <a:lstStyle/>
          <a:p>
            <a:r>
              <a:rPr lang="en-IN" dirty="0">
                <a:latin typeface="Arial Black" panose="020B0A04020102020204" pitchFamily="34" charset="0"/>
              </a:rPr>
              <a:t>Yes</a:t>
            </a:r>
          </a:p>
          <a:p>
            <a:endParaRPr lang="en-US" dirty="0"/>
          </a:p>
        </p:txBody>
      </p:sp>
      <p:pic>
        <p:nvPicPr>
          <p:cNvPr id="5" name="Picture 4">
            <a:extLst>
              <a:ext uri="{FF2B5EF4-FFF2-40B4-BE49-F238E27FC236}">
                <a16:creationId xmlns:a16="http://schemas.microsoft.com/office/drawing/2014/main" id="{429350F3-32E1-68DE-E8C9-201178390CFA}"/>
              </a:ext>
            </a:extLst>
          </p:cNvPr>
          <p:cNvPicPr>
            <a:picLocks noChangeAspect="1"/>
          </p:cNvPicPr>
          <p:nvPr/>
        </p:nvPicPr>
        <p:blipFill>
          <a:blip r:embed="rId2"/>
          <a:stretch>
            <a:fillRect/>
          </a:stretch>
        </p:blipFill>
        <p:spPr>
          <a:xfrm>
            <a:off x="106017" y="113334"/>
            <a:ext cx="11476383" cy="2258805"/>
          </a:xfrm>
          <a:prstGeom prst="rect">
            <a:avLst/>
          </a:prstGeom>
        </p:spPr>
      </p:pic>
    </p:spTree>
    <p:extLst>
      <p:ext uri="{BB962C8B-B14F-4D97-AF65-F5344CB8AC3E}">
        <p14:creationId xmlns:p14="http://schemas.microsoft.com/office/powerpoint/2010/main" val="5396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DCC2-4D4A-EA6B-B647-EE3D7B405049}"/>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9DD4788B-440C-4C65-F5CE-7BC9F75FBDE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C3EFEF7-FECD-E33F-1C57-C4A3F370E3CF}"/>
              </a:ext>
            </a:extLst>
          </p:cNvPr>
          <p:cNvPicPr>
            <a:picLocks noChangeAspect="1"/>
          </p:cNvPicPr>
          <p:nvPr/>
        </p:nvPicPr>
        <p:blipFill>
          <a:blip r:embed="rId2"/>
          <a:stretch>
            <a:fillRect/>
          </a:stretch>
        </p:blipFill>
        <p:spPr>
          <a:xfrm>
            <a:off x="65178" y="0"/>
            <a:ext cx="12126821" cy="6857999"/>
          </a:xfrm>
          <a:prstGeom prst="rect">
            <a:avLst/>
          </a:prstGeom>
        </p:spPr>
      </p:pic>
    </p:spTree>
    <p:extLst>
      <p:ext uri="{BB962C8B-B14F-4D97-AF65-F5344CB8AC3E}">
        <p14:creationId xmlns:p14="http://schemas.microsoft.com/office/powerpoint/2010/main" val="2144311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672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Black</vt:lpstr>
      <vt:lpstr>Bahnschrift Condensed</vt:lpstr>
      <vt:lpstr>Calibri</vt:lpstr>
      <vt:lpstr>Calibri Light</vt:lpstr>
      <vt:lpstr>Constantia</vt:lpstr>
      <vt:lpstr>Dubai</vt:lpstr>
      <vt:lpstr>Office Theme</vt:lpstr>
      <vt:lpstr>    </vt:lpstr>
      <vt:lpstr>NAME : K.Asmathdillfar</vt:lpstr>
      <vt:lpstr>INTRODUCTION :</vt:lpstr>
      <vt:lpstr> PROBLEMS&amp;IDEAS :</vt:lpstr>
      <vt:lpstr> TECHNOLOGY CHANGED :</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ELCOT</dc:creator>
  <cp:lastModifiedBy>ELCOT</cp:lastModifiedBy>
  <cp:revision>2</cp:revision>
  <dcterms:created xsi:type="dcterms:W3CDTF">2023-09-18T08:36:35Z</dcterms:created>
  <dcterms:modified xsi:type="dcterms:W3CDTF">2024-08-09T01:30:03Z</dcterms:modified>
</cp:coreProperties>
</file>