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3" r:id="rId2"/>
    <p:sldId id="274" r:id="rId3"/>
    <p:sldId id="275" r:id="rId4"/>
    <p:sldId id="276" r:id="rId5"/>
    <p:sldId id="27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9" d="100"/>
          <a:sy n="79" d="100"/>
        </p:scale>
        <p:origin x="2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54280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84429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151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37774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1127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2567214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97047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236336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32057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142D2-BF69-42B5-838B-AD64B7488F38}"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421185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142D2-BF69-42B5-838B-AD64B7488F38}"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45154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142D2-BF69-42B5-838B-AD64B7488F38}" type="datetimeFigureOut">
              <a:rPr lang="en-GB" smtClean="0"/>
              <a:t>23/11/2023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35185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142D2-BF69-42B5-838B-AD64B7488F38}" type="datetimeFigureOut">
              <a:rPr lang="en-GB" smtClean="0"/>
              <a:t>23/11/2023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9108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142D2-BF69-42B5-838B-AD64B7488F38}" type="datetimeFigureOut">
              <a:rPr lang="en-GB" smtClean="0"/>
              <a:t>23/11/2023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50616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142D2-BF69-42B5-838B-AD64B7488F38}"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365664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142D2-BF69-42B5-838B-AD64B7488F38}"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9AB5B3-907E-4DDB-A113-CD9937ABA336}" type="slidenum">
              <a:rPr lang="en-GB" smtClean="0"/>
              <a:t>‹#›</a:t>
            </a:fld>
            <a:endParaRPr lang="en-GB"/>
          </a:p>
        </p:txBody>
      </p:sp>
    </p:spTree>
    <p:extLst>
      <p:ext uri="{BB962C8B-B14F-4D97-AF65-F5344CB8AC3E}">
        <p14:creationId xmlns:p14="http://schemas.microsoft.com/office/powerpoint/2010/main" val="192416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9142D2-BF69-42B5-838B-AD64B7488F38}" type="datetimeFigureOut">
              <a:rPr lang="en-GB" smtClean="0"/>
              <a:t>23/11/2023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9AB5B3-907E-4DDB-A113-CD9937ABA336}" type="slidenum">
              <a:rPr lang="en-GB" smtClean="0"/>
              <a:t>‹#›</a:t>
            </a:fld>
            <a:endParaRPr lang="en-GB"/>
          </a:p>
        </p:txBody>
      </p:sp>
    </p:spTree>
    <p:extLst>
      <p:ext uri="{BB962C8B-B14F-4D97-AF65-F5344CB8AC3E}">
        <p14:creationId xmlns:p14="http://schemas.microsoft.com/office/powerpoint/2010/main" val="3820394092"/>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9CA5-AE8E-6A3C-901F-42E3D103281F}"/>
              </a:ext>
            </a:extLst>
          </p:cNvPr>
          <p:cNvSpPr>
            <a:spLocks noGrp="1"/>
          </p:cNvSpPr>
          <p:nvPr>
            <p:ph type="title"/>
          </p:nvPr>
        </p:nvSpPr>
        <p:spPr>
          <a:xfrm>
            <a:off x="48012" y="55581"/>
            <a:ext cx="8596668" cy="385482"/>
          </a:xfrm>
        </p:spPr>
        <p:txBody>
          <a:bodyPr>
            <a:normAutofit/>
          </a:bodyPr>
          <a:lstStyle/>
          <a:p>
            <a:r>
              <a:rPr lang="en-US" sz="1800" dirty="0"/>
              <a:t>CORRELATION TEST</a:t>
            </a:r>
            <a:endParaRPr lang="en-GB" sz="1800" dirty="0"/>
          </a:p>
        </p:txBody>
      </p:sp>
      <p:pic>
        <p:nvPicPr>
          <p:cNvPr id="17" name="Content Placeholder 16">
            <a:extLst>
              <a:ext uri="{FF2B5EF4-FFF2-40B4-BE49-F238E27FC236}">
                <a16:creationId xmlns:a16="http://schemas.microsoft.com/office/drawing/2014/main" id="{A7F8A8E3-9BA1-6CDC-8A1B-AA9A0E5B8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6291"/>
            <a:ext cx="12145384" cy="6174889"/>
          </a:xfrm>
        </p:spPr>
      </p:pic>
    </p:spTree>
    <p:extLst>
      <p:ext uri="{BB962C8B-B14F-4D97-AF65-F5344CB8AC3E}">
        <p14:creationId xmlns:p14="http://schemas.microsoft.com/office/powerpoint/2010/main" val="39598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150D-B9E6-E2C4-0101-BB30C297D69F}"/>
              </a:ext>
            </a:extLst>
          </p:cNvPr>
          <p:cNvSpPr>
            <a:spLocks noGrp="1"/>
          </p:cNvSpPr>
          <p:nvPr>
            <p:ph type="title"/>
          </p:nvPr>
        </p:nvSpPr>
        <p:spPr>
          <a:xfrm>
            <a:off x="677334" y="609600"/>
            <a:ext cx="8596668" cy="503816"/>
          </a:xfrm>
        </p:spPr>
        <p:txBody>
          <a:bodyPr>
            <a:normAutofit/>
          </a:bodyPr>
          <a:lstStyle/>
          <a:p>
            <a:r>
              <a:rPr lang="en-US" sz="2400" dirty="0"/>
              <a:t>FINDINGS:</a:t>
            </a:r>
            <a:endParaRPr lang="en-GB"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CB27C2-8087-0CFF-3115-C636BF29201F}"/>
                  </a:ext>
                </a:extLst>
              </p:cNvPr>
              <p:cNvSpPr>
                <a:spLocks noGrp="1"/>
              </p:cNvSpPr>
              <p:nvPr>
                <p:ph idx="1"/>
              </p:nvPr>
            </p:nvSpPr>
            <p:spPr>
              <a:xfrm>
                <a:off x="677334" y="2140771"/>
                <a:ext cx="8596668" cy="3900591"/>
              </a:xfrm>
            </p:spPr>
            <p:txBody>
              <a:bodyPr/>
              <a:lstStyle/>
              <a:p>
                <a:pPr marL="0" indent="0">
                  <a:buNone/>
                </a:pPr>
                <a:r>
                  <a:rPr lang="en-US" dirty="0"/>
                  <a:t>Firstly from the above findings, Centralized teams have a relation on the POS collection.</a:t>
                </a:r>
              </a:p>
              <a:p>
                <a:pPr marL="0" indent="0">
                  <a:buNone/>
                </a:pPr>
                <a:r>
                  <a:rPr lang="en-GB" dirty="0"/>
                  <a:t>From the correlation test the correlation is negative this implies that</a:t>
                </a:r>
              </a:p>
              <a:p>
                <a:pPr marL="0" indent="0">
                  <a:buNone/>
                </a:pPr>
                <a:r>
                  <a:rPr lang="en-GB" dirty="0" err="1"/>
                  <a:t>Ho:r</a:t>
                </a:r>
                <a:r>
                  <a:rPr lang="en-GB" dirty="0"/>
                  <a:t>=0; no correlation.H1:r</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0: there is correlation</a:t>
                </a:r>
              </a:p>
              <a:p>
                <a:pPr marL="0" indent="0">
                  <a:buNone/>
                </a:pPr>
                <a:r>
                  <a:rPr lang="en-GB" dirty="0"/>
                  <a:t>So we infer that there is a weak relation of centralized teams in the collection of POS.</a:t>
                </a:r>
              </a:p>
              <a:p>
                <a:pPr marL="0" indent="0">
                  <a:buNone/>
                </a:pPr>
                <a:r>
                  <a:rPr lang="en-GB" dirty="0"/>
                  <a:t>So therefore we reject the null hypothesis of no correlation.</a:t>
                </a:r>
              </a:p>
              <a:p>
                <a:pPr marL="0" indent="0">
                  <a:buNone/>
                </a:pPr>
                <a:r>
                  <a:rPr lang="en-GB" dirty="0"/>
                  <a:t>Now we need to know whether the centralized teams impact the POS collection so for this we need to examine the POS payments and centralized teams with the help of simple linear regression test which is as follows:</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88CB27C2-8087-0CFF-3115-C636BF29201F}"/>
                  </a:ext>
                </a:extLst>
              </p:cNvPr>
              <p:cNvSpPr>
                <a:spLocks noGrp="1" noRot="1" noChangeAspect="1" noMove="1" noResize="1" noEditPoints="1" noAdjustHandles="1" noChangeArrowheads="1" noChangeShapeType="1" noTextEdit="1"/>
              </p:cNvSpPr>
              <p:nvPr>
                <p:ph idx="1"/>
              </p:nvPr>
            </p:nvSpPr>
            <p:spPr>
              <a:xfrm>
                <a:off x="677334" y="2140771"/>
                <a:ext cx="8596668" cy="3900591"/>
              </a:xfrm>
              <a:blipFill>
                <a:blip r:embed="rId2"/>
                <a:stretch>
                  <a:fillRect l="-567" t="-938" r="-993"/>
                </a:stretch>
              </a:blipFill>
            </p:spPr>
            <p:txBody>
              <a:bodyPr/>
              <a:lstStyle/>
              <a:p>
                <a:r>
                  <a:rPr lang="en-GB">
                    <a:noFill/>
                  </a:rPr>
                  <a:t> </a:t>
                </a:r>
              </a:p>
            </p:txBody>
          </p:sp>
        </mc:Fallback>
      </mc:AlternateContent>
    </p:spTree>
    <p:extLst>
      <p:ext uri="{BB962C8B-B14F-4D97-AF65-F5344CB8AC3E}">
        <p14:creationId xmlns:p14="http://schemas.microsoft.com/office/powerpoint/2010/main" val="258317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8465EC-D1F7-C6F1-E096-9F9877C2D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55492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8026EC-43FB-F33C-F629-4E76EC762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1" y="0"/>
            <a:ext cx="12107731" cy="6793454"/>
          </a:xfrm>
          <a:prstGeom prst="rect">
            <a:avLst/>
          </a:prstGeom>
        </p:spPr>
      </p:pic>
    </p:spTree>
    <p:extLst>
      <p:ext uri="{BB962C8B-B14F-4D97-AF65-F5344CB8AC3E}">
        <p14:creationId xmlns:p14="http://schemas.microsoft.com/office/powerpoint/2010/main" val="392356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A8CF-0845-8B2E-26B1-3694B039C9D2}"/>
              </a:ext>
            </a:extLst>
          </p:cNvPr>
          <p:cNvSpPr>
            <a:spLocks noGrp="1"/>
          </p:cNvSpPr>
          <p:nvPr>
            <p:ph type="title"/>
          </p:nvPr>
        </p:nvSpPr>
        <p:spPr>
          <a:xfrm>
            <a:off x="677334" y="609600"/>
            <a:ext cx="8596668" cy="681318"/>
          </a:xfrm>
        </p:spPr>
        <p:txBody>
          <a:bodyPr>
            <a:normAutofit/>
          </a:bodyPr>
          <a:lstStyle/>
          <a:p>
            <a:r>
              <a:rPr lang="en-US" sz="2800" dirty="0"/>
              <a:t>FINDINGS:</a:t>
            </a:r>
            <a:endParaRPr lang="en-GB" sz="2800" dirty="0"/>
          </a:p>
        </p:txBody>
      </p:sp>
      <p:sp>
        <p:nvSpPr>
          <p:cNvPr id="3" name="Content Placeholder 2">
            <a:extLst>
              <a:ext uri="{FF2B5EF4-FFF2-40B4-BE49-F238E27FC236}">
                <a16:creationId xmlns:a16="http://schemas.microsoft.com/office/drawing/2014/main" id="{FC50A9A6-CE2A-9F87-6BE3-34A3E5C0A527}"/>
              </a:ext>
            </a:extLst>
          </p:cNvPr>
          <p:cNvSpPr>
            <a:spLocks noGrp="1"/>
          </p:cNvSpPr>
          <p:nvPr>
            <p:ph idx="1"/>
          </p:nvPr>
        </p:nvSpPr>
        <p:spPr>
          <a:xfrm>
            <a:off x="677334" y="1398494"/>
            <a:ext cx="8596668" cy="1522208"/>
          </a:xfrm>
        </p:spPr>
        <p:txBody>
          <a:bodyPr/>
          <a:lstStyle/>
          <a:p>
            <a:pPr marL="0" indent="0">
              <a:buNone/>
            </a:pPr>
            <a:r>
              <a:rPr lang="en-US" dirty="0"/>
              <a:t>From the above Regression test and results we confirm that there is a relation between the POS collection and Centralized teams.</a:t>
            </a:r>
          </a:p>
          <a:p>
            <a:pPr marL="0" indent="0">
              <a:buNone/>
            </a:pPr>
            <a:r>
              <a:rPr lang="en-US" dirty="0"/>
              <a:t>The Centralized teams do impact the POS collections.</a:t>
            </a:r>
            <a:endParaRPr lang="en-GB" dirty="0"/>
          </a:p>
        </p:txBody>
      </p:sp>
    </p:spTree>
    <p:extLst>
      <p:ext uri="{BB962C8B-B14F-4D97-AF65-F5344CB8AC3E}">
        <p14:creationId xmlns:p14="http://schemas.microsoft.com/office/powerpoint/2010/main" val="168210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15C3-76C7-AC42-A886-6336B1BCDBA7}"/>
              </a:ext>
            </a:extLst>
          </p:cNvPr>
          <p:cNvSpPr>
            <a:spLocks noGrp="1"/>
          </p:cNvSpPr>
          <p:nvPr>
            <p:ph type="title"/>
          </p:nvPr>
        </p:nvSpPr>
        <p:spPr>
          <a:xfrm>
            <a:off x="677334" y="625736"/>
            <a:ext cx="8596668" cy="778136"/>
          </a:xfrm>
        </p:spPr>
        <p:txBody>
          <a:bodyPr>
            <a:normAutofit/>
          </a:bodyPr>
          <a:lstStyle/>
          <a:p>
            <a:r>
              <a:rPr lang="en-US" sz="1800" dirty="0"/>
              <a:t>Exercise 4:Solution Categories Based on the information provided, what could be the affinity categories for the key drivers that impact POS performance?</a:t>
            </a:r>
            <a:endParaRPr lang="en-GB" sz="1800" dirty="0"/>
          </a:p>
        </p:txBody>
      </p:sp>
      <p:sp>
        <p:nvSpPr>
          <p:cNvPr id="3" name="Content Placeholder 2">
            <a:extLst>
              <a:ext uri="{FF2B5EF4-FFF2-40B4-BE49-F238E27FC236}">
                <a16:creationId xmlns:a16="http://schemas.microsoft.com/office/drawing/2014/main" id="{1D8056CF-51AC-E90E-6266-4EECFA111346}"/>
              </a:ext>
            </a:extLst>
          </p:cNvPr>
          <p:cNvSpPr>
            <a:spLocks noGrp="1"/>
          </p:cNvSpPr>
          <p:nvPr>
            <p:ph idx="1"/>
          </p:nvPr>
        </p:nvSpPr>
        <p:spPr>
          <a:xfrm>
            <a:off x="677334" y="1479177"/>
            <a:ext cx="8596668" cy="4562186"/>
          </a:xfrm>
        </p:spPr>
        <p:txBody>
          <a:bodyPr/>
          <a:lstStyle/>
          <a:p>
            <a:pPr marL="0" indent="0">
              <a:buNone/>
            </a:pPr>
            <a:r>
              <a:rPr lang="en-US" dirty="0"/>
              <a:t>The affinity categories:</a:t>
            </a:r>
          </a:p>
          <a:p>
            <a:pPr marL="0" indent="0">
              <a:buNone/>
            </a:pPr>
            <a:r>
              <a:rPr lang="en-US" dirty="0"/>
              <a:t>POS collection system</a:t>
            </a:r>
          </a:p>
          <a:p>
            <a:pPr marL="0" indent="0">
              <a:buNone/>
            </a:pPr>
            <a:r>
              <a:rPr lang="en-US" dirty="0"/>
              <a:t>Patient Education</a:t>
            </a:r>
          </a:p>
          <a:p>
            <a:pPr marL="0" indent="0">
              <a:buNone/>
            </a:pPr>
            <a:r>
              <a:rPr lang="en-US" dirty="0"/>
              <a:t>Policies </a:t>
            </a:r>
          </a:p>
          <a:p>
            <a:pPr marL="0" indent="0">
              <a:buNone/>
            </a:pPr>
            <a:r>
              <a:rPr lang="en-US" dirty="0"/>
              <a:t>Tools to help estimate patient liabilities.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534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193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 Math</vt:lpstr>
      <vt:lpstr>Trebuchet MS</vt:lpstr>
      <vt:lpstr>Wingdings 3</vt:lpstr>
      <vt:lpstr>Facet</vt:lpstr>
      <vt:lpstr>CORRELATION TEST</vt:lpstr>
      <vt:lpstr>FINDINGS:</vt:lpstr>
      <vt:lpstr>PowerPoint Presentation</vt:lpstr>
      <vt:lpstr>PowerPoint Presentation</vt:lpstr>
      <vt:lpstr>FINDINGS:</vt:lpstr>
      <vt:lpstr>Exercise 4:Solution Categories Based on the information provided, what could be the affinity categories for the key drivers that impact POS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Asmath Shaik</dc:creator>
  <cp:lastModifiedBy>Asmath Shaik</cp:lastModifiedBy>
  <cp:revision>2</cp:revision>
  <dcterms:created xsi:type="dcterms:W3CDTF">2023-10-13T21:44:05Z</dcterms:created>
  <dcterms:modified xsi:type="dcterms:W3CDTF">2023-11-23T21:45:15Z</dcterms:modified>
</cp:coreProperties>
</file>