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3" r:id="rId18"/>
    <p:sldId id="274" r:id="rId19"/>
    <p:sldId id="275" r:id="rId20"/>
    <p:sldId id="272"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mat Khan" userId="da307c5454fdb268" providerId="LiveId" clId="{0B010A88-0B22-4905-A147-3160E8E9BBC0}"/>
    <pc:docChg chg="addSld modSld">
      <pc:chgData name="Asmat Khan" userId="da307c5454fdb268" providerId="LiveId" clId="{0B010A88-0B22-4905-A147-3160E8E9BBC0}" dt="2024-12-10T17:37:54.676" v="49"/>
      <pc:docMkLst>
        <pc:docMk/>
      </pc:docMkLst>
      <pc:sldChg chg="addSp modSp new mod modTransition">
        <pc:chgData name="Asmat Khan" userId="da307c5454fdb268" providerId="LiveId" clId="{0B010A88-0B22-4905-A147-3160E8E9BBC0}" dt="2024-12-10T17:37:54.676" v="49"/>
        <pc:sldMkLst>
          <pc:docMk/>
          <pc:sldMk cId="834983937" sldId="295"/>
        </pc:sldMkLst>
        <pc:spChg chg="add mod">
          <ac:chgData name="Asmat Khan" userId="da307c5454fdb268" providerId="LiveId" clId="{0B010A88-0B22-4905-A147-3160E8E9BBC0}" dt="2024-12-10T17:37:39.422" v="48" actId="20577"/>
          <ac:spMkLst>
            <pc:docMk/>
            <pc:sldMk cId="834983937" sldId="295"/>
            <ac:spMk id="2" creationId="{FF605F0D-82B2-49DE-5EC4-2D19B2B3D4E6}"/>
          </ac:spMkLst>
        </pc:spChg>
      </pc:sldChg>
    </pc:docChg>
  </pc:docChgLst>
  <pc:docChgLst>
    <pc:chgData name="Asmat Khan" userId="da307c5454fdb268" providerId="LiveId" clId="{6C43A13C-EADD-4CE7-A253-A786BD15E4E5}"/>
    <pc:docChg chg="custSel addSld delSld modSld">
      <pc:chgData name="Asmat Khan" userId="da307c5454fdb268" providerId="LiveId" clId="{6C43A13C-EADD-4CE7-A253-A786BD15E4E5}" dt="2024-12-10T09:00:14.107" v="2379"/>
      <pc:docMkLst>
        <pc:docMk/>
      </pc:docMkLst>
      <pc:sldChg chg="modTransition">
        <pc:chgData name="Asmat Khan" userId="da307c5454fdb268" providerId="LiveId" clId="{6C43A13C-EADD-4CE7-A253-A786BD15E4E5}" dt="2024-12-10T08:54:57.563" v="2317"/>
        <pc:sldMkLst>
          <pc:docMk/>
          <pc:sldMk cId="2979535737" sldId="256"/>
        </pc:sldMkLst>
      </pc:sldChg>
      <pc:sldChg chg="modTransition">
        <pc:chgData name="Asmat Khan" userId="da307c5454fdb268" providerId="LiveId" clId="{6C43A13C-EADD-4CE7-A253-A786BD15E4E5}" dt="2024-12-10T09:00:14.107" v="2379"/>
        <pc:sldMkLst>
          <pc:docMk/>
          <pc:sldMk cId="2318371067" sldId="257"/>
        </pc:sldMkLst>
      </pc:sldChg>
      <pc:sldChg chg="modTransition">
        <pc:chgData name="Asmat Khan" userId="da307c5454fdb268" providerId="LiveId" clId="{6C43A13C-EADD-4CE7-A253-A786BD15E4E5}" dt="2024-12-10T08:56:07.905" v="2328"/>
        <pc:sldMkLst>
          <pc:docMk/>
          <pc:sldMk cId="696603027" sldId="258"/>
        </pc:sldMkLst>
      </pc:sldChg>
      <pc:sldChg chg="modTransition">
        <pc:chgData name="Asmat Khan" userId="da307c5454fdb268" providerId="LiveId" clId="{6C43A13C-EADD-4CE7-A253-A786BD15E4E5}" dt="2024-12-10T08:56:13.029" v="2329"/>
        <pc:sldMkLst>
          <pc:docMk/>
          <pc:sldMk cId="2738834658" sldId="259"/>
        </pc:sldMkLst>
      </pc:sldChg>
      <pc:sldChg chg="modTransition">
        <pc:chgData name="Asmat Khan" userId="da307c5454fdb268" providerId="LiveId" clId="{6C43A13C-EADD-4CE7-A253-A786BD15E4E5}" dt="2024-12-10T08:56:18.434" v="2330"/>
        <pc:sldMkLst>
          <pc:docMk/>
          <pc:sldMk cId="4289124618" sldId="260"/>
        </pc:sldMkLst>
      </pc:sldChg>
      <pc:sldChg chg="addSp modSp mod modTransition">
        <pc:chgData name="Asmat Khan" userId="da307c5454fdb268" providerId="LiveId" clId="{6C43A13C-EADD-4CE7-A253-A786BD15E4E5}" dt="2024-12-10T08:56:25.422" v="2331"/>
        <pc:sldMkLst>
          <pc:docMk/>
          <pc:sldMk cId="3065810850" sldId="261"/>
        </pc:sldMkLst>
        <pc:spChg chg="mod">
          <ac:chgData name="Asmat Khan" userId="da307c5454fdb268" providerId="LiveId" clId="{6C43A13C-EADD-4CE7-A253-A786BD15E4E5}" dt="2024-12-10T06:31:22.973" v="276" actId="1076"/>
          <ac:spMkLst>
            <pc:docMk/>
            <pc:sldMk cId="3065810850" sldId="261"/>
            <ac:spMk id="2" creationId="{11D636D5-7D08-195E-EC17-6D5090F9C375}"/>
          </ac:spMkLst>
        </pc:spChg>
        <pc:spChg chg="add mod">
          <ac:chgData name="Asmat Khan" userId="da307c5454fdb268" providerId="LiveId" clId="{6C43A13C-EADD-4CE7-A253-A786BD15E4E5}" dt="2024-12-10T06:29:02.846" v="265" actId="115"/>
          <ac:spMkLst>
            <pc:docMk/>
            <pc:sldMk cId="3065810850" sldId="261"/>
            <ac:spMk id="3" creationId="{98A9F2D6-C75E-B662-2EBA-FB2324CF59E9}"/>
          </ac:spMkLst>
        </pc:spChg>
        <pc:spChg chg="add mod">
          <ac:chgData name="Asmat Khan" userId="da307c5454fdb268" providerId="LiveId" clId="{6C43A13C-EADD-4CE7-A253-A786BD15E4E5}" dt="2024-12-10T06:31:39.330" v="279" actId="1076"/>
          <ac:spMkLst>
            <pc:docMk/>
            <pc:sldMk cId="3065810850" sldId="261"/>
            <ac:spMk id="4" creationId="{0A5BDD27-E3C7-8FD8-F18C-3E5805FA8FDE}"/>
          </ac:spMkLst>
        </pc:spChg>
        <pc:spChg chg="add mod">
          <ac:chgData name="Asmat Khan" userId="da307c5454fdb268" providerId="LiveId" clId="{6C43A13C-EADD-4CE7-A253-A786BD15E4E5}" dt="2024-12-10T06:32:13.814" v="282" actId="113"/>
          <ac:spMkLst>
            <pc:docMk/>
            <pc:sldMk cId="3065810850" sldId="261"/>
            <ac:spMk id="5" creationId="{4B77C6AF-6393-294E-028D-51E85A6224CE}"/>
          </ac:spMkLst>
        </pc:spChg>
      </pc:sldChg>
      <pc:sldChg chg="modSp new mod modTransition">
        <pc:chgData name="Asmat Khan" userId="da307c5454fdb268" providerId="LiveId" clId="{6C43A13C-EADD-4CE7-A253-A786BD15E4E5}" dt="2024-12-10T08:56:55.452" v="2338"/>
        <pc:sldMkLst>
          <pc:docMk/>
          <pc:sldMk cId="1369939981" sldId="262"/>
        </pc:sldMkLst>
        <pc:spChg chg="mod">
          <ac:chgData name="Asmat Khan" userId="da307c5454fdb268" providerId="LiveId" clId="{6C43A13C-EADD-4CE7-A253-A786BD15E4E5}" dt="2024-12-10T06:40:19.201" v="389" actId="27636"/>
          <ac:spMkLst>
            <pc:docMk/>
            <pc:sldMk cId="1369939981" sldId="262"/>
            <ac:spMk id="2" creationId="{A375E78A-11C1-2ED1-3200-7F11F86A8C55}"/>
          </ac:spMkLst>
        </pc:spChg>
        <pc:spChg chg="mod">
          <ac:chgData name="Asmat Khan" userId="da307c5454fdb268" providerId="LiveId" clId="{6C43A13C-EADD-4CE7-A253-A786BD15E4E5}" dt="2024-12-10T06:39:26.929" v="366" actId="1076"/>
          <ac:spMkLst>
            <pc:docMk/>
            <pc:sldMk cId="1369939981" sldId="262"/>
            <ac:spMk id="3" creationId="{99D30895-78EC-4E9E-027B-2A8A320F2C2D}"/>
          </ac:spMkLst>
        </pc:spChg>
      </pc:sldChg>
      <pc:sldChg chg="addSp modSp new mod modTransition">
        <pc:chgData name="Asmat Khan" userId="da307c5454fdb268" providerId="LiveId" clId="{6C43A13C-EADD-4CE7-A253-A786BD15E4E5}" dt="2024-12-10T08:57:03.665" v="2339"/>
        <pc:sldMkLst>
          <pc:docMk/>
          <pc:sldMk cId="2912660133" sldId="263"/>
        </pc:sldMkLst>
        <pc:spChg chg="add mod">
          <ac:chgData name="Asmat Khan" userId="da307c5454fdb268" providerId="LiveId" clId="{6C43A13C-EADD-4CE7-A253-A786BD15E4E5}" dt="2024-12-10T06:43:00.852" v="437" actId="115"/>
          <ac:spMkLst>
            <pc:docMk/>
            <pc:sldMk cId="2912660133" sldId="263"/>
            <ac:spMk id="6" creationId="{31864DE2-4EC0-7BC9-409A-EC51A0A2589B}"/>
          </ac:spMkLst>
        </pc:spChg>
        <pc:picChg chg="add mod">
          <ac:chgData name="Asmat Khan" userId="da307c5454fdb268" providerId="LiveId" clId="{6C43A13C-EADD-4CE7-A253-A786BD15E4E5}" dt="2024-12-10T06:41:43.294" v="398" actId="1076"/>
          <ac:picMkLst>
            <pc:docMk/>
            <pc:sldMk cId="2912660133" sldId="263"/>
            <ac:picMk id="3" creationId="{9B8D08DE-E4C3-0F23-E4F6-64975C6530C6}"/>
          </ac:picMkLst>
        </pc:picChg>
        <pc:picChg chg="add mod">
          <ac:chgData name="Asmat Khan" userId="da307c5454fdb268" providerId="LiveId" clId="{6C43A13C-EADD-4CE7-A253-A786BD15E4E5}" dt="2024-12-10T06:41:50.991" v="399" actId="1076"/>
          <ac:picMkLst>
            <pc:docMk/>
            <pc:sldMk cId="2912660133" sldId="263"/>
            <ac:picMk id="5" creationId="{E5806D41-A739-56DD-0D41-8AC56A1C62BC}"/>
          </ac:picMkLst>
        </pc:picChg>
      </pc:sldChg>
      <pc:sldChg chg="addSp delSp modSp new mod modTransition">
        <pc:chgData name="Asmat Khan" userId="da307c5454fdb268" providerId="LiveId" clId="{6C43A13C-EADD-4CE7-A253-A786BD15E4E5}" dt="2024-12-10T08:57:08.264" v="2340"/>
        <pc:sldMkLst>
          <pc:docMk/>
          <pc:sldMk cId="1360933226" sldId="264"/>
        </pc:sldMkLst>
        <pc:spChg chg="add mod">
          <ac:chgData name="Asmat Khan" userId="da307c5454fdb268" providerId="LiveId" clId="{6C43A13C-EADD-4CE7-A253-A786BD15E4E5}" dt="2024-12-10T06:49:45.556" v="488" actId="1076"/>
          <ac:spMkLst>
            <pc:docMk/>
            <pc:sldMk cId="1360933226" sldId="264"/>
            <ac:spMk id="2" creationId="{D1AB1883-C03D-A1F2-556F-7855A89D2F80}"/>
          </ac:spMkLst>
        </pc:spChg>
        <pc:picChg chg="add del mod">
          <ac:chgData name="Asmat Khan" userId="da307c5454fdb268" providerId="LiveId" clId="{6C43A13C-EADD-4CE7-A253-A786BD15E4E5}" dt="2024-12-10T06:46:52.832" v="473" actId="21"/>
          <ac:picMkLst>
            <pc:docMk/>
            <pc:sldMk cId="1360933226" sldId="264"/>
            <ac:picMk id="4" creationId="{FAAC0EC0-14F9-6621-F2C2-FDB254339610}"/>
          </ac:picMkLst>
        </pc:picChg>
      </pc:sldChg>
      <pc:sldChg chg="addSp modSp new mod modTransition">
        <pc:chgData name="Asmat Khan" userId="da307c5454fdb268" providerId="LiveId" clId="{6C43A13C-EADD-4CE7-A253-A786BD15E4E5}" dt="2024-12-10T08:57:15.390" v="2341"/>
        <pc:sldMkLst>
          <pc:docMk/>
          <pc:sldMk cId="1237194426" sldId="265"/>
        </pc:sldMkLst>
        <pc:spChg chg="add mod">
          <ac:chgData name="Asmat Khan" userId="da307c5454fdb268" providerId="LiveId" clId="{6C43A13C-EADD-4CE7-A253-A786BD15E4E5}" dt="2024-12-10T06:51:43.199" v="544" actId="1076"/>
          <ac:spMkLst>
            <pc:docMk/>
            <pc:sldMk cId="1237194426" sldId="265"/>
            <ac:spMk id="5" creationId="{6943145A-3F98-3E63-5177-2ABBE036276D}"/>
          </ac:spMkLst>
        </pc:spChg>
        <pc:picChg chg="add mod">
          <ac:chgData name="Asmat Khan" userId="da307c5454fdb268" providerId="LiveId" clId="{6C43A13C-EADD-4CE7-A253-A786BD15E4E5}" dt="2024-12-10T06:50:39.667" v="499" actId="14100"/>
          <ac:picMkLst>
            <pc:docMk/>
            <pc:sldMk cId="1237194426" sldId="265"/>
            <ac:picMk id="2" creationId="{929D98FF-C5B1-1F89-F521-499E3B1C77C1}"/>
          </ac:picMkLst>
        </pc:picChg>
        <pc:picChg chg="add mod">
          <ac:chgData name="Asmat Khan" userId="da307c5454fdb268" providerId="LiveId" clId="{6C43A13C-EADD-4CE7-A253-A786BD15E4E5}" dt="2024-12-10T06:50:27.590" v="497" actId="1076"/>
          <ac:picMkLst>
            <pc:docMk/>
            <pc:sldMk cId="1237194426" sldId="265"/>
            <ac:picMk id="4" creationId="{007BA95E-3B03-3E82-CCC2-25EC3B96D73F}"/>
          </ac:picMkLst>
        </pc:picChg>
      </pc:sldChg>
      <pc:sldChg chg="addSp delSp modSp new mod modTransition">
        <pc:chgData name="Asmat Khan" userId="da307c5454fdb268" providerId="LiveId" clId="{6C43A13C-EADD-4CE7-A253-A786BD15E4E5}" dt="2024-12-10T08:57:19.099" v="2342"/>
        <pc:sldMkLst>
          <pc:docMk/>
          <pc:sldMk cId="191157989" sldId="266"/>
        </pc:sldMkLst>
        <pc:spChg chg="add del mod">
          <ac:chgData name="Asmat Khan" userId="da307c5454fdb268" providerId="LiveId" clId="{6C43A13C-EADD-4CE7-A253-A786BD15E4E5}" dt="2024-12-10T06:54:02.541" v="548"/>
          <ac:spMkLst>
            <pc:docMk/>
            <pc:sldMk cId="191157989" sldId="266"/>
            <ac:spMk id="2" creationId="{AAA4DD9D-0827-8963-2668-5584A01DF839}"/>
          </ac:spMkLst>
        </pc:spChg>
        <pc:spChg chg="add mod">
          <ac:chgData name="Asmat Khan" userId="da307c5454fdb268" providerId="LiveId" clId="{6C43A13C-EADD-4CE7-A253-A786BD15E4E5}" dt="2024-12-10T06:54:56.958" v="580" actId="115"/>
          <ac:spMkLst>
            <pc:docMk/>
            <pc:sldMk cId="191157989" sldId="266"/>
            <ac:spMk id="3" creationId="{4B5F5FFE-FEF1-34C2-A67B-55D8AA899152}"/>
          </ac:spMkLst>
        </pc:spChg>
        <pc:spChg chg="add mod">
          <ac:chgData name="Asmat Khan" userId="da307c5454fdb268" providerId="LiveId" clId="{6C43A13C-EADD-4CE7-A253-A786BD15E4E5}" dt="2024-12-10T06:59:40.686" v="736" actId="113"/>
          <ac:spMkLst>
            <pc:docMk/>
            <pc:sldMk cId="191157989" sldId="266"/>
            <ac:spMk id="4" creationId="{1B92E318-B15E-8D00-AB95-BF3AF49D2AC9}"/>
          </ac:spMkLst>
        </pc:spChg>
      </pc:sldChg>
      <pc:sldChg chg="addSp modSp new mod modTransition">
        <pc:chgData name="Asmat Khan" userId="da307c5454fdb268" providerId="LiveId" clId="{6C43A13C-EADD-4CE7-A253-A786BD15E4E5}" dt="2024-12-10T08:57:30.564" v="2344"/>
        <pc:sldMkLst>
          <pc:docMk/>
          <pc:sldMk cId="370638536" sldId="267"/>
        </pc:sldMkLst>
        <pc:spChg chg="add mod">
          <ac:chgData name="Asmat Khan" userId="da307c5454fdb268" providerId="LiveId" clId="{6C43A13C-EADD-4CE7-A253-A786BD15E4E5}" dt="2024-12-10T07:04:52.769" v="797" actId="255"/>
          <ac:spMkLst>
            <pc:docMk/>
            <pc:sldMk cId="370638536" sldId="267"/>
            <ac:spMk id="2" creationId="{EF6A3518-0323-1005-603B-D7B3FE032831}"/>
          </ac:spMkLst>
        </pc:spChg>
      </pc:sldChg>
      <pc:sldChg chg="modSp new mod modTransition">
        <pc:chgData name="Asmat Khan" userId="da307c5454fdb268" providerId="LiveId" clId="{6C43A13C-EADD-4CE7-A253-A786BD15E4E5}" dt="2024-12-10T08:57:25.580" v="2343"/>
        <pc:sldMkLst>
          <pc:docMk/>
          <pc:sldMk cId="1839232008" sldId="268"/>
        </pc:sldMkLst>
        <pc:spChg chg="mod">
          <ac:chgData name="Asmat Khan" userId="da307c5454fdb268" providerId="LiveId" clId="{6C43A13C-EADD-4CE7-A253-A786BD15E4E5}" dt="2024-12-10T07:01:08.123" v="761" actId="20577"/>
          <ac:spMkLst>
            <pc:docMk/>
            <pc:sldMk cId="1839232008" sldId="268"/>
            <ac:spMk id="2" creationId="{95CA96E2-07D1-F043-A06C-3317D453B0D7}"/>
          </ac:spMkLst>
        </pc:spChg>
        <pc:spChg chg="mod">
          <ac:chgData name="Asmat Khan" userId="da307c5454fdb268" providerId="LiveId" clId="{6C43A13C-EADD-4CE7-A253-A786BD15E4E5}" dt="2024-12-10T07:03:38.178" v="786" actId="20577"/>
          <ac:spMkLst>
            <pc:docMk/>
            <pc:sldMk cId="1839232008" sldId="268"/>
            <ac:spMk id="3" creationId="{B92960C8-429B-3424-D1BE-B4EF8CB91337}"/>
          </ac:spMkLst>
        </pc:spChg>
      </pc:sldChg>
      <pc:sldChg chg="addSp modSp new mod modTransition">
        <pc:chgData name="Asmat Khan" userId="da307c5454fdb268" providerId="LiveId" clId="{6C43A13C-EADD-4CE7-A253-A786BD15E4E5}" dt="2024-12-10T08:57:36.996" v="2345"/>
        <pc:sldMkLst>
          <pc:docMk/>
          <pc:sldMk cId="4115492207" sldId="269"/>
        </pc:sldMkLst>
        <pc:spChg chg="add mod">
          <ac:chgData name="Asmat Khan" userId="da307c5454fdb268" providerId="LiveId" clId="{6C43A13C-EADD-4CE7-A253-A786BD15E4E5}" dt="2024-12-10T07:07:14.152" v="846" actId="1076"/>
          <ac:spMkLst>
            <pc:docMk/>
            <pc:sldMk cId="4115492207" sldId="269"/>
            <ac:spMk id="2" creationId="{5AEC5954-C6ED-1147-627C-7A5C667A2828}"/>
          </ac:spMkLst>
        </pc:spChg>
        <pc:spChg chg="add mod">
          <ac:chgData name="Asmat Khan" userId="da307c5454fdb268" providerId="LiveId" clId="{6C43A13C-EADD-4CE7-A253-A786BD15E4E5}" dt="2024-12-10T07:10:34.255" v="1076" actId="1076"/>
          <ac:spMkLst>
            <pc:docMk/>
            <pc:sldMk cId="4115492207" sldId="269"/>
            <ac:spMk id="7" creationId="{E8098CD4-AD31-78A6-8F6C-63BF9664D78D}"/>
          </ac:spMkLst>
        </pc:spChg>
        <pc:picChg chg="add mod">
          <ac:chgData name="Asmat Khan" userId="da307c5454fdb268" providerId="LiveId" clId="{6C43A13C-EADD-4CE7-A253-A786BD15E4E5}" dt="2024-12-10T07:10:38.059" v="1077" actId="14100"/>
          <ac:picMkLst>
            <pc:docMk/>
            <pc:sldMk cId="4115492207" sldId="269"/>
            <ac:picMk id="4" creationId="{8374C693-DFA0-6042-A8DA-CB3D642973D4}"/>
          </ac:picMkLst>
        </pc:picChg>
        <pc:picChg chg="add mod">
          <ac:chgData name="Asmat Khan" userId="da307c5454fdb268" providerId="LiveId" clId="{6C43A13C-EADD-4CE7-A253-A786BD15E4E5}" dt="2024-12-10T07:10:28.577" v="1075" actId="1076"/>
          <ac:picMkLst>
            <pc:docMk/>
            <pc:sldMk cId="4115492207" sldId="269"/>
            <ac:picMk id="6" creationId="{40570DF9-2B75-C234-2B89-A498A288C301}"/>
          </ac:picMkLst>
        </pc:picChg>
      </pc:sldChg>
      <pc:sldChg chg="addSp modSp new mod modTransition">
        <pc:chgData name="Asmat Khan" userId="da307c5454fdb268" providerId="LiveId" clId="{6C43A13C-EADD-4CE7-A253-A786BD15E4E5}" dt="2024-12-10T08:57:41.176" v="2346"/>
        <pc:sldMkLst>
          <pc:docMk/>
          <pc:sldMk cId="1845114947" sldId="270"/>
        </pc:sldMkLst>
        <pc:spChg chg="add mod">
          <ac:chgData name="Asmat Khan" userId="da307c5454fdb268" providerId="LiveId" clId="{6C43A13C-EADD-4CE7-A253-A786BD15E4E5}" dt="2024-12-10T07:15:09.572" v="1124" actId="255"/>
          <ac:spMkLst>
            <pc:docMk/>
            <pc:sldMk cId="1845114947" sldId="270"/>
            <ac:spMk id="2" creationId="{731382DD-2A48-34F4-7359-48BC0FE1D9A6}"/>
          </ac:spMkLst>
        </pc:spChg>
        <pc:spChg chg="add mod">
          <ac:chgData name="Asmat Khan" userId="da307c5454fdb268" providerId="LiveId" clId="{6C43A13C-EADD-4CE7-A253-A786BD15E4E5}" dt="2024-12-10T07:15:30.494" v="1125" actId="20577"/>
          <ac:spMkLst>
            <pc:docMk/>
            <pc:sldMk cId="1845114947" sldId="270"/>
            <ac:spMk id="3" creationId="{4726011A-1A6C-9414-86A1-2E17EF02AD81}"/>
          </ac:spMkLst>
        </pc:spChg>
      </pc:sldChg>
      <pc:sldChg chg="modSp new mod modTransition">
        <pc:chgData name="Asmat Khan" userId="da307c5454fdb268" providerId="LiveId" clId="{6C43A13C-EADD-4CE7-A253-A786BD15E4E5}" dt="2024-12-10T08:57:44.666" v="2347"/>
        <pc:sldMkLst>
          <pc:docMk/>
          <pc:sldMk cId="3587249536" sldId="271"/>
        </pc:sldMkLst>
        <pc:spChg chg="mod">
          <ac:chgData name="Asmat Khan" userId="da307c5454fdb268" providerId="LiveId" clId="{6C43A13C-EADD-4CE7-A253-A786BD15E4E5}" dt="2024-12-10T07:16:21.844" v="1154" actId="20577"/>
          <ac:spMkLst>
            <pc:docMk/>
            <pc:sldMk cId="3587249536" sldId="271"/>
            <ac:spMk id="2" creationId="{26292CD8-7C98-53E8-499B-402887077B36}"/>
          </ac:spMkLst>
        </pc:spChg>
        <pc:spChg chg="mod">
          <ac:chgData name="Asmat Khan" userId="da307c5454fdb268" providerId="LiveId" clId="{6C43A13C-EADD-4CE7-A253-A786BD15E4E5}" dt="2024-12-10T07:18:26.341" v="1184" actId="27636"/>
          <ac:spMkLst>
            <pc:docMk/>
            <pc:sldMk cId="3587249536" sldId="271"/>
            <ac:spMk id="3" creationId="{BD5FE37D-C9D4-7A24-75FD-23811447E68C}"/>
          </ac:spMkLst>
        </pc:spChg>
      </pc:sldChg>
      <pc:sldChg chg="modSp new mod modTransition">
        <pc:chgData name="Asmat Khan" userId="da307c5454fdb268" providerId="LiveId" clId="{6C43A13C-EADD-4CE7-A253-A786BD15E4E5}" dt="2024-12-10T08:58:11.510" v="2351"/>
        <pc:sldMkLst>
          <pc:docMk/>
          <pc:sldMk cId="1119701039" sldId="272"/>
        </pc:sldMkLst>
        <pc:spChg chg="mod">
          <ac:chgData name="Asmat Khan" userId="da307c5454fdb268" providerId="LiveId" clId="{6C43A13C-EADD-4CE7-A253-A786BD15E4E5}" dt="2024-12-10T07:33:21.036" v="1417" actId="20577"/>
          <ac:spMkLst>
            <pc:docMk/>
            <pc:sldMk cId="1119701039" sldId="272"/>
            <ac:spMk id="2" creationId="{D851B4E4-54EA-2A31-CCF8-262F638DB3EE}"/>
          </ac:spMkLst>
        </pc:spChg>
        <pc:spChg chg="mod">
          <ac:chgData name="Asmat Khan" userId="da307c5454fdb268" providerId="LiveId" clId="{6C43A13C-EADD-4CE7-A253-A786BD15E4E5}" dt="2024-12-10T07:35:29.849" v="1435" actId="27636"/>
          <ac:spMkLst>
            <pc:docMk/>
            <pc:sldMk cId="1119701039" sldId="272"/>
            <ac:spMk id="3" creationId="{94493E2E-3F3F-1263-C352-3A22D6D409F0}"/>
          </ac:spMkLst>
        </pc:spChg>
      </pc:sldChg>
      <pc:sldChg chg="addSp modSp new mod modTransition">
        <pc:chgData name="Asmat Khan" userId="da307c5454fdb268" providerId="LiveId" clId="{6C43A13C-EADD-4CE7-A253-A786BD15E4E5}" dt="2024-12-10T08:57:51.768" v="2348"/>
        <pc:sldMkLst>
          <pc:docMk/>
          <pc:sldMk cId="1143801147" sldId="273"/>
        </pc:sldMkLst>
        <pc:spChg chg="add mod">
          <ac:chgData name="Asmat Khan" userId="da307c5454fdb268" providerId="LiveId" clId="{6C43A13C-EADD-4CE7-A253-A786BD15E4E5}" dt="2024-12-10T07:20:48.296" v="1206" actId="1076"/>
          <ac:spMkLst>
            <pc:docMk/>
            <pc:sldMk cId="1143801147" sldId="273"/>
            <ac:spMk id="2" creationId="{95A64E21-0DAB-6B02-F833-CD39F9B27AC3}"/>
          </ac:spMkLst>
        </pc:spChg>
      </pc:sldChg>
      <pc:sldChg chg="addSp delSp modSp new mod modTransition">
        <pc:chgData name="Asmat Khan" userId="da307c5454fdb268" providerId="LiveId" clId="{6C43A13C-EADD-4CE7-A253-A786BD15E4E5}" dt="2024-12-10T08:57:55.063" v="2349"/>
        <pc:sldMkLst>
          <pc:docMk/>
          <pc:sldMk cId="3960628637" sldId="274"/>
        </pc:sldMkLst>
        <pc:spChg chg="add mod">
          <ac:chgData name="Asmat Khan" userId="da307c5454fdb268" providerId="LiveId" clId="{6C43A13C-EADD-4CE7-A253-A786BD15E4E5}" dt="2024-12-10T07:25:03.941" v="1262" actId="20577"/>
          <ac:spMkLst>
            <pc:docMk/>
            <pc:sldMk cId="3960628637" sldId="274"/>
            <ac:spMk id="2" creationId="{1028DD00-3087-B89E-FC84-4F0FCB52887E}"/>
          </ac:spMkLst>
        </pc:spChg>
        <pc:spChg chg="add mod">
          <ac:chgData name="Asmat Khan" userId="da307c5454fdb268" providerId="LiveId" clId="{6C43A13C-EADD-4CE7-A253-A786BD15E4E5}" dt="2024-12-10T07:26:17.463" v="1268" actId="1076"/>
          <ac:spMkLst>
            <pc:docMk/>
            <pc:sldMk cId="3960628637" sldId="274"/>
            <ac:spMk id="7" creationId="{DECE8E79-6F59-E46D-E975-C233DB6CE0AB}"/>
          </ac:spMkLst>
        </pc:spChg>
        <pc:picChg chg="add mod">
          <ac:chgData name="Asmat Khan" userId="da307c5454fdb268" providerId="LiveId" clId="{6C43A13C-EADD-4CE7-A253-A786BD15E4E5}" dt="2024-12-10T07:24:56.592" v="1261" actId="14100"/>
          <ac:picMkLst>
            <pc:docMk/>
            <pc:sldMk cId="3960628637" sldId="274"/>
            <ac:picMk id="4" creationId="{896555AA-5033-41C6-E4CC-E626906E017E}"/>
          </ac:picMkLst>
        </pc:picChg>
        <pc:picChg chg="add del mod">
          <ac:chgData name="Asmat Khan" userId="da307c5454fdb268" providerId="LiveId" clId="{6C43A13C-EADD-4CE7-A253-A786BD15E4E5}" dt="2024-12-10T07:24:43.242" v="1258" actId="21"/>
          <ac:picMkLst>
            <pc:docMk/>
            <pc:sldMk cId="3960628637" sldId="274"/>
            <ac:picMk id="6" creationId="{60547CFD-5A47-8274-FD52-F5117A13386D}"/>
          </ac:picMkLst>
        </pc:picChg>
      </pc:sldChg>
      <pc:sldChg chg="addSp modSp new mod modTransition">
        <pc:chgData name="Asmat Khan" userId="da307c5454fdb268" providerId="LiveId" clId="{6C43A13C-EADD-4CE7-A253-A786BD15E4E5}" dt="2024-12-10T08:58:04.557" v="2350"/>
        <pc:sldMkLst>
          <pc:docMk/>
          <pc:sldMk cId="217913672" sldId="275"/>
        </pc:sldMkLst>
        <pc:spChg chg="add mod">
          <ac:chgData name="Asmat Khan" userId="da307c5454fdb268" providerId="LiveId" clId="{6C43A13C-EADD-4CE7-A253-A786BD15E4E5}" dt="2024-12-10T07:32:45.402" v="1395" actId="255"/>
          <ac:spMkLst>
            <pc:docMk/>
            <pc:sldMk cId="217913672" sldId="275"/>
            <ac:spMk id="2" creationId="{BE140A53-0780-1463-0200-909F9C4B7B9E}"/>
          </ac:spMkLst>
        </pc:spChg>
        <pc:spChg chg="add mod">
          <ac:chgData name="Asmat Khan" userId="da307c5454fdb268" providerId="LiveId" clId="{6C43A13C-EADD-4CE7-A253-A786BD15E4E5}" dt="2024-12-10T07:32:27.389" v="1394" actId="115"/>
          <ac:spMkLst>
            <pc:docMk/>
            <pc:sldMk cId="217913672" sldId="275"/>
            <ac:spMk id="3" creationId="{680771C7-E7CE-5C67-D0D2-3CE2F47DC76F}"/>
          </ac:spMkLst>
        </pc:spChg>
      </pc:sldChg>
      <pc:sldChg chg="addSp delSp modSp new mod modTransition">
        <pc:chgData name="Asmat Khan" userId="da307c5454fdb268" providerId="LiveId" clId="{6C43A13C-EADD-4CE7-A253-A786BD15E4E5}" dt="2024-12-10T08:58:16.844" v="2352"/>
        <pc:sldMkLst>
          <pc:docMk/>
          <pc:sldMk cId="444542889" sldId="276"/>
        </pc:sldMkLst>
        <pc:spChg chg="add del mod">
          <ac:chgData name="Asmat Khan" userId="da307c5454fdb268" providerId="LiveId" clId="{6C43A13C-EADD-4CE7-A253-A786BD15E4E5}" dt="2024-12-10T07:36:01.563" v="1439"/>
          <ac:spMkLst>
            <pc:docMk/>
            <pc:sldMk cId="444542889" sldId="276"/>
            <ac:spMk id="2" creationId="{C31D82FC-5847-C944-6543-D88829AD0D2A}"/>
          </ac:spMkLst>
        </pc:spChg>
        <pc:spChg chg="add mod">
          <ac:chgData name="Asmat Khan" userId="da307c5454fdb268" providerId="LiveId" clId="{6C43A13C-EADD-4CE7-A253-A786BD15E4E5}" dt="2024-12-10T07:37:24.831" v="1452" actId="255"/>
          <ac:spMkLst>
            <pc:docMk/>
            <pc:sldMk cId="444542889" sldId="276"/>
            <ac:spMk id="3" creationId="{1BB8EB74-E9E9-780D-37F7-2D8AC82C814A}"/>
          </ac:spMkLst>
        </pc:spChg>
        <pc:picChg chg="add mod">
          <ac:chgData name="Asmat Khan" userId="da307c5454fdb268" providerId="LiveId" clId="{6C43A13C-EADD-4CE7-A253-A786BD15E4E5}" dt="2024-12-10T07:37:10.130" v="1450" actId="14100"/>
          <ac:picMkLst>
            <pc:docMk/>
            <pc:sldMk cId="444542889" sldId="276"/>
            <ac:picMk id="5" creationId="{D87330BF-9ABF-393B-F383-DDACDB2713A6}"/>
          </ac:picMkLst>
        </pc:picChg>
        <pc:picChg chg="add mod">
          <ac:chgData name="Asmat Khan" userId="da307c5454fdb268" providerId="LiveId" clId="{6C43A13C-EADD-4CE7-A253-A786BD15E4E5}" dt="2024-12-10T07:37:31.696" v="1453" actId="1076"/>
          <ac:picMkLst>
            <pc:docMk/>
            <pc:sldMk cId="444542889" sldId="276"/>
            <ac:picMk id="7" creationId="{3A8A41F9-06A6-BB4A-AB30-7FBEBB21749F}"/>
          </ac:picMkLst>
        </pc:picChg>
      </pc:sldChg>
      <pc:sldChg chg="addSp modSp new mod modTransition">
        <pc:chgData name="Asmat Khan" userId="da307c5454fdb268" providerId="LiveId" clId="{6C43A13C-EADD-4CE7-A253-A786BD15E4E5}" dt="2024-12-10T08:58:20.659" v="2353"/>
        <pc:sldMkLst>
          <pc:docMk/>
          <pc:sldMk cId="3437523051" sldId="277"/>
        </pc:sldMkLst>
        <pc:spChg chg="add mod">
          <ac:chgData name="Asmat Khan" userId="da307c5454fdb268" providerId="LiveId" clId="{6C43A13C-EADD-4CE7-A253-A786BD15E4E5}" dt="2024-12-10T07:53:42.495" v="1515" actId="255"/>
          <ac:spMkLst>
            <pc:docMk/>
            <pc:sldMk cId="3437523051" sldId="277"/>
            <ac:spMk id="2" creationId="{C6EB6054-0107-9677-5B49-F6C2C5900A30}"/>
          </ac:spMkLst>
        </pc:spChg>
        <pc:spChg chg="add mod">
          <ac:chgData name="Asmat Khan" userId="da307c5454fdb268" providerId="LiveId" clId="{6C43A13C-EADD-4CE7-A253-A786BD15E4E5}" dt="2024-12-10T07:53:32.350" v="1514" actId="1076"/>
          <ac:spMkLst>
            <pc:docMk/>
            <pc:sldMk cId="3437523051" sldId="277"/>
            <ac:spMk id="3" creationId="{1D7DA4B0-9F9A-220D-5A42-6D334C2F3134}"/>
          </ac:spMkLst>
        </pc:spChg>
      </pc:sldChg>
      <pc:sldChg chg="modSp new mod modTransition">
        <pc:chgData name="Asmat Khan" userId="da307c5454fdb268" providerId="LiveId" clId="{6C43A13C-EADD-4CE7-A253-A786BD15E4E5}" dt="2024-12-10T08:58:24.954" v="2354"/>
        <pc:sldMkLst>
          <pc:docMk/>
          <pc:sldMk cId="2043553571" sldId="278"/>
        </pc:sldMkLst>
        <pc:spChg chg="mod">
          <ac:chgData name="Asmat Khan" userId="da307c5454fdb268" providerId="LiveId" clId="{6C43A13C-EADD-4CE7-A253-A786BD15E4E5}" dt="2024-12-10T07:54:43.812" v="1538" actId="20577"/>
          <ac:spMkLst>
            <pc:docMk/>
            <pc:sldMk cId="2043553571" sldId="278"/>
            <ac:spMk id="2" creationId="{002F58E7-8023-7C86-A552-2405544CFAC4}"/>
          </ac:spMkLst>
        </pc:spChg>
        <pc:spChg chg="mod">
          <ac:chgData name="Asmat Khan" userId="da307c5454fdb268" providerId="LiveId" clId="{6C43A13C-EADD-4CE7-A253-A786BD15E4E5}" dt="2024-12-10T07:55:49.274" v="1555" actId="27636"/>
          <ac:spMkLst>
            <pc:docMk/>
            <pc:sldMk cId="2043553571" sldId="278"/>
            <ac:spMk id="3" creationId="{2B4DE4D7-0105-6BB7-86D7-ED3E6D676B08}"/>
          </ac:spMkLst>
        </pc:spChg>
      </pc:sldChg>
      <pc:sldChg chg="addSp modSp new mod modTransition">
        <pc:chgData name="Asmat Khan" userId="da307c5454fdb268" providerId="LiveId" clId="{6C43A13C-EADD-4CE7-A253-A786BD15E4E5}" dt="2024-12-10T08:58:31.171" v="2355"/>
        <pc:sldMkLst>
          <pc:docMk/>
          <pc:sldMk cId="1318132053" sldId="279"/>
        </pc:sldMkLst>
        <pc:spChg chg="add mod">
          <ac:chgData name="Asmat Khan" userId="da307c5454fdb268" providerId="LiveId" clId="{6C43A13C-EADD-4CE7-A253-A786BD15E4E5}" dt="2024-12-10T07:57:55.197" v="1608" actId="1076"/>
          <ac:spMkLst>
            <pc:docMk/>
            <pc:sldMk cId="1318132053" sldId="279"/>
            <ac:spMk id="2" creationId="{09EE4955-A7C8-A8F1-B402-12D5056D07A8}"/>
          </ac:spMkLst>
        </pc:spChg>
        <pc:picChg chg="add mod">
          <ac:chgData name="Asmat Khan" userId="da307c5454fdb268" providerId="LiveId" clId="{6C43A13C-EADD-4CE7-A253-A786BD15E4E5}" dt="2024-12-10T07:57:35.322" v="1606" actId="1076"/>
          <ac:picMkLst>
            <pc:docMk/>
            <pc:sldMk cId="1318132053" sldId="279"/>
            <ac:picMk id="4" creationId="{B765E307-18CE-DA31-6D74-EE68F738CBBC}"/>
          </ac:picMkLst>
        </pc:picChg>
        <pc:picChg chg="add mod">
          <ac:chgData name="Asmat Khan" userId="da307c5454fdb268" providerId="LiveId" clId="{6C43A13C-EADD-4CE7-A253-A786BD15E4E5}" dt="2024-12-10T07:57:26.343" v="1603" actId="14100"/>
          <ac:picMkLst>
            <pc:docMk/>
            <pc:sldMk cId="1318132053" sldId="279"/>
            <ac:picMk id="6" creationId="{C6AF6008-2C3B-B25B-3BD5-EAC2EAA94C3D}"/>
          </ac:picMkLst>
        </pc:picChg>
      </pc:sldChg>
      <pc:sldChg chg="addSp modSp new mod modTransition">
        <pc:chgData name="Asmat Khan" userId="da307c5454fdb268" providerId="LiveId" clId="{6C43A13C-EADD-4CE7-A253-A786BD15E4E5}" dt="2024-12-10T08:58:34.024" v="2356"/>
        <pc:sldMkLst>
          <pc:docMk/>
          <pc:sldMk cId="2384527890" sldId="280"/>
        </pc:sldMkLst>
        <pc:spChg chg="add mod">
          <ac:chgData name="Asmat Khan" userId="da307c5454fdb268" providerId="LiveId" clId="{6C43A13C-EADD-4CE7-A253-A786BD15E4E5}" dt="2024-12-10T08:05:42.781" v="1661" actId="1076"/>
          <ac:spMkLst>
            <pc:docMk/>
            <pc:sldMk cId="2384527890" sldId="280"/>
            <ac:spMk id="2" creationId="{9F7B9C87-792C-B586-B9FA-6FCB36AF6470}"/>
          </ac:spMkLst>
        </pc:spChg>
        <pc:spChg chg="add mod">
          <ac:chgData name="Asmat Khan" userId="da307c5454fdb268" providerId="LiveId" clId="{6C43A13C-EADD-4CE7-A253-A786BD15E4E5}" dt="2024-12-10T08:05:48" v="1662" actId="1076"/>
          <ac:spMkLst>
            <pc:docMk/>
            <pc:sldMk cId="2384527890" sldId="280"/>
            <ac:spMk id="3" creationId="{C5338CC0-8D1C-0E8B-109C-0054713913C3}"/>
          </ac:spMkLst>
        </pc:spChg>
      </pc:sldChg>
      <pc:sldChg chg="modSp new mod modTransition">
        <pc:chgData name="Asmat Khan" userId="da307c5454fdb268" providerId="LiveId" clId="{6C43A13C-EADD-4CE7-A253-A786BD15E4E5}" dt="2024-12-10T08:58:37.605" v="2357"/>
        <pc:sldMkLst>
          <pc:docMk/>
          <pc:sldMk cId="3226015769" sldId="281"/>
        </pc:sldMkLst>
        <pc:spChg chg="mod">
          <ac:chgData name="Asmat Khan" userId="da307c5454fdb268" providerId="LiveId" clId="{6C43A13C-EADD-4CE7-A253-A786BD15E4E5}" dt="2024-12-10T08:07:48.278" v="1685" actId="20577"/>
          <ac:spMkLst>
            <pc:docMk/>
            <pc:sldMk cId="3226015769" sldId="281"/>
            <ac:spMk id="2" creationId="{7C293DA7-E48A-E2B3-62B5-6359018B09F7}"/>
          </ac:spMkLst>
        </pc:spChg>
        <pc:spChg chg="mod">
          <ac:chgData name="Asmat Khan" userId="da307c5454fdb268" providerId="LiveId" clId="{6C43A13C-EADD-4CE7-A253-A786BD15E4E5}" dt="2024-12-10T08:08:27.951" v="1693" actId="20577"/>
          <ac:spMkLst>
            <pc:docMk/>
            <pc:sldMk cId="3226015769" sldId="281"/>
            <ac:spMk id="3" creationId="{51E70CD9-4C0B-A754-CC44-EE954741AACE}"/>
          </ac:spMkLst>
        </pc:spChg>
      </pc:sldChg>
      <pc:sldChg chg="addSp modSp new mod modTransition">
        <pc:chgData name="Asmat Khan" userId="da307c5454fdb268" providerId="LiveId" clId="{6C43A13C-EADD-4CE7-A253-A786BD15E4E5}" dt="2024-12-10T08:58:40.780" v="2358"/>
        <pc:sldMkLst>
          <pc:docMk/>
          <pc:sldMk cId="690369301" sldId="282"/>
        </pc:sldMkLst>
        <pc:spChg chg="add mod">
          <ac:chgData name="Asmat Khan" userId="da307c5454fdb268" providerId="LiveId" clId="{6C43A13C-EADD-4CE7-A253-A786BD15E4E5}" dt="2024-12-10T08:09:28.548" v="1730" actId="1076"/>
          <ac:spMkLst>
            <pc:docMk/>
            <pc:sldMk cId="690369301" sldId="282"/>
            <ac:spMk id="2" creationId="{550CD615-2EAA-2006-CA0E-693706F0276E}"/>
          </ac:spMkLst>
        </pc:spChg>
        <pc:picChg chg="add mod">
          <ac:chgData name="Asmat Khan" userId="da307c5454fdb268" providerId="LiveId" clId="{6C43A13C-EADD-4CE7-A253-A786BD15E4E5}" dt="2024-12-10T08:10:20.785" v="1739" actId="1076"/>
          <ac:picMkLst>
            <pc:docMk/>
            <pc:sldMk cId="690369301" sldId="282"/>
            <ac:picMk id="4" creationId="{B089766C-17D5-2D91-648C-7D08C8C2AC92}"/>
          </ac:picMkLst>
        </pc:picChg>
        <pc:picChg chg="add mod">
          <ac:chgData name="Asmat Khan" userId="da307c5454fdb268" providerId="LiveId" clId="{6C43A13C-EADD-4CE7-A253-A786BD15E4E5}" dt="2024-12-10T08:10:26.602" v="1741" actId="14100"/>
          <ac:picMkLst>
            <pc:docMk/>
            <pc:sldMk cId="690369301" sldId="282"/>
            <ac:picMk id="6" creationId="{7F54E8BB-472F-5678-FC7A-591714ABB9E1}"/>
          </ac:picMkLst>
        </pc:picChg>
      </pc:sldChg>
      <pc:sldChg chg="addSp modSp new mod modTransition">
        <pc:chgData name="Asmat Khan" userId="da307c5454fdb268" providerId="LiveId" clId="{6C43A13C-EADD-4CE7-A253-A786BD15E4E5}" dt="2024-12-10T08:58:46.641" v="2359"/>
        <pc:sldMkLst>
          <pc:docMk/>
          <pc:sldMk cId="389595491" sldId="283"/>
        </pc:sldMkLst>
        <pc:spChg chg="add mod">
          <ac:chgData name="Asmat Khan" userId="da307c5454fdb268" providerId="LiveId" clId="{6C43A13C-EADD-4CE7-A253-A786BD15E4E5}" dt="2024-12-10T08:11:45.947" v="1759" actId="20577"/>
          <ac:spMkLst>
            <pc:docMk/>
            <pc:sldMk cId="389595491" sldId="283"/>
            <ac:spMk id="2" creationId="{731AD9B6-7475-EE1D-D781-0E98AEE50462}"/>
          </ac:spMkLst>
        </pc:spChg>
        <pc:spChg chg="add mod">
          <ac:chgData name="Asmat Khan" userId="da307c5454fdb268" providerId="LiveId" clId="{6C43A13C-EADD-4CE7-A253-A786BD15E4E5}" dt="2024-12-10T08:16:43.435" v="1894" actId="20577"/>
          <ac:spMkLst>
            <pc:docMk/>
            <pc:sldMk cId="389595491" sldId="283"/>
            <ac:spMk id="3" creationId="{45B08603-6F3D-1950-66AB-2FEF9A1D0690}"/>
          </ac:spMkLst>
        </pc:spChg>
      </pc:sldChg>
      <pc:sldChg chg="modSp new mod modTransition">
        <pc:chgData name="Asmat Khan" userId="da307c5454fdb268" providerId="LiveId" clId="{6C43A13C-EADD-4CE7-A253-A786BD15E4E5}" dt="2024-12-10T08:58:50.001" v="2360"/>
        <pc:sldMkLst>
          <pc:docMk/>
          <pc:sldMk cId="299163888" sldId="284"/>
        </pc:sldMkLst>
        <pc:spChg chg="mod">
          <ac:chgData name="Asmat Khan" userId="da307c5454fdb268" providerId="LiveId" clId="{6C43A13C-EADD-4CE7-A253-A786BD15E4E5}" dt="2024-12-10T08:18:45.266" v="1923" actId="20577"/>
          <ac:spMkLst>
            <pc:docMk/>
            <pc:sldMk cId="299163888" sldId="284"/>
            <ac:spMk id="2" creationId="{75856091-71EB-9B6B-0494-B0A75CA13FE7}"/>
          </ac:spMkLst>
        </pc:spChg>
        <pc:spChg chg="mod">
          <ac:chgData name="Asmat Khan" userId="da307c5454fdb268" providerId="LiveId" clId="{6C43A13C-EADD-4CE7-A253-A786BD15E4E5}" dt="2024-12-10T08:20:38.130" v="1949" actId="27636"/>
          <ac:spMkLst>
            <pc:docMk/>
            <pc:sldMk cId="299163888" sldId="284"/>
            <ac:spMk id="3" creationId="{FDB31124-FB06-7499-697E-5BBC28177AA4}"/>
          </ac:spMkLst>
        </pc:spChg>
      </pc:sldChg>
      <pc:sldChg chg="addSp modSp new mod modTransition">
        <pc:chgData name="Asmat Khan" userId="da307c5454fdb268" providerId="LiveId" clId="{6C43A13C-EADD-4CE7-A253-A786BD15E4E5}" dt="2024-12-10T08:58:54.667" v="2361"/>
        <pc:sldMkLst>
          <pc:docMk/>
          <pc:sldMk cId="2283480407" sldId="285"/>
        </pc:sldMkLst>
        <pc:spChg chg="add mod">
          <ac:chgData name="Asmat Khan" userId="da307c5454fdb268" providerId="LiveId" clId="{6C43A13C-EADD-4CE7-A253-A786BD15E4E5}" dt="2024-12-10T08:23:46.509" v="1997" actId="255"/>
          <ac:spMkLst>
            <pc:docMk/>
            <pc:sldMk cId="2283480407" sldId="285"/>
            <ac:spMk id="2" creationId="{B4B3886F-3C4F-6232-B009-07CA22213C1A}"/>
          </ac:spMkLst>
        </pc:spChg>
      </pc:sldChg>
      <pc:sldChg chg="addSp modSp new mod modTransition">
        <pc:chgData name="Asmat Khan" userId="da307c5454fdb268" providerId="LiveId" clId="{6C43A13C-EADD-4CE7-A253-A786BD15E4E5}" dt="2024-12-10T08:59:00.261" v="2362"/>
        <pc:sldMkLst>
          <pc:docMk/>
          <pc:sldMk cId="3260974958" sldId="286"/>
        </pc:sldMkLst>
        <pc:spChg chg="add mod">
          <ac:chgData name="Asmat Khan" userId="da307c5454fdb268" providerId="LiveId" clId="{6C43A13C-EADD-4CE7-A253-A786BD15E4E5}" dt="2024-12-10T08:26:02.144" v="2042" actId="1076"/>
          <ac:spMkLst>
            <pc:docMk/>
            <pc:sldMk cId="3260974958" sldId="286"/>
            <ac:spMk id="2" creationId="{9A3C3EE9-78F7-A429-906A-972B694FCF45}"/>
          </ac:spMkLst>
        </pc:spChg>
        <pc:picChg chg="add mod">
          <ac:chgData name="Asmat Khan" userId="da307c5454fdb268" providerId="LiveId" clId="{6C43A13C-EADD-4CE7-A253-A786BD15E4E5}" dt="2024-12-10T08:26:07.342" v="2043" actId="1076"/>
          <ac:picMkLst>
            <pc:docMk/>
            <pc:sldMk cId="3260974958" sldId="286"/>
            <ac:picMk id="4" creationId="{42F49AE9-3569-6C0C-2222-3FC4439BB4A2}"/>
          </ac:picMkLst>
        </pc:picChg>
        <pc:picChg chg="add mod">
          <ac:chgData name="Asmat Khan" userId="da307c5454fdb268" providerId="LiveId" clId="{6C43A13C-EADD-4CE7-A253-A786BD15E4E5}" dt="2024-12-10T08:26:11.648" v="2044" actId="1076"/>
          <ac:picMkLst>
            <pc:docMk/>
            <pc:sldMk cId="3260974958" sldId="286"/>
            <ac:picMk id="6" creationId="{9CD16C51-AA1C-8B49-D28B-F0206FBA3D03}"/>
          </ac:picMkLst>
        </pc:picChg>
      </pc:sldChg>
      <pc:sldChg chg="addSp modSp new mod modTransition">
        <pc:chgData name="Asmat Khan" userId="da307c5454fdb268" providerId="LiveId" clId="{6C43A13C-EADD-4CE7-A253-A786BD15E4E5}" dt="2024-12-10T08:59:02.934" v="2363"/>
        <pc:sldMkLst>
          <pc:docMk/>
          <pc:sldMk cId="3333430994" sldId="287"/>
        </pc:sldMkLst>
        <pc:spChg chg="add mod">
          <ac:chgData name="Asmat Khan" userId="da307c5454fdb268" providerId="LiveId" clId="{6C43A13C-EADD-4CE7-A253-A786BD15E4E5}" dt="2024-12-10T08:33:07.525" v="2089" actId="255"/>
          <ac:spMkLst>
            <pc:docMk/>
            <pc:sldMk cId="3333430994" sldId="287"/>
            <ac:spMk id="2" creationId="{ECC26B3A-6623-2AA5-E00F-183CC3B608EB}"/>
          </ac:spMkLst>
        </pc:spChg>
        <pc:spChg chg="add mod">
          <ac:chgData name="Asmat Khan" userId="da307c5454fdb268" providerId="LiveId" clId="{6C43A13C-EADD-4CE7-A253-A786BD15E4E5}" dt="2024-12-10T08:32:56.817" v="2088" actId="1076"/>
          <ac:spMkLst>
            <pc:docMk/>
            <pc:sldMk cId="3333430994" sldId="287"/>
            <ac:spMk id="3" creationId="{A5E2457E-E9B4-9802-EE12-5AA4703E1ABA}"/>
          </ac:spMkLst>
        </pc:spChg>
      </pc:sldChg>
      <pc:sldChg chg="modSp new mod modTransition">
        <pc:chgData name="Asmat Khan" userId="da307c5454fdb268" providerId="LiveId" clId="{6C43A13C-EADD-4CE7-A253-A786BD15E4E5}" dt="2024-12-10T08:59:06.274" v="2364"/>
        <pc:sldMkLst>
          <pc:docMk/>
          <pc:sldMk cId="1409228256" sldId="288"/>
        </pc:sldMkLst>
        <pc:spChg chg="mod">
          <ac:chgData name="Asmat Khan" userId="da307c5454fdb268" providerId="LiveId" clId="{6C43A13C-EADD-4CE7-A253-A786BD15E4E5}" dt="2024-12-10T08:34:01.506" v="2119" actId="20577"/>
          <ac:spMkLst>
            <pc:docMk/>
            <pc:sldMk cId="1409228256" sldId="288"/>
            <ac:spMk id="2" creationId="{B21CB94C-DEC8-98D7-127A-94A887F0D7B2}"/>
          </ac:spMkLst>
        </pc:spChg>
        <pc:spChg chg="mod">
          <ac:chgData name="Asmat Khan" userId="da307c5454fdb268" providerId="LiveId" clId="{6C43A13C-EADD-4CE7-A253-A786BD15E4E5}" dt="2024-12-10T08:34:47.460" v="2129" actId="20577"/>
          <ac:spMkLst>
            <pc:docMk/>
            <pc:sldMk cId="1409228256" sldId="288"/>
            <ac:spMk id="3" creationId="{A88B913F-6B55-314A-2910-FCEC161E3986}"/>
          </ac:spMkLst>
        </pc:spChg>
      </pc:sldChg>
      <pc:sldChg chg="addSp modSp new mod modTransition">
        <pc:chgData name="Asmat Khan" userId="da307c5454fdb268" providerId="LiveId" clId="{6C43A13C-EADD-4CE7-A253-A786BD15E4E5}" dt="2024-12-10T08:59:09.761" v="2365"/>
        <pc:sldMkLst>
          <pc:docMk/>
          <pc:sldMk cId="3073024371" sldId="289"/>
        </pc:sldMkLst>
        <pc:spChg chg="add mod">
          <ac:chgData name="Asmat Khan" userId="da307c5454fdb268" providerId="LiveId" clId="{6C43A13C-EADD-4CE7-A253-A786BD15E4E5}" dt="2024-12-10T08:37:06.494" v="2151" actId="255"/>
          <ac:spMkLst>
            <pc:docMk/>
            <pc:sldMk cId="3073024371" sldId="289"/>
            <ac:spMk id="2" creationId="{9F26118B-F923-382C-A66D-6F0586E5DBC2}"/>
          </ac:spMkLst>
        </pc:spChg>
        <pc:picChg chg="add mod">
          <ac:chgData name="Asmat Khan" userId="da307c5454fdb268" providerId="LiveId" clId="{6C43A13C-EADD-4CE7-A253-A786BD15E4E5}" dt="2024-12-10T08:36:50.289" v="2150" actId="14100"/>
          <ac:picMkLst>
            <pc:docMk/>
            <pc:sldMk cId="3073024371" sldId="289"/>
            <ac:picMk id="4" creationId="{3DC52571-05CB-CF21-F264-3025540CA19F}"/>
          </ac:picMkLst>
        </pc:picChg>
        <pc:picChg chg="add mod">
          <ac:chgData name="Asmat Khan" userId="da307c5454fdb268" providerId="LiveId" clId="{6C43A13C-EADD-4CE7-A253-A786BD15E4E5}" dt="2024-12-10T08:36:36.330" v="2146" actId="14100"/>
          <ac:picMkLst>
            <pc:docMk/>
            <pc:sldMk cId="3073024371" sldId="289"/>
            <ac:picMk id="6" creationId="{0F557653-A583-B33C-38EF-B72178737C1A}"/>
          </ac:picMkLst>
        </pc:picChg>
      </pc:sldChg>
      <pc:sldChg chg="addSp modSp new mod modTransition">
        <pc:chgData name="Asmat Khan" userId="da307c5454fdb268" providerId="LiveId" clId="{6C43A13C-EADD-4CE7-A253-A786BD15E4E5}" dt="2024-12-10T08:59:13.280" v="2366"/>
        <pc:sldMkLst>
          <pc:docMk/>
          <pc:sldMk cId="560052882" sldId="290"/>
        </pc:sldMkLst>
        <pc:spChg chg="add mod">
          <ac:chgData name="Asmat Khan" userId="da307c5454fdb268" providerId="LiveId" clId="{6C43A13C-EADD-4CE7-A253-A786BD15E4E5}" dt="2024-12-10T08:37:45.272" v="2170" actId="255"/>
          <ac:spMkLst>
            <pc:docMk/>
            <pc:sldMk cId="560052882" sldId="290"/>
            <ac:spMk id="2" creationId="{322C4E3D-CE60-51A0-D33B-0D254AB4CEC0}"/>
          </ac:spMkLst>
        </pc:spChg>
        <pc:spChg chg="add mod">
          <ac:chgData name="Asmat Khan" userId="da307c5454fdb268" providerId="LiveId" clId="{6C43A13C-EADD-4CE7-A253-A786BD15E4E5}" dt="2024-12-10T08:41:05.322" v="2196" actId="255"/>
          <ac:spMkLst>
            <pc:docMk/>
            <pc:sldMk cId="560052882" sldId="290"/>
            <ac:spMk id="3" creationId="{07F6B1AA-9050-4D4A-6AE0-B3A9E681F0A4}"/>
          </ac:spMkLst>
        </pc:spChg>
      </pc:sldChg>
      <pc:sldChg chg="modSp new mod modTransition">
        <pc:chgData name="Asmat Khan" userId="da307c5454fdb268" providerId="LiveId" clId="{6C43A13C-EADD-4CE7-A253-A786BD15E4E5}" dt="2024-12-10T08:59:19.463" v="2367"/>
        <pc:sldMkLst>
          <pc:docMk/>
          <pc:sldMk cId="98845" sldId="291"/>
        </pc:sldMkLst>
        <pc:spChg chg="mod">
          <ac:chgData name="Asmat Khan" userId="da307c5454fdb268" providerId="LiveId" clId="{6C43A13C-EADD-4CE7-A253-A786BD15E4E5}" dt="2024-12-10T08:42:45.941" v="2220" actId="20577"/>
          <ac:spMkLst>
            <pc:docMk/>
            <pc:sldMk cId="98845" sldId="291"/>
            <ac:spMk id="2" creationId="{4E973400-E4D1-46A0-0285-CC6A13A7CB15}"/>
          </ac:spMkLst>
        </pc:spChg>
        <pc:spChg chg="mod">
          <ac:chgData name="Asmat Khan" userId="da307c5454fdb268" providerId="LiveId" clId="{6C43A13C-EADD-4CE7-A253-A786BD15E4E5}" dt="2024-12-10T08:43:40.884" v="2231" actId="27636"/>
          <ac:spMkLst>
            <pc:docMk/>
            <pc:sldMk cId="98845" sldId="291"/>
            <ac:spMk id="3" creationId="{51E71593-9210-0D68-70A3-8D387F7D1FC5}"/>
          </ac:spMkLst>
        </pc:spChg>
      </pc:sldChg>
      <pc:sldChg chg="addSp modSp new mod modTransition">
        <pc:chgData name="Asmat Khan" userId="da307c5454fdb268" providerId="LiveId" clId="{6C43A13C-EADD-4CE7-A253-A786BD15E4E5}" dt="2024-12-10T08:59:22.590" v="2368"/>
        <pc:sldMkLst>
          <pc:docMk/>
          <pc:sldMk cId="1474948852" sldId="292"/>
        </pc:sldMkLst>
        <pc:spChg chg="add mod">
          <ac:chgData name="Asmat Khan" userId="da307c5454fdb268" providerId="LiveId" clId="{6C43A13C-EADD-4CE7-A253-A786BD15E4E5}" dt="2024-12-10T08:44:45.157" v="2237" actId="255"/>
          <ac:spMkLst>
            <pc:docMk/>
            <pc:sldMk cId="1474948852" sldId="292"/>
            <ac:spMk id="2" creationId="{4FC26999-848D-DF65-4422-483A5CF27265}"/>
          </ac:spMkLst>
        </pc:spChg>
        <pc:picChg chg="add mod">
          <ac:chgData name="Asmat Khan" userId="da307c5454fdb268" providerId="LiveId" clId="{6C43A13C-EADD-4CE7-A253-A786BD15E4E5}" dt="2024-12-10T08:45:42.976" v="2250" actId="1076"/>
          <ac:picMkLst>
            <pc:docMk/>
            <pc:sldMk cId="1474948852" sldId="292"/>
            <ac:picMk id="4" creationId="{8A0B52B3-9B5E-0652-4D1E-E4071BDE5A28}"/>
          </ac:picMkLst>
        </pc:picChg>
        <pc:picChg chg="add mod">
          <ac:chgData name="Asmat Khan" userId="da307c5454fdb268" providerId="LiveId" clId="{6C43A13C-EADD-4CE7-A253-A786BD15E4E5}" dt="2024-12-10T08:45:40.030" v="2249" actId="14100"/>
          <ac:picMkLst>
            <pc:docMk/>
            <pc:sldMk cId="1474948852" sldId="292"/>
            <ac:picMk id="6" creationId="{A219A637-1713-D057-4B63-74B626C5F763}"/>
          </ac:picMkLst>
        </pc:picChg>
      </pc:sldChg>
      <pc:sldChg chg="addSp modSp new mod modTransition">
        <pc:chgData name="Asmat Khan" userId="da307c5454fdb268" providerId="LiveId" clId="{6C43A13C-EADD-4CE7-A253-A786BD15E4E5}" dt="2024-12-10T08:59:25.710" v="2369"/>
        <pc:sldMkLst>
          <pc:docMk/>
          <pc:sldMk cId="2102727058" sldId="293"/>
        </pc:sldMkLst>
        <pc:spChg chg="add mod">
          <ac:chgData name="Asmat Khan" userId="da307c5454fdb268" providerId="LiveId" clId="{6C43A13C-EADD-4CE7-A253-A786BD15E4E5}" dt="2024-12-10T08:46:36.653" v="2270" actId="255"/>
          <ac:spMkLst>
            <pc:docMk/>
            <pc:sldMk cId="2102727058" sldId="293"/>
            <ac:spMk id="2" creationId="{EAD8DC86-FD73-8309-78B1-3CAF7AB98426}"/>
          </ac:spMkLst>
        </pc:spChg>
        <pc:spChg chg="add mod">
          <ac:chgData name="Asmat Khan" userId="da307c5454fdb268" providerId="LiveId" clId="{6C43A13C-EADD-4CE7-A253-A786BD15E4E5}" dt="2024-12-10T08:50:17.502" v="2290" actId="113"/>
          <ac:spMkLst>
            <pc:docMk/>
            <pc:sldMk cId="2102727058" sldId="293"/>
            <ac:spMk id="3" creationId="{0E53EFFF-67CB-C62B-5C9F-3A28239BF7CF}"/>
          </ac:spMkLst>
        </pc:spChg>
      </pc:sldChg>
      <pc:sldChg chg="addSp modSp new mod modTransition">
        <pc:chgData name="Asmat Khan" userId="da307c5454fdb268" providerId="LiveId" clId="{6C43A13C-EADD-4CE7-A253-A786BD15E4E5}" dt="2024-12-10T09:00:02.196" v="2378"/>
        <pc:sldMkLst>
          <pc:docMk/>
          <pc:sldMk cId="1905909268" sldId="294"/>
        </pc:sldMkLst>
        <pc:spChg chg="add mod">
          <ac:chgData name="Asmat Khan" userId="da307c5454fdb268" providerId="LiveId" clId="{6C43A13C-EADD-4CE7-A253-A786BD15E4E5}" dt="2024-12-10T08:53:07.204" v="2313" actId="113"/>
          <ac:spMkLst>
            <pc:docMk/>
            <pc:sldMk cId="1905909268" sldId="294"/>
            <ac:spMk id="2" creationId="{7FED5245-2F28-04FD-1B7F-08BD07E81ED8}"/>
          </ac:spMkLst>
        </pc:spChg>
      </pc:sldChg>
      <pc:sldChg chg="new del">
        <pc:chgData name="Asmat Khan" userId="da307c5454fdb268" providerId="LiveId" clId="{6C43A13C-EADD-4CE7-A253-A786BD15E4E5}" dt="2024-12-10T08:51:29.073" v="2292" actId="2696"/>
        <pc:sldMkLst>
          <pc:docMk/>
          <pc:sldMk cId="2964831324" sldId="294"/>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CC37E6D-6918-4150-A9D5-B89C7E47EC88}" type="datetimeFigureOut">
              <a:rPr lang="en-IN" smtClean="0"/>
              <a:t>10-12-2024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4817EE1-5D57-4E74-89B1-7545E7F2237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5991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C37E6D-6918-4150-A9D5-B89C7E47EC88}"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817EE1-5D57-4E74-89B1-7545E7F22373}" type="slidenum">
              <a:rPr lang="en-IN" smtClean="0"/>
              <a:t>‹#›</a:t>
            </a:fld>
            <a:endParaRPr lang="en-IN"/>
          </a:p>
        </p:txBody>
      </p:sp>
    </p:spTree>
    <p:extLst>
      <p:ext uri="{BB962C8B-B14F-4D97-AF65-F5344CB8AC3E}">
        <p14:creationId xmlns:p14="http://schemas.microsoft.com/office/powerpoint/2010/main" val="388338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37E6D-6918-4150-A9D5-B89C7E47EC88}"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817EE1-5D57-4E74-89B1-7545E7F2237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751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37E6D-6918-4150-A9D5-B89C7E47EC88}"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817EE1-5D57-4E74-89B1-7545E7F2237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3890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37E6D-6918-4150-A9D5-B89C7E47EC88}"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817EE1-5D57-4E74-89B1-7545E7F22373}" type="slidenum">
              <a:rPr lang="en-IN" smtClean="0"/>
              <a:t>‹#›</a:t>
            </a:fld>
            <a:endParaRPr lang="en-IN"/>
          </a:p>
        </p:txBody>
      </p:sp>
    </p:spTree>
    <p:extLst>
      <p:ext uri="{BB962C8B-B14F-4D97-AF65-F5344CB8AC3E}">
        <p14:creationId xmlns:p14="http://schemas.microsoft.com/office/powerpoint/2010/main" val="1565962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37E6D-6918-4150-A9D5-B89C7E47EC88}"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817EE1-5D57-4E74-89B1-7545E7F2237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0561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37E6D-6918-4150-A9D5-B89C7E47EC88}"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817EE1-5D57-4E74-89B1-7545E7F2237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7607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37E6D-6918-4150-A9D5-B89C7E47EC88}"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817EE1-5D57-4E74-89B1-7545E7F2237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6951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37E6D-6918-4150-A9D5-B89C7E47EC88}"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817EE1-5D57-4E74-89B1-7545E7F2237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5197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C37E6D-6918-4150-A9D5-B89C7E47EC88}"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817EE1-5D57-4E74-89B1-7545E7F22373}" type="slidenum">
              <a:rPr lang="en-IN" smtClean="0"/>
              <a:t>‹#›</a:t>
            </a:fld>
            <a:endParaRPr lang="en-IN"/>
          </a:p>
        </p:txBody>
      </p:sp>
    </p:spTree>
    <p:extLst>
      <p:ext uri="{BB962C8B-B14F-4D97-AF65-F5344CB8AC3E}">
        <p14:creationId xmlns:p14="http://schemas.microsoft.com/office/powerpoint/2010/main" val="1243376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C37E6D-6918-4150-A9D5-B89C7E47EC88}" type="datetimeFigureOut">
              <a:rPr lang="en-IN" smtClean="0"/>
              <a:t>10-12-2024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817EE1-5D57-4E74-89B1-7545E7F2237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8873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C37E6D-6918-4150-A9D5-B89C7E47EC88}"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817EE1-5D57-4E74-89B1-7545E7F22373}"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3765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C37E6D-6918-4150-A9D5-B89C7E47EC88}" type="datetimeFigureOut">
              <a:rPr lang="en-IN" smtClean="0"/>
              <a:t>10-12-2024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817EE1-5D57-4E74-89B1-7545E7F2237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0579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C37E6D-6918-4150-A9D5-B89C7E47EC88}" type="datetimeFigureOut">
              <a:rPr lang="en-IN" smtClean="0"/>
              <a:t>10-12-2024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817EE1-5D57-4E74-89B1-7545E7F2237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3339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C37E6D-6918-4150-A9D5-B89C7E47EC88}" type="datetimeFigureOut">
              <a:rPr lang="en-IN" smtClean="0"/>
              <a:t>10-12-2024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817EE1-5D57-4E74-89B1-7545E7F22373}" type="slidenum">
              <a:rPr lang="en-IN" smtClean="0"/>
              <a:t>‹#›</a:t>
            </a:fld>
            <a:endParaRPr lang="en-IN"/>
          </a:p>
        </p:txBody>
      </p:sp>
    </p:spTree>
    <p:extLst>
      <p:ext uri="{BB962C8B-B14F-4D97-AF65-F5344CB8AC3E}">
        <p14:creationId xmlns:p14="http://schemas.microsoft.com/office/powerpoint/2010/main" val="2951391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C37E6D-6918-4150-A9D5-B89C7E47EC88}"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817EE1-5D57-4E74-89B1-7545E7F2237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5648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C37E6D-6918-4150-A9D5-B89C7E47EC88}" type="datetimeFigureOut">
              <a:rPr lang="en-IN" smtClean="0"/>
              <a:t>10-12-2024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817EE1-5D57-4E74-89B1-7545E7F22373}" type="slidenum">
              <a:rPr lang="en-IN" smtClean="0"/>
              <a:t>‹#›</a:t>
            </a:fld>
            <a:endParaRPr lang="en-IN"/>
          </a:p>
        </p:txBody>
      </p:sp>
    </p:spTree>
    <p:extLst>
      <p:ext uri="{BB962C8B-B14F-4D97-AF65-F5344CB8AC3E}">
        <p14:creationId xmlns:p14="http://schemas.microsoft.com/office/powerpoint/2010/main" val="1392840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C37E6D-6918-4150-A9D5-B89C7E47EC88}" type="datetimeFigureOut">
              <a:rPr lang="en-IN" smtClean="0"/>
              <a:t>10-12-2024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817EE1-5D57-4E74-89B1-7545E7F22373}" type="slidenum">
              <a:rPr lang="en-IN" smtClean="0"/>
              <a:t>‹#›</a:t>
            </a:fld>
            <a:endParaRPr lang="en-IN"/>
          </a:p>
        </p:txBody>
      </p:sp>
    </p:spTree>
    <p:extLst>
      <p:ext uri="{BB962C8B-B14F-4D97-AF65-F5344CB8AC3E}">
        <p14:creationId xmlns:p14="http://schemas.microsoft.com/office/powerpoint/2010/main" val="4460374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E3CD-CD97-F8C4-930C-D50A01107CD0}"/>
              </a:ext>
            </a:extLst>
          </p:cNvPr>
          <p:cNvSpPr>
            <a:spLocks noGrp="1"/>
          </p:cNvSpPr>
          <p:nvPr>
            <p:ph type="ctrTitle"/>
          </p:nvPr>
        </p:nvSpPr>
        <p:spPr>
          <a:xfrm>
            <a:off x="2692398" y="1913467"/>
            <a:ext cx="6815669" cy="1515533"/>
          </a:xfrm>
        </p:spPr>
        <p:txBody>
          <a:bodyPr/>
          <a:lstStyle/>
          <a:p>
            <a:r>
              <a:rPr lang="en-IN" dirty="0"/>
              <a:t>Final Project</a:t>
            </a:r>
            <a:br>
              <a:rPr lang="en-IN" dirty="0"/>
            </a:br>
            <a:r>
              <a:rPr lang="en-IN" dirty="0"/>
              <a:t>MYSQL</a:t>
            </a:r>
          </a:p>
        </p:txBody>
      </p:sp>
      <p:sp>
        <p:nvSpPr>
          <p:cNvPr id="3" name="Subtitle 2">
            <a:extLst>
              <a:ext uri="{FF2B5EF4-FFF2-40B4-BE49-F238E27FC236}">
                <a16:creationId xmlns:a16="http://schemas.microsoft.com/office/drawing/2014/main" id="{329D3719-81C8-C7F0-A837-4BFA8CB1F295}"/>
              </a:ext>
            </a:extLst>
          </p:cNvPr>
          <p:cNvSpPr>
            <a:spLocks noGrp="1"/>
          </p:cNvSpPr>
          <p:nvPr>
            <p:ph type="subTitle" idx="1"/>
          </p:nvPr>
        </p:nvSpPr>
        <p:spPr>
          <a:xfrm>
            <a:off x="2692398" y="4006391"/>
            <a:ext cx="6815669" cy="972007"/>
          </a:xfrm>
        </p:spPr>
        <p:txBody>
          <a:bodyPr/>
          <a:lstStyle/>
          <a:p>
            <a:r>
              <a:rPr lang="en-IN" dirty="0"/>
              <a:t>Submitted By: Asmat Khan</a:t>
            </a:r>
          </a:p>
          <a:p>
            <a:r>
              <a:rPr lang="en-IN" dirty="0"/>
              <a:t>Batch: 15</a:t>
            </a:r>
            <a:r>
              <a:rPr lang="en-IN" baseline="30000" dirty="0"/>
              <a:t>th</a:t>
            </a:r>
            <a:r>
              <a:rPr lang="en-IN" dirty="0"/>
              <a:t> July</a:t>
            </a:r>
          </a:p>
        </p:txBody>
      </p:sp>
    </p:spTree>
    <p:extLst>
      <p:ext uri="{BB962C8B-B14F-4D97-AF65-F5344CB8AC3E}">
        <p14:creationId xmlns:p14="http://schemas.microsoft.com/office/powerpoint/2010/main" val="29795357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9D98FF-C5B1-1F89-F521-499E3B1C77C1}"/>
              </a:ext>
            </a:extLst>
          </p:cNvPr>
          <p:cNvPicPr>
            <a:picLocks noChangeAspect="1"/>
          </p:cNvPicPr>
          <p:nvPr/>
        </p:nvPicPr>
        <p:blipFill>
          <a:blip r:embed="rId2"/>
          <a:stretch>
            <a:fillRect/>
          </a:stretch>
        </p:blipFill>
        <p:spPr>
          <a:xfrm>
            <a:off x="896422" y="923827"/>
            <a:ext cx="3724979" cy="5127659"/>
          </a:xfrm>
          <a:prstGeom prst="rect">
            <a:avLst/>
          </a:prstGeom>
        </p:spPr>
      </p:pic>
      <p:pic>
        <p:nvPicPr>
          <p:cNvPr id="4" name="Picture 3">
            <a:extLst>
              <a:ext uri="{FF2B5EF4-FFF2-40B4-BE49-F238E27FC236}">
                <a16:creationId xmlns:a16="http://schemas.microsoft.com/office/drawing/2014/main" id="{007BA95E-3B03-3E82-CCC2-25EC3B96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9389" y="2045094"/>
            <a:ext cx="6693031" cy="4006392"/>
          </a:xfrm>
          <a:prstGeom prst="rect">
            <a:avLst/>
          </a:prstGeom>
        </p:spPr>
      </p:pic>
      <p:sp>
        <p:nvSpPr>
          <p:cNvPr id="5" name="TextBox 4">
            <a:extLst>
              <a:ext uri="{FF2B5EF4-FFF2-40B4-BE49-F238E27FC236}">
                <a16:creationId xmlns:a16="http://schemas.microsoft.com/office/drawing/2014/main" id="{6943145A-3F98-3E63-5177-2ABBE036276D}"/>
              </a:ext>
            </a:extLst>
          </p:cNvPr>
          <p:cNvSpPr txBox="1"/>
          <p:nvPr/>
        </p:nvSpPr>
        <p:spPr>
          <a:xfrm>
            <a:off x="4779388" y="870351"/>
            <a:ext cx="6693031" cy="1077218"/>
          </a:xfrm>
          <a:prstGeom prst="rect">
            <a:avLst/>
          </a:prstGeom>
          <a:noFill/>
        </p:spPr>
        <p:txBody>
          <a:bodyPr wrap="square" rtlCol="0">
            <a:spAutoFit/>
          </a:bodyPr>
          <a:lstStyle/>
          <a:p>
            <a:pPr algn="ctr"/>
            <a:r>
              <a:rPr lang="en-US" sz="3200" b="1" i="1" u="sng" dirty="0"/>
              <a:t>Table and Chart for the Second Query</a:t>
            </a:r>
            <a:endParaRPr lang="en-IN" sz="3200" b="1" i="1" u="sng" dirty="0"/>
          </a:p>
        </p:txBody>
      </p:sp>
    </p:spTree>
    <p:extLst>
      <p:ext uri="{BB962C8B-B14F-4D97-AF65-F5344CB8AC3E}">
        <p14:creationId xmlns:p14="http://schemas.microsoft.com/office/powerpoint/2010/main" val="123719442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5F5FFE-FEF1-34C2-A67B-55D8AA899152}"/>
              </a:ext>
            </a:extLst>
          </p:cNvPr>
          <p:cNvSpPr txBox="1"/>
          <p:nvPr/>
        </p:nvSpPr>
        <p:spPr>
          <a:xfrm>
            <a:off x="1112363" y="895546"/>
            <a:ext cx="9822730" cy="369332"/>
          </a:xfrm>
          <a:prstGeom prst="rect">
            <a:avLst/>
          </a:prstGeom>
          <a:noFill/>
        </p:spPr>
        <p:txBody>
          <a:bodyPr wrap="square" rtlCol="0">
            <a:spAutoFit/>
          </a:bodyPr>
          <a:lstStyle/>
          <a:p>
            <a:pPr algn="ctr"/>
            <a:r>
              <a:rPr lang="en-US" b="1" u="sng" dirty="0"/>
              <a:t>Key Insights for each Branch</a:t>
            </a:r>
            <a:endParaRPr lang="en-IN" b="1" u="sng" dirty="0"/>
          </a:p>
        </p:txBody>
      </p:sp>
      <p:sp>
        <p:nvSpPr>
          <p:cNvPr id="4" name="TextBox 3">
            <a:extLst>
              <a:ext uri="{FF2B5EF4-FFF2-40B4-BE49-F238E27FC236}">
                <a16:creationId xmlns:a16="http://schemas.microsoft.com/office/drawing/2014/main" id="{1B92E318-B15E-8D00-AB95-BF3AF49D2AC9}"/>
              </a:ext>
            </a:extLst>
          </p:cNvPr>
          <p:cNvSpPr txBox="1"/>
          <p:nvPr/>
        </p:nvSpPr>
        <p:spPr>
          <a:xfrm>
            <a:off x="1046375" y="1602557"/>
            <a:ext cx="10077254" cy="4093428"/>
          </a:xfrm>
          <a:prstGeom prst="rect">
            <a:avLst/>
          </a:prstGeom>
          <a:noFill/>
        </p:spPr>
        <p:txBody>
          <a:bodyPr wrap="square" rtlCol="0">
            <a:spAutoFit/>
          </a:bodyPr>
          <a:lstStyle/>
          <a:p>
            <a:pPr marL="285750" indent="-285750" algn="just">
              <a:buFont typeface="Arial" panose="020B0604020202020204" pitchFamily="34" charset="0"/>
              <a:buChar char="•"/>
            </a:pPr>
            <a:r>
              <a:rPr lang="en-US" sz="2000" b="1" dirty="0"/>
              <a:t>Branch A:</a:t>
            </a:r>
            <a:r>
              <a:rPr lang="en-US" sz="2000" dirty="0"/>
              <a:t> The highest profit was generated by the Home and Lifestyle product line, contributing 21,349.71 to the total profit. </a:t>
            </a:r>
          </a:p>
          <a:p>
            <a:pPr algn="just"/>
            <a:r>
              <a:rPr lang="en-US" sz="2000" dirty="0"/>
              <a:t>     This indicates that customers in this branch likely prefer products related to home and lifestyle, </a:t>
            </a:r>
          </a:p>
          <a:p>
            <a:pPr algn="just"/>
            <a:r>
              <a:rPr lang="en-US" sz="2000" dirty="0"/>
              <a:t>     making it a key focus area for boosting sales and promotions.</a:t>
            </a:r>
          </a:p>
          <a:p>
            <a:pPr marL="285750" indent="-285750" algn="just">
              <a:buFont typeface="Arial" panose="020B0604020202020204" pitchFamily="34" charset="0"/>
              <a:buChar char="•"/>
            </a:pPr>
            <a:r>
              <a:rPr lang="en-US" sz="2000" b="1" dirty="0"/>
              <a:t>Branch B:</a:t>
            </a:r>
            <a:r>
              <a:rPr lang="en-US" sz="2000" dirty="0"/>
              <a:t> The Sports and Travel product line stands out with a profit of 19,036.38.</a:t>
            </a:r>
          </a:p>
          <a:p>
            <a:pPr algn="just"/>
            <a:r>
              <a:rPr lang="en-US" sz="2000" dirty="0"/>
              <a:t>     This suggests that Branch B serves customers with a significant interest in outdoor and </a:t>
            </a:r>
          </a:p>
          <a:p>
            <a:pPr algn="just"/>
            <a:r>
              <a:rPr lang="en-US" sz="2000" dirty="0"/>
              <a:t>     recreational activities. Marketing campaigns targeting sports enthusiasts and travelers could </a:t>
            </a:r>
          </a:p>
          <a:p>
            <a:pPr algn="just"/>
            <a:r>
              <a:rPr lang="en-US" sz="2000" dirty="0"/>
              <a:t>     further enhance sales.</a:t>
            </a:r>
          </a:p>
          <a:p>
            <a:pPr marL="285750" indent="-285750" algn="just">
              <a:buFont typeface="Arial" panose="020B0604020202020204" pitchFamily="34" charset="0"/>
              <a:buChar char="•"/>
            </a:pPr>
            <a:r>
              <a:rPr lang="en-US" sz="2000" b="1" dirty="0"/>
              <a:t>Branch C: </a:t>
            </a:r>
            <a:r>
              <a:rPr lang="en-US" sz="2000" dirty="0"/>
              <a:t>The top-performing product line is Food and Beverages, generating a profit of 22,635.10.</a:t>
            </a:r>
          </a:p>
          <a:p>
            <a:pPr algn="just"/>
            <a:r>
              <a:rPr lang="en-US" sz="2000" dirty="0"/>
              <a:t>     This highlights the dominance of consumables in this branch, possibly due to high demand for </a:t>
            </a:r>
          </a:p>
          <a:p>
            <a:pPr algn="just"/>
            <a:r>
              <a:rPr lang="en-US" sz="2000" dirty="0"/>
              <a:t>     everyday essentials. Maintaining inventory and offering deals on these items could further </a:t>
            </a:r>
          </a:p>
          <a:p>
            <a:pPr algn="just"/>
            <a:r>
              <a:rPr lang="en-US" sz="2000" dirty="0"/>
              <a:t>     capitalize on customer preferences.</a:t>
            </a:r>
            <a:endParaRPr lang="en-IN" sz="2000" dirty="0"/>
          </a:p>
        </p:txBody>
      </p:sp>
    </p:spTree>
    <p:extLst>
      <p:ext uri="{BB962C8B-B14F-4D97-AF65-F5344CB8AC3E}">
        <p14:creationId xmlns:p14="http://schemas.microsoft.com/office/powerpoint/2010/main" val="19115798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96E2-07D1-F043-A06C-3317D453B0D7}"/>
              </a:ext>
            </a:extLst>
          </p:cNvPr>
          <p:cNvSpPr>
            <a:spLocks noGrp="1"/>
          </p:cNvSpPr>
          <p:nvPr>
            <p:ph type="title"/>
          </p:nvPr>
        </p:nvSpPr>
        <p:spPr/>
        <p:txBody>
          <a:bodyPr>
            <a:normAutofit/>
          </a:bodyPr>
          <a:lstStyle/>
          <a:p>
            <a:r>
              <a:rPr lang="en-US" sz="4000" b="1" u="sng" dirty="0"/>
              <a:t>Task 3</a:t>
            </a:r>
            <a:br>
              <a:rPr lang="en-US" sz="4000" b="1" u="sng" dirty="0"/>
            </a:br>
            <a:r>
              <a:rPr lang="en-US" sz="3200" b="1" u="sng" dirty="0"/>
              <a:t>MYSQL Query</a:t>
            </a:r>
            <a:endParaRPr lang="en-IN" sz="4000" b="1" u="sng" dirty="0"/>
          </a:p>
        </p:txBody>
      </p:sp>
      <p:sp>
        <p:nvSpPr>
          <p:cNvPr id="3" name="Content Placeholder 2">
            <a:extLst>
              <a:ext uri="{FF2B5EF4-FFF2-40B4-BE49-F238E27FC236}">
                <a16:creationId xmlns:a16="http://schemas.microsoft.com/office/drawing/2014/main" id="{B92960C8-429B-3424-D1BE-B4EF8CB91337}"/>
              </a:ext>
            </a:extLst>
          </p:cNvPr>
          <p:cNvSpPr>
            <a:spLocks noGrp="1"/>
          </p:cNvSpPr>
          <p:nvPr>
            <p:ph idx="1"/>
          </p:nvPr>
        </p:nvSpPr>
        <p:spPr/>
        <p:txBody>
          <a:bodyPr>
            <a:normAutofit fontScale="92500" lnSpcReduction="20000"/>
          </a:bodyPr>
          <a:lstStyle/>
          <a:p>
            <a:pPr marL="0" indent="0">
              <a:buNone/>
            </a:pPr>
            <a:r>
              <a:rPr lang="en-IN" dirty="0"/>
              <a:t>#Customer Segmentation based on spending:</a:t>
            </a:r>
          </a:p>
          <a:p>
            <a:pPr marL="0" indent="0">
              <a:buNone/>
            </a:pPr>
            <a:r>
              <a:rPr lang="en-IN" dirty="0"/>
              <a:t>WITH </a:t>
            </a:r>
            <a:r>
              <a:rPr lang="en-IN" dirty="0" err="1"/>
              <a:t>CustomerSpending</a:t>
            </a:r>
            <a:r>
              <a:rPr lang="en-IN" dirty="0"/>
              <a:t> AS (</a:t>
            </a:r>
          </a:p>
          <a:p>
            <a:pPr marL="0" indent="0">
              <a:buNone/>
            </a:pPr>
            <a:r>
              <a:rPr lang="en-IN" dirty="0"/>
              <a:t>SELECT `Customer ID`, SUM(Total) AS </a:t>
            </a:r>
            <a:r>
              <a:rPr lang="en-IN" dirty="0" err="1"/>
              <a:t>TotalSpending</a:t>
            </a:r>
            <a:r>
              <a:rPr lang="en-IN" dirty="0"/>
              <a:t>    </a:t>
            </a:r>
          </a:p>
          <a:p>
            <a:pPr marL="0" indent="0">
              <a:buNone/>
            </a:pPr>
            <a:r>
              <a:rPr lang="en-IN" dirty="0"/>
              <a:t>FROM </a:t>
            </a:r>
            <a:r>
              <a:rPr lang="en-IN" dirty="0" err="1"/>
              <a:t>WalmartSales</a:t>
            </a:r>
            <a:r>
              <a:rPr lang="en-IN" dirty="0"/>
              <a:t>    </a:t>
            </a:r>
          </a:p>
          <a:p>
            <a:pPr marL="0" indent="0">
              <a:buNone/>
            </a:pPr>
            <a:r>
              <a:rPr lang="en-IN" dirty="0"/>
              <a:t>GROUP BY `Customer ID`),</a:t>
            </a:r>
            <a:r>
              <a:rPr lang="en-IN" dirty="0" err="1"/>
              <a:t>SpendingStats</a:t>
            </a:r>
            <a:r>
              <a:rPr lang="en-IN" dirty="0"/>
              <a:t> AS (    </a:t>
            </a:r>
          </a:p>
          <a:p>
            <a:pPr marL="0" indent="0">
              <a:buNone/>
            </a:pPr>
            <a:r>
              <a:rPr lang="en-IN" dirty="0"/>
              <a:t>SELECT         AVG(</a:t>
            </a:r>
            <a:r>
              <a:rPr lang="en-IN" dirty="0" err="1"/>
              <a:t>TotalSpending</a:t>
            </a:r>
            <a:r>
              <a:rPr lang="en-IN" dirty="0"/>
              <a:t>) AS </a:t>
            </a:r>
            <a:r>
              <a:rPr lang="en-IN" dirty="0" err="1"/>
              <a:t>AvgSpending</a:t>
            </a:r>
            <a:r>
              <a:rPr lang="en-IN" dirty="0"/>
              <a:t>,        </a:t>
            </a:r>
          </a:p>
          <a:p>
            <a:pPr marL="0" indent="0">
              <a:buNone/>
            </a:pPr>
            <a:r>
              <a:rPr lang="en-IN" dirty="0"/>
              <a:t>STDDEV(</a:t>
            </a:r>
            <a:r>
              <a:rPr lang="en-IN" dirty="0" err="1"/>
              <a:t>TotalSpending</a:t>
            </a:r>
            <a:r>
              <a:rPr lang="en-IN" dirty="0"/>
              <a:t>) AS </a:t>
            </a:r>
            <a:r>
              <a:rPr lang="en-IN" dirty="0" err="1"/>
              <a:t>SpendingDeviation</a:t>
            </a:r>
            <a:r>
              <a:rPr lang="en-IN" dirty="0"/>
              <a:t>    </a:t>
            </a:r>
          </a:p>
          <a:p>
            <a:pPr marL="0" indent="0">
              <a:buNone/>
            </a:pPr>
            <a:r>
              <a:rPr lang="en-IN" dirty="0"/>
              <a:t>FROM </a:t>
            </a:r>
            <a:r>
              <a:rPr lang="en-IN" dirty="0" err="1"/>
              <a:t>CustomerSpending</a:t>
            </a:r>
            <a:r>
              <a:rPr lang="en-IN" dirty="0"/>
              <a:t>)</a:t>
            </a:r>
          </a:p>
        </p:txBody>
      </p:sp>
    </p:spTree>
    <p:extLst>
      <p:ext uri="{BB962C8B-B14F-4D97-AF65-F5344CB8AC3E}">
        <p14:creationId xmlns:p14="http://schemas.microsoft.com/office/powerpoint/2010/main" val="183923200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6A3518-0323-1005-603B-D7B3FE032831}"/>
              </a:ext>
            </a:extLst>
          </p:cNvPr>
          <p:cNvSpPr txBox="1"/>
          <p:nvPr/>
        </p:nvSpPr>
        <p:spPr>
          <a:xfrm>
            <a:off x="1093509" y="1102936"/>
            <a:ext cx="9954705" cy="4524315"/>
          </a:xfrm>
          <a:prstGeom prst="rect">
            <a:avLst/>
          </a:prstGeom>
          <a:noFill/>
        </p:spPr>
        <p:txBody>
          <a:bodyPr wrap="square" rtlCol="0">
            <a:spAutoFit/>
          </a:bodyPr>
          <a:lstStyle/>
          <a:p>
            <a:r>
              <a:rPr lang="en-IN" sz="2400" dirty="0"/>
              <a:t>SELECT     </a:t>
            </a:r>
            <a:r>
              <a:rPr lang="en-IN" sz="2400" dirty="0" err="1"/>
              <a:t>cs.`Customer</a:t>
            </a:r>
            <a:r>
              <a:rPr lang="en-IN" sz="2400" dirty="0"/>
              <a:t> ID`,    </a:t>
            </a:r>
            <a:r>
              <a:rPr lang="en-IN" sz="2400" dirty="0" err="1"/>
              <a:t>cs.TotalSpending</a:t>
            </a:r>
            <a:r>
              <a:rPr lang="en-IN" sz="2400" dirty="0"/>
              <a:t>,    </a:t>
            </a:r>
          </a:p>
          <a:p>
            <a:r>
              <a:rPr lang="en-IN" sz="2400" dirty="0"/>
              <a:t>CASE        </a:t>
            </a:r>
          </a:p>
          <a:p>
            <a:r>
              <a:rPr lang="en-IN" sz="2400" dirty="0"/>
              <a:t>WHEN </a:t>
            </a:r>
            <a:r>
              <a:rPr lang="en-IN" sz="2400" dirty="0" err="1"/>
              <a:t>cs.TotalSpending</a:t>
            </a:r>
            <a:r>
              <a:rPr lang="en-IN" sz="2400" dirty="0"/>
              <a:t> &gt;= </a:t>
            </a:r>
            <a:r>
              <a:rPr lang="en-IN" sz="2400" dirty="0" err="1"/>
              <a:t>ss.AvgSpending</a:t>
            </a:r>
            <a:r>
              <a:rPr lang="en-IN" sz="2400" dirty="0"/>
              <a:t> + </a:t>
            </a:r>
            <a:r>
              <a:rPr lang="en-IN" sz="2400" dirty="0" err="1"/>
              <a:t>ss.SpendingDeviation</a:t>
            </a:r>
            <a:r>
              <a:rPr lang="en-IN" sz="2400" dirty="0"/>
              <a:t> THEN 'High Spender'       </a:t>
            </a:r>
          </a:p>
          <a:p>
            <a:r>
              <a:rPr lang="en-IN" sz="2400" dirty="0"/>
              <a:t> WHEN </a:t>
            </a:r>
            <a:r>
              <a:rPr lang="en-IN" sz="2400" dirty="0" err="1"/>
              <a:t>cs.TotalSpending</a:t>
            </a:r>
            <a:r>
              <a:rPr lang="en-IN" sz="2400" dirty="0"/>
              <a:t> &gt;= </a:t>
            </a:r>
            <a:r>
              <a:rPr lang="en-IN" sz="2400" dirty="0" err="1"/>
              <a:t>ss.AvgSpending</a:t>
            </a:r>
            <a:r>
              <a:rPr lang="en-IN" sz="2400" dirty="0"/>
              <a:t> - </a:t>
            </a:r>
            <a:r>
              <a:rPr lang="en-IN" sz="2400" dirty="0" err="1"/>
              <a:t>ss.SpendingDeviation</a:t>
            </a:r>
            <a:r>
              <a:rPr lang="en-IN" sz="2400" dirty="0"/>
              <a:t> AND </a:t>
            </a:r>
            <a:r>
              <a:rPr lang="en-IN" sz="2400" dirty="0" err="1"/>
              <a:t>cs.TotalSpending</a:t>
            </a:r>
            <a:r>
              <a:rPr lang="en-IN" sz="2400" dirty="0"/>
              <a:t> &lt; </a:t>
            </a:r>
            <a:r>
              <a:rPr lang="en-IN" sz="2400" dirty="0" err="1"/>
              <a:t>ss.AvgSpending</a:t>
            </a:r>
            <a:r>
              <a:rPr lang="en-IN" sz="2400" dirty="0"/>
              <a:t> + </a:t>
            </a:r>
            <a:r>
              <a:rPr lang="en-IN" sz="2400" dirty="0" err="1"/>
              <a:t>ss.SpendingDeviation</a:t>
            </a:r>
            <a:r>
              <a:rPr lang="en-IN" sz="2400" dirty="0"/>
              <a:t> THEN 'Medium Spender'        </a:t>
            </a:r>
          </a:p>
          <a:p>
            <a:r>
              <a:rPr lang="en-IN" sz="2400" dirty="0"/>
              <a:t>ELSE 'Low Spender'    </a:t>
            </a:r>
          </a:p>
          <a:p>
            <a:r>
              <a:rPr lang="en-IN" sz="2400" dirty="0"/>
              <a:t>END AS </a:t>
            </a:r>
            <a:r>
              <a:rPr lang="en-IN" sz="2400" dirty="0" err="1"/>
              <a:t>SpendingTier</a:t>
            </a:r>
            <a:endParaRPr lang="en-IN" sz="2400" dirty="0"/>
          </a:p>
          <a:p>
            <a:r>
              <a:rPr lang="en-IN" sz="2400" dirty="0"/>
              <a:t>FROM </a:t>
            </a:r>
            <a:r>
              <a:rPr lang="en-IN" sz="2400" dirty="0" err="1"/>
              <a:t>CustomerSpending</a:t>
            </a:r>
            <a:r>
              <a:rPr lang="en-IN" sz="2400" dirty="0"/>
              <a:t> cs</a:t>
            </a:r>
          </a:p>
          <a:p>
            <a:r>
              <a:rPr lang="en-IN" sz="2400" dirty="0"/>
              <a:t>CROSS JOIN </a:t>
            </a:r>
            <a:r>
              <a:rPr lang="en-IN" sz="2400" dirty="0" err="1"/>
              <a:t>SpendingStats</a:t>
            </a:r>
            <a:r>
              <a:rPr lang="en-IN" sz="2400" dirty="0"/>
              <a:t> ss</a:t>
            </a:r>
          </a:p>
          <a:p>
            <a:r>
              <a:rPr lang="en-IN" sz="2400" dirty="0"/>
              <a:t>ORDER BY </a:t>
            </a:r>
            <a:r>
              <a:rPr lang="en-IN" sz="2400" dirty="0" err="1"/>
              <a:t>cs.TotalSpending</a:t>
            </a:r>
            <a:r>
              <a:rPr lang="en-IN" sz="2400" dirty="0"/>
              <a:t> </a:t>
            </a:r>
            <a:r>
              <a:rPr lang="en-IN" sz="2400" dirty="0" err="1"/>
              <a:t>desc</a:t>
            </a:r>
            <a:r>
              <a:rPr lang="en-IN" sz="2400" dirty="0"/>
              <a:t>;</a:t>
            </a:r>
          </a:p>
        </p:txBody>
      </p:sp>
    </p:spTree>
    <p:extLst>
      <p:ext uri="{BB962C8B-B14F-4D97-AF65-F5344CB8AC3E}">
        <p14:creationId xmlns:p14="http://schemas.microsoft.com/office/powerpoint/2010/main" val="37063853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EC5954-C6ED-1147-627C-7A5C667A2828}"/>
              </a:ext>
            </a:extLst>
          </p:cNvPr>
          <p:cNvSpPr txBox="1"/>
          <p:nvPr/>
        </p:nvSpPr>
        <p:spPr>
          <a:xfrm>
            <a:off x="1486292" y="815170"/>
            <a:ext cx="9219415" cy="461665"/>
          </a:xfrm>
          <a:prstGeom prst="rect">
            <a:avLst/>
          </a:prstGeom>
          <a:noFill/>
        </p:spPr>
        <p:txBody>
          <a:bodyPr wrap="square" rtlCol="0">
            <a:spAutoFit/>
          </a:bodyPr>
          <a:lstStyle/>
          <a:p>
            <a:pPr algn="ctr"/>
            <a:r>
              <a:rPr lang="en-US" sz="2400" b="1" i="1" u="sng" dirty="0"/>
              <a:t>Table and Chart for the Query</a:t>
            </a:r>
            <a:endParaRPr lang="en-IN" sz="2400" b="1" i="1" u="sng" dirty="0"/>
          </a:p>
        </p:txBody>
      </p:sp>
      <p:pic>
        <p:nvPicPr>
          <p:cNvPr id="4" name="Picture 3">
            <a:extLst>
              <a:ext uri="{FF2B5EF4-FFF2-40B4-BE49-F238E27FC236}">
                <a16:creationId xmlns:a16="http://schemas.microsoft.com/office/drawing/2014/main" id="{8374C693-DFA0-6042-A8DA-CB3D64297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178" y="1371724"/>
            <a:ext cx="3591426" cy="4708565"/>
          </a:xfrm>
          <a:prstGeom prst="rect">
            <a:avLst/>
          </a:prstGeom>
        </p:spPr>
      </p:pic>
      <p:pic>
        <p:nvPicPr>
          <p:cNvPr id="6" name="Picture 5">
            <a:extLst>
              <a:ext uri="{FF2B5EF4-FFF2-40B4-BE49-F238E27FC236}">
                <a16:creationId xmlns:a16="http://schemas.microsoft.com/office/drawing/2014/main" id="{40570DF9-2B75-C234-2B89-A498A288C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938" y="1371724"/>
            <a:ext cx="6188960" cy="3584784"/>
          </a:xfrm>
          <a:prstGeom prst="rect">
            <a:avLst/>
          </a:prstGeom>
        </p:spPr>
      </p:pic>
      <p:sp>
        <p:nvSpPr>
          <p:cNvPr id="7" name="TextBox 6">
            <a:extLst>
              <a:ext uri="{FF2B5EF4-FFF2-40B4-BE49-F238E27FC236}">
                <a16:creationId xmlns:a16="http://schemas.microsoft.com/office/drawing/2014/main" id="{E8098CD4-AD31-78A6-8F6C-63BF9664D78D}"/>
              </a:ext>
            </a:extLst>
          </p:cNvPr>
          <p:cNvSpPr txBox="1"/>
          <p:nvPr/>
        </p:nvSpPr>
        <p:spPr>
          <a:xfrm>
            <a:off x="4901938" y="4956508"/>
            <a:ext cx="6188960" cy="1200329"/>
          </a:xfrm>
          <a:prstGeom prst="rect">
            <a:avLst/>
          </a:prstGeom>
          <a:noFill/>
        </p:spPr>
        <p:txBody>
          <a:bodyPr wrap="square" rtlCol="0">
            <a:spAutoFit/>
          </a:bodyPr>
          <a:lstStyle/>
          <a:p>
            <a:r>
              <a:rPr lang="en-US" b="1" dirty="0"/>
              <a:t>Note: </a:t>
            </a:r>
            <a:r>
              <a:rPr lang="en-US" dirty="0"/>
              <a:t>The table here is not the complete table as the complete table is so big that I cannot insert the whole table but only a sample. The complete table is added in the project folder in excel format</a:t>
            </a:r>
            <a:endParaRPr lang="en-IN" dirty="0"/>
          </a:p>
        </p:txBody>
      </p:sp>
    </p:spTree>
    <p:extLst>
      <p:ext uri="{BB962C8B-B14F-4D97-AF65-F5344CB8AC3E}">
        <p14:creationId xmlns:p14="http://schemas.microsoft.com/office/powerpoint/2010/main" val="411549220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1382DD-2A48-34F4-7359-48BC0FE1D9A6}"/>
              </a:ext>
            </a:extLst>
          </p:cNvPr>
          <p:cNvSpPr txBox="1"/>
          <p:nvPr/>
        </p:nvSpPr>
        <p:spPr>
          <a:xfrm>
            <a:off x="1857080" y="1027522"/>
            <a:ext cx="8220174" cy="584775"/>
          </a:xfrm>
          <a:prstGeom prst="rect">
            <a:avLst/>
          </a:prstGeom>
          <a:noFill/>
        </p:spPr>
        <p:txBody>
          <a:bodyPr wrap="square" rtlCol="0">
            <a:spAutoFit/>
          </a:bodyPr>
          <a:lstStyle/>
          <a:p>
            <a:pPr algn="ctr"/>
            <a:r>
              <a:rPr lang="en-US" sz="3200" b="1" i="1" u="sng" dirty="0"/>
              <a:t>Key Insights </a:t>
            </a:r>
          </a:p>
        </p:txBody>
      </p:sp>
      <p:sp>
        <p:nvSpPr>
          <p:cNvPr id="3" name="TextBox 2">
            <a:extLst>
              <a:ext uri="{FF2B5EF4-FFF2-40B4-BE49-F238E27FC236}">
                <a16:creationId xmlns:a16="http://schemas.microsoft.com/office/drawing/2014/main" id="{4726011A-1A6C-9414-86A1-2E17EF02AD81}"/>
              </a:ext>
            </a:extLst>
          </p:cNvPr>
          <p:cNvSpPr txBox="1"/>
          <p:nvPr/>
        </p:nvSpPr>
        <p:spPr>
          <a:xfrm>
            <a:off x="1036948" y="1791093"/>
            <a:ext cx="10180949"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a:t>High Spender: </a:t>
            </a:r>
            <a:r>
              <a:rPr lang="en-US" sz="2400" dirty="0"/>
              <a:t>Only one customer (ID 8) falls into this category, with a total spending of 26,634.34. This indicates that the threshold for being a High Spender is significantly higher than the majority of the dataset.2. </a:t>
            </a:r>
          </a:p>
          <a:p>
            <a:pPr marL="285750" indent="-285750">
              <a:buFont typeface="Arial" panose="020B0604020202020204" pitchFamily="34" charset="0"/>
              <a:buChar char="•"/>
            </a:pPr>
            <a:r>
              <a:rPr lang="en-US" sz="2400" b="1" dirty="0"/>
              <a:t>Medium Spenders: </a:t>
            </a:r>
            <a:r>
              <a:rPr lang="en-US" sz="2400" dirty="0"/>
              <a:t>The majority of customers, specifically 14, fall into the Medium Spender category. Their spending ranges from 19,632.04 to 23,402.26.This tier constitutes the largest group, suggesting that most customers spend close to the average.3. </a:t>
            </a:r>
          </a:p>
          <a:p>
            <a:pPr marL="285750" indent="-285750">
              <a:buFont typeface="Arial" panose="020B0604020202020204" pitchFamily="34" charset="0"/>
              <a:buChar char="•"/>
            </a:pPr>
            <a:r>
              <a:rPr lang="en-US" sz="2400" b="1" dirty="0"/>
              <a:t>Low Spender: </a:t>
            </a:r>
            <a:r>
              <a:rPr lang="en-US" sz="2400" dirty="0"/>
              <a:t>Only one customer (ID 17656) is classified as a Low Spender, with spending at 17,656.72. This indicates that customers who spend significantly less than the average are rare in the dataset.</a:t>
            </a:r>
            <a:endParaRPr lang="en-IN" sz="2400" dirty="0"/>
          </a:p>
        </p:txBody>
      </p:sp>
    </p:spTree>
    <p:extLst>
      <p:ext uri="{BB962C8B-B14F-4D97-AF65-F5344CB8AC3E}">
        <p14:creationId xmlns:p14="http://schemas.microsoft.com/office/powerpoint/2010/main" val="184511494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2CD8-7C98-53E8-499B-402887077B36}"/>
              </a:ext>
            </a:extLst>
          </p:cNvPr>
          <p:cNvSpPr>
            <a:spLocks noGrp="1"/>
          </p:cNvSpPr>
          <p:nvPr>
            <p:ph type="title"/>
          </p:nvPr>
        </p:nvSpPr>
        <p:spPr/>
        <p:txBody>
          <a:bodyPr>
            <a:normAutofit fontScale="90000"/>
          </a:bodyPr>
          <a:lstStyle/>
          <a:p>
            <a:r>
              <a:rPr lang="en-US" sz="4000" b="1" u="sng" dirty="0"/>
              <a:t>Task 4</a:t>
            </a:r>
            <a:br>
              <a:rPr lang="en-US" sz="4000" b="1" u="sng" dirty="0"/>
            </a:br>
            <a:r>
              <a:rPr lang="en-US" sz="4000" b="1" u="sng" dirty="0"/>
              <a:t>MYSQL Query</a:t>
            </a:r>
            <a:endParaRPr lang="en-IN" sz="4000" b="1" u="sng" dirty="0"/>
          </a:p>
        </p:txBody>
      </p:sp>
      <p:sp>
        <p:nvSpPr>
          <p:cNvPr id="3" name="Content Placeholder 2">
            <a:extLst>
              <a:ext uri="{FF2B5EF4-FFF2-40B4-BE49-F238E27FC236}">
                <a16:creationId xmlns:a16="http://schemas.microsoft.com/office/drawing/2014/main" id="{BD5FE37D-C9D4-7A24-75FD-23811447E68C}"/>
              </a:ext>
            </a:extLst>
          </p:cNvPr>
          <p:cNvSpPr>
            <a:spLocks noGrp="1"/>
          </p:cNvSpPr>
          <p:nvPr>
            <p:ph idx="1"/>
          </p:nvPr>
        </p:nvSpPr>
        <p:spPr/>
        <p:txBody>
          <a:bodyPr>
            <a:normAutofit fontScale="92500" lnSpcReduction="20000"/>
          </a:bodyPr>
          <a:lstStyle/>
          <a:p>
            <a:r>
              <a:rPr lang="en-IN" dirty="0"/>
              <a:t>#Detecting Anomalies in Sales Transaction</a:t>
            </a:r>
          </a:p>
          <a:p>
            <a:pPr marL="0" indent="0">
              <a:buNone/>
            </a:pPr>
            <a:r>
              <a:rPr lang="en-IN" dirty="0"/>
              <a:t>WITH </a:t>
            </a:r>
            <a:r>
              <a:rPr lang="en-IN" dirty="0" err="1"/>
              <a:t>ProductLineStats</a:t>
            </a:r>
            <a:r>
              <a:rPr lang="en-IN" dirty="0"/>
              <a:t> AS </a:t>
            </a:r>
          </a:p>
          <a:p>
            <a:pPr marL="0" indent="0">
              <a:buNone/>
            </a:pPr>
            <a:r>
              <a:rPr lang="en-IN" dirty="0"/>
              <a:t>(    </a:t>
            </a:r>
          </a:p>
          <a:p>
            <a:pPr marL="0" indent="0">
              <a:buNone/>
            </a:pPr>
            <a:r>
              <a:rPr lang="en-IN" dirty="0"/>
              <a:t>SELECT `Product line`, AVG(Total) AS </a:t>
            </a:r>
            <a:r>
              <a:rPr lang="en-IN" dirty="0" err="1"/>
              <a:t>AvgSales</a:t>
            </a:r>
            <a:r>
              <a:rPr lang="en-IN" dirty="0"/>
              <a:t>    </a:t>
            </a:r>
          </a:p>
          <a:p>
            <a:pPr marL="0" indent="0">
              <a:buNone/>
            </a:pPr>
            <a:r>
              <a:rPr lang="en-IN" dirty="0"/>
              <a:t>FROM </a:t>
            </a:r>
            <a:r>
              <a:rPr lang="en-IN" dirty="0" err="1"/>
              <a:t>WalmartSales</a:t>
            </a:r>
            <a:r>
              <a:rPr lang="en-IN" dirty="0"/>
              <a:t>    </a:t>
            </a:r>
          </a:p>
          <a:p>
            <a:pPr marL="0" indent="0">
              <a:buNone/>
            </a:pPr>
            <a:r>
              <a:rPr lang="en-IN" dirty="0"/>
              <a:t>GROUP BY `Product line`</a:t>
            </a:r>
          </a:p>
          <a:p>
            <a:pPr marL="0" indent="0">
              <a:buNone/>
            </a:pPr>
            <a:r>
              <a:rPr lang="en-IN" dirty="0"/>
              <a:t>), </a:t>
            </a:r>
          </a:p>
          <a:p>
            <a:pPr marL="0" indent="0">
              <a:buNone/>
            </a:pPr>
            <a:r>
              <a:rPr lang="en-IN" dirty="0" err="1"/>
              <a:t>AnomalousTransactions</a:t>
            </a:r>
            <a:r>
              <a:rPr lang="en-IN" dirty="0"/>
              <a:t> AS (    </a:t>
            </a:r>
          </a:p>
        </p:txBody>
      </p:sp>
    </p:spTree>
    <p:extLst>
      <p:ext uri="{BB962C8B-B14F-4D97-AF65-F5344CB8AC3E}">
        <p14:creationId xmlns:p14="http://schemas.microsoft.com/office/powerpoint/2010/main" val="3587249536"/>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A64E21-0DAB-6B02-F833-CD39F9B27AC3}"/>
              </a:ext>
            </a:extLst>
          </p:cNvPr>
          <p:cNvSpPr txBox="1"/>
          <p:nvPr/>
        </p:nvSpPr>
        <p:spPr>
          <a:xfrm>
            <a:off x="1046375" y="1228397"/>
            <a:ext cx="10048973" cy="4401205"/>
          </a:xfrm>
          <a:prstGeom prst="rect">
            <a:avLst/>
          </a:prstGeom>
          <a:noFill/>
        </p:spPr>
        <p:txBody>
          <a:bodyPr wrap="square" rtlCol="0">
            <a:spAutoFit/>
          </a:bodyPr>
          <a:lstStyle/>
          <a:p>
            <a:r>
              <a:rPr lang="en-IN" sz="2000" dirty="0"/>
              <a:t>SELECT         </a:t>
            </a:r>
            <a:r>
              <a:rPr lang="en-IN" sz="2000" dirty="0" err="1"/>
              <a:t>ws</a:t>
            </a:r>
            <a:r>
              <a:rPr lang="en-IN" sz="2000" dirty="0"/>
              <a:t>.`Invoice ID`,        </a:t>
            </a:r>
            <a:r>
              <a:rPr lang="en-IN" sz="2000" dirty="0" err="1"/>
              <a:t>ws.Branch</a:t>
            </a:r>
            <a:r>
              <a:rPr lang="en-IN" sz="2000" dirty="0"/>
              <a:t>,        </a:t>
            </a:r>
            <a:r>
              <a:rPr lang="en-IN" sz="2000" dirty="0" err="1"/>
              <a:t>ws</a:t>
            </a:r>
            <a:r>
              <a:rPr lang="en-IN" sz="2000" dirty="0"/>
              <a:t>.`Product line`,        </a:t>
            </a:r>
            <a:r>
              <a:rPr lang="en-IN" sz="2000" dirty="0" err="1"/>
              <a:t>ws.Total</a:t>
            </a:r>
            <a:r>
              <a:rPr lang="en-IN" sz="2000" dirty="0"/>
              <a:t> AS </a:t>
            </a:r>
            <a:r>
              <a:rPr lang="en-IN" sz="2000" dirty="0" err="1"/>
              <a:t>SaleAmount</a:t>
            </a:r>
            <a:r>
              <a:rPr lang="en-IN" sz="2000" dirty="0"/>
              <a:t>,        </a:t>
            </a:r>
            <a:r>
              <a:rPr lang="en-IN" sz="2000" dirty="0" err="1"/>
              <a:t>pls.AvgSales</a:t>
            </a:r>
            <a:r>
              <a:rPr lang="en-IN" sz="2000" dirty="0"/>
              <a:t>,        </a:t>
            </a:r>
          </a:p>
          <a:p>
            <a:r>
              <a:rPr lang="en-IN" sz="2000" dirty="0"/>
              <a:t>CASE             </a:t>
            </a:r>
          </a:p>
          <a:p>
            <a:r>
              <a:rPr lang="en-IN" sz="2000" dirty="0"/>
              <a:t>WHEN </a:t>
            </a:r>
            <a:r>
              <a:rPr lang="en-IN" sz="2000" dirty="0" err="1"/>
              <a:t>ws.Total</a:t>
            </a:r>
            <a:r>
              <a:rPr lang="en-IN" sz="2000" dirty="0"/>
              <a:t> &gt; </a:t>
            </a:r>
            <a:r>
              <a:rPr lang="en-IN" sz="2000" dirty="0" err="1"/>
              <a:t>pls.AvgSales</a:t>
            </a:r>
            <a:r>
              <a:rPr lang="en-IN" sz="2000" dirty="0"/>
              <a:t>*1.2  THEN 'High Anomaly'            </a:t>
            </a:r>
          </a:p>
          <a:p>
            <a:r>
              <a:rPr lang="en-IN" sz="2000" dirty="0"/>
              <a:t>WHEN </a:t>
            </a:r>
            <a:r>
              <a:rPr lang="en-IN" sz="2000" dirty="0" err="1"/>
              <a:t>ws.Total</a:t>
            </a:r>
            <a:r>
              <a:rPr lang="en-IN" sz="2000" dirty="0"/>
              <a:t> &lt; </a:t>
            </a:r>
            <a:r>
              <a:rPr lang="en-IN" sz="2000" dirty="0" err="1"/>
              <a:t>pls.AvgSales</a:t>
            </a:r>
            <a:r>
              <a:rPr lang="en-IN" sz="2000" dirty="0"/>
              <a:t>*0.8  THEN 'Low Anomaly'            </a:t>
            </a:r>
          </a:p>
          <a:p>
            <a:r>
              <a:rPr lang="en-IN" sz="2000" dirty="0"/>
              <a:t>ELSE 'Normal'        </a:t>
            </a:r>
          </a:p>
          <a:p>
            <a:r>
              <a:rPr lang="en-IN" sz="2000" dirty="0"/>
              <a:t>END AS </a:t>
            </a:r>
            <a:r>
              <a:rPr lang="en-IN" sz="2000" dirty="0" err="1"/>
              <a:t>AnomalyType</a:t>
            </a:r>
            <a:r>
              <a:rPr lang="en-IN" sz="2000" dirty="0"/>
              <a:t>    </a:t>
            </a:r>
          </a:p>
          <a:p>
            <a:r>
              <a:rPr lang="en-IN" sz="2000" dirty="0"/>
              <a:t>FROM </a:t>
            </a:r>
            <a:r>
              <a:rPr lang="en-IN" sz="2000" dirty="0" err="1"/>
              <a:t>WalmartSales</a:t>
            </a:r>
            <a:r>
              <a:rPr lang="en-IN" sz="2000" dirty="0"/>
              <a:t> </a:t>
            </a:r>
            <a:r>
              <a:rPr lang="en-IN" sz="2000" dirty="0" err="1"/>
              <a:t>ws</a:t>
            </a:r>
            <a:r>
              <a:rPr lang="en-IN" sz="2000" dirty="0"/>
              <a:t>    </a:t>
            </a:r>
          </a:p>
          <a:p>
            <a:r>
              <a:rPr lang="en-IN" sz="2000" dirty="0"/>
              <a:t>JOIN </a:t>
            </a:r>
            <a:r>
              <a:rPr lang="en-IN" sz="2000" dirty="0" err="1"/>
              <a:t>ProductLineStats</a:t>
            </a:r>
            <a:r>
              <a:rPr lang="en-IN" sz="2000" dirty="0"/>
              <a:t> pls ON </a:t>
            </a:r>
            <a:r>
              <a:rPr lang="en-IN" sz="2000" dirty="0" err="1"/>
              <a:t>ws</a:t>
            </a:r>
            <a:r>
              <a:rPr lang="en-IN" sz="2000" dirty="0"/>
              <a:t>.`Product line` = </a:t>
            </a:r>
            <a:r>
              <a:rPr lang="en-IN" sz="2000" dirty="0" err="1"/>
              <a:t>pls.`Product</a:t>
            </a:r>
            <a:r>
              <a:rPr lang="en-IN" sz="2000" dirty="0"/>
              <a:t> line</a:t>
            </a:r>
          </a:p>
          <a:p>
            <a:r>
              <a:rPr lang="en-IN" sz="2000" dirty="0"/>
              <a:t>)</a:t>
            </a:r>
          </a:p>
          <a:p>
            <a:r>
              <a:rPr lang="en-IN" sz="2000" dirty="0"/>
              <a:t>SELECT     `Invoice ID`,    Branch,    `Product line`,    </a:t>
            </a:r>
            <a:r>
              <a:rPr lang="en-IN" sz="2000" dirty="0" err="1"/>
              <a:t>SaleAmount</a:t>
            </a:r>
            <a:r>
              <a:rPr lang="en-IN" sz="2000" dirty="0"/>
              <a:t>,    </a:t>
            </a:r>
            <a:r>
              <a:rPr lang="en-IN" sz="2000" dirty="0" err="1"/>
              <a:t>AnomalyType</a:t>
            </a:r>
            <a:endParaRPr lang="en-IN" sz="2000" dirty="0"/>
          </a:p>
          <a:p>
            <a:r>
              <a:rPr lang="en-IN" sz="2000" dirty="0"/>
              <a:t>FROM </a:t>
            </a:r>
            <a:r>
              <a:rPr lang="en-IN" sz="2000" dirty="0" err="1"/>
              <a:t>AnomalousTransactions</a:t>
            </a:r>
            <a:endParaRPr lang="en-IN" sz="2000" dirty="0"/>
          </a:p>
          <a:p>
            <a:r>
              <a:rPr lang="en-IN" sz="2000" dirty="0"/>
              <a:t>WHERE </a:t>
            </a:r>
            <a:r>
              <a:rPr lang="en-IN" sz="2000" dirty="0" err="1"/>
              <a:t>AnomalyType</a:t>
            </a:r>
            <a:r>
              <a:rPr lang="en-IN" sz="2000" dirty="0"/>
              <a:t> IN ('High Anomaly', 'Low Anomaly’)</a:t>
            </a:r>
          </a:p>
          <a:p>
            <a:r>
              <a:rPr lang="en-IN" sz="2000" dirty="0"/>
              <a:t>ORDER BY </a:t>
            </a:r>
            <a:r>
              <a:rPr lang="en-IN" sz="2000" dirty="0" err="1"/>
              <a:t>SaleAmount</a:t>
            </a:r>
            <a:r>
              <a:rPr lang="en-IN" sz="2000" dirty="0"/>
              <a:t>;</a:t>
            </a:r>
          </a:p>
        </p:txBody>
      </p:sp>
    </p:spTree>
    <p:extLst>
      <p:ext uri="{BB962C8B-B14F-4D97-AF65-F5344CB8AC3E}">
        <p14:creationId xmlns:p14="http://schemas.microsoft.com/office/powerpoint/2010/main" val="1143801147"/>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28DD00-3087-B89E-FC84-4F0FCB52887E}"/>
              </a:ext>
            </a:extLst>
          </p:cNvPr>
          <p:cNvSpPr txBox="1"/>
          <p:nvPr/>
        </p:nvSpPr>
        <p:spPr>
          <a:xfrm>
            <a:off x="1611984" y="772998"/>
            <a:ext cx="9021451" cy="369332"/>
          </a:xfrm>
          <a:prstGeom prst="rect">
            <a:avLst/>
          </a:prstGeom>
          <a:noFill/>
        </p:spPr>
        <p:txBody>
          <a:bodyPr wrap="square" rtlCol="0">
            <a:spAutoFit/>
          </a:bodyPr>
          <a:lstStyle/>
          <a:p>
            <a:pPr algn="ctr"/>
            <a:r>
              <a:rPr lang="en-US" b="1" i="1" u="sng" dirty="0"/>
              <a:t>Table for the Query</a:t>
            </a:r>
            <a:endParaRPr lang="en-IN" b="1" i="1" u="sng" dirty="0"/>
          </a:p>
        </p:txBody>
      </p:sp>
      <p:pic>
        <p:nvPicPr>
          <p:cNvPr id="4" name="Picture 3">
            <a:extLst>
              <a:ext uri="{FF2B5EF4-FFF2-40B4-BE49-F238E27FC236}">
                <a16:creationId xmlns:a16="http://schemas.microsoft.com/office/drawing/2014/main" id="{896555AA-5033-41C6-E4CC-E626906E0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607" y="1244338"/>
            <a:ext cx="5504033" cy="4840663"/>
          </a:xfrm>
          <a:prstGeom prst="rect">
            <a:avLst/>
          </a:prstGeom>
        </p:spPr>
      </p:pic>
      <p:sp>
        <p:nvSpPr>
          <p:cNvPr id="7" name="TextBox 6">
            <a:extLst>
              <a:ext uri="{FF2B5EF4-FFF2-40B4-BE49-F238E27FC236}">
                <a16:creationId xmlns:a16="http://schemas.microsoft.com/office/drawing/2014/main" id="{DECE8E79-6F59-E46D-E975-C233DB6CE0AB}"/>
              </a:ext>
            </a:extLst>
          </p:cNvPr>
          <p:cNvSpPr txBox="1"/>
          <p:nvPr/>
        </p:nvSpPr>
        <p:spPr>
          <a:xfrm>
            <a:off x="7701698" y="2234153"/>
            <a:ext cx="3216463" cy="2523768"/>
          </a:xfrm>
          <a:prstGeom prst="rect">
            <a:avLst/>
          </a:prstGeom>
          <a:noFill/>
        </p:spPr>
        <p:txBody>
          <a:bodyPr wrap="square" rtlCol="0">
            <a:spAutoFit/>
          </a:bodyPr>
          <a:lstStyle/>
          <a:p>
            <a:r>
              <a:rPr lang="en-US" sz="2000" b="1" dirty="0"/>
              <a:t>Note: </a:t>
            </a:r>
            <a:r>
              <a:rPr lang="en-US" sz="2000" dirty="0"/>
              <a:t>The table here is not the complete table as the complete table is so big that I cannot insert the whole table but only a sample. The complete table is added in the project folder in excel format</a:t>
            </a:r>
            <a:endParaRPr lang="en-IN" sz="2000" dirty="0"/>
          </a:p>
          <a:p>
            <a:endParaRPr lang="en-IN" dirty="0"/>
          </a:p>
        </p:txBody>
      </p:sp>
    </p:spTree>
    <p:extLst>
      <p:ext uri="{BB962C8B-B14F-4D97-AF65-F5344CB8AC3E}">
        <p14:creationId xmlns:p14="http://schemas.microsoft.com/office/powerpoint/2010/main" val="396062863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140A53-0780-1463-0200-909F9C4B7B9E}"/>
              </a:ext>
            </a:extLst>
          </p:cNvPr>
          <p:cNvSpPr txBox="1"/>
          <p:nvPr/>
        </p:nvSpPr>
        <p:spPr>
          <a:xfrm>
            <a:off x="2846895" y="904973"/>
            <a:ext cx="6683604" cy="461665"/>
          </a:xfrm>
          <a:prstGeom prst="rect">
            <a:avLst/>
          </a:prstGeom>
          <a:noFill/>
        </p:spPr>
        <p:txBody>
          <a:bodyPr wrap="square" rtlCol="0">
            <a:spAutoFit/>
          </a:bodyPr>
          <a:lstStyle/>
          <a:p>
            <a:pPr algn="ctr"/>
            <a:r>
              <a:rPr lang="en-US" sz="2400" b="1" i="1" u="sng" dirty="0"/>
              <a:t>Key Insights</a:t>
            </a:r>
            <a:endParaRPr lang="en-IN" sz="2400" b="1" i="1" u="sng" dirty="0"/>
          </a:p>
        </p:txBody>
      </p:sp>
      <p:sp>
        <p:nvSpPr>
          <p:cNvPr id="3" name="TextBox 2">
            <a:extLst>
              <a:ext uri="{FF2B5EF4-FFF2-40B4-BE49-F238E27FC236}">
                <a16:creationId xmlns:a16="http://schemas.microsoft.com/office/drawing/2014/main" id="{680771C7-E7CE-5C67-D0D2-3CE2F47DC76F}"/>
              </a:ext>
            </a:extLst>
          </p:cNvPr>
          <p:cNvSpPr txBox="1"/>
          <p:nvPr/>
        </p:nvSpPr>
        <p:spPr>
          <a:xfrm>
            <a:off x="1216058" y="1536569"/>
            <a:ext cx="9766169" cy="4401205"/>
          </a:xfrm>
          <a:prstGeom prst="rect">
            <a:avLst/>
          </a:prstGeom>
          <a:noFill/>
        </p:spPr>
        <p:txBody>
          <a:bodyPr wrap="square" rtlCol="0">
            <a:spAutoFit/>
          </a:bodyPr>
          <a:lstStyle/>
          <a:p>
            <a:pPr marL="342900" indent="-342900">
              <a:buFont typeface="Arial" panose="020B0604020202020204" pitchFamily="34" charset="0"/>
              <a:buChar char="•"/>
            </a:pPr>
            <a:r>
              <a:rPr lang="en-US" sz="2000" b="1" dirty="0"/>
              <a:t>High Anomalies: </a:t>
            </a:r>
            <a:r>
              <a:rPr lang="en-US" sz="2000" dirty="0"/>
              <a:t>These transactions represent sales that are significantly higher than the average for their product line. </a:t>
            </a:r>
          </a:p>
          <a:p>
            <a:r>
              <a:rPr lang="en-US" sz="2000" dirty="0"/>
              <a:t>     They could indicate:</a:t>
            </a:r>
          </a:p>
          <a:p>
            <a:r>
              <a:rPr lang="en-US" sz="2000" dirty="0"/>
              <a:t>     </a:t>
            </a:r>
            <a:r>
              <a:rPr lang="en-US" sz="2000" u="sng" dirty="0"/>
              <a:t>Bulk Purchases: </a:t>
            </a:r>
            <a:r>
              <a:rPr lang="en-US" sz="2000" dirty="0"/>
              <a:t>A few large orders could skew the results, potentially from business-to-    </a:t>
            </a:r>
          </a:p>
          <a:p>
            <a:r>
              <a:rPr lang="en-US" sz="2000" dirty="0"/>
              <a:t>     business (B2B) clients or special promotions.</a:t>
            </a:r>
          </a:p>
          <a:p>
            <a:r>
              <a:rPr lang="en-US" sz="2000" dirty="0"/>
              <a:t>     </a:t>
            </a:r>
            <a:r>
              <a:rPr lang="en-US" sz="2000" u="sng" dirty="0"/>
              <a:t>Data Entry Errors: </a:t>
            </a:r>
            <a:r>
              <a:rPr lang="en-US" sz="2000" dirty="0"/>
              <a:t>There might be data entry mistakes, such as extra zeros or incorrect  </a:t>
            </a:r>
          </a:p>
          <a:p>
            <a:r>
              <a:rPr lang="en-US" sz="2000" dirty="0"/>
              <a:t>     prices.</a:t>
            </a:r>
          </a:p>
          <a:p>
            <a:pPr marL="285750" indent="-285750">
              <a:buFont typeface="Arial" panose="020B0604020202020204" pitchFamily="34" charset="0"/>
              <a:buChar char="•"/>
            </a:pPr>
            <a:r>
              <a:rPr lang="en-US" sz="2000" b="1" dirty="0"/>
              <a:t>Low Anomalies: </a:t>
            </a:r>
            <a:r>
              <a:rPr lang="en-US" sz="2000" dirty="0"/>
              <a:t>These transactions represent sales that are much lower than the average for the product line. </a:t>
            </a:r>
          </a:p>
          <a:p>
            <a:r>
              <a:rPr lang="en-US" sz="2000" dirty="0"/>
              <a:t>    Possible reasons include:</a:t>
            </a:r>
          </a:p>
          <a:p>
            <a:r>
              <a:rPr lang="en-US" sz="2000" dirty="0"/>
              <a:t>    </a:t>
            </a:r>
            <a:r>
              <a:rPr lang="en-US" sz="2000" u="sng" dirty="0"/>
              <a:t>Discounts or Promotions: </a:t>
            </a:r>
            <a:r>
              <a:rPr lang="en-US" sz="2000" dirty="0"/>
              <a:t>Sales during promotional periods might have resulted in lower   </a:t>
            </a:r>
          </a:p>
          <a:p>
            <a:r>
              <a:rPr lang="en-US" sz="2000" dirty="0"/>
              <a:t>    prices, causing the total sales to drop below the typical range.</a:t>
            </a:r>
          </a:p>
          <a:p>
            <a:r>
              <a:rPr lang="en-US" sz="2000" dirty="0"/>
              <a:t>    </a:t>
            </a:r>
            <a:r>
              <a:rPr lang="en-US" sz="2000" u="sng" dirty="0"/>
              <a:t>Product Availability Issues: </a:t>
            </a:r>
            <a:r>
              <a:rPr lang="en-US" sz="2000" dirty="0"/>
              <a:t>Low sales could indicate product shortages or stockouts, where </a:t>
            </a:r>
          </a:p>
          <a:p>
            <a:r>
              <a:rPr lang="en-US" sz="2000" dirty="0"/>
              <a:t>    customers couldn't purchase the desired items.</a:t>
            </a:r>
            <a:endParaRPr lang="en-IN" sz="2000" dirty="0"/>
          </a:p>
        </p:txBody>
      </p:sp>
    </p:spTree>
    <p:extLst>
      <p:ext uri="{BB962C8B-B14F-4D97-AF65-F5344CB8AC3E}">
        <p14:creationId xmlns:p14="http://schemas.microsoft.com/office/powerpoint/2010/main" val="21791367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DE93E-21C8-78EA-1B98-6887E2CF9166}"/>
              </a:ext>
            </a:extLst>
          </p:cNvPr>
          <p:cNvSpPr>
            <a:spLocks noGrp="1"/>
          </p:cNvSpPr>
          <p:nvPr>
            <p:ph type="title"/>
          </p:nvPr>
        </p:nvSpPr>
        <p:spPr>
          <a:xfrm>
            <a:off x="1295401" y="1253766"/>
            <a:ext cx="9601196" cy="1140642"/>
          </a:xfrm>
        </p:spPr>
        <p:txBody>
          <a:bodyPr>
            <a:normAutofit fontScale="90000"/>
          </a:bodyPr>
          <a:lstStyle/>
          <a:p>
            <a:r>
              <a:rPr lang="en-IN" b="1" u="sng" dirty="0"/>
              <a:t>Task 1</a:t>
            </a:r>
            <a:br>
              <a:rPr lang="en-IN" b="1" u="sng" dirty="0"/>
            </a:br>
            <a:endParaRPr lang="en-IN" b="1" u="sng" dirty="0"/>
          </a:p>
        </p:txBody>
      </p:sp>
      <p:sp>
        <p:nvSpPr>
          <p:cNvPr id="3" name="Content Placeholder 2">
            <a:extLst>
              <a:ext uri="{FF2B5EF4-FFF2-40B4-BE49-F238E27FC236}">
                <a16:creationId xmlns:a16="http://schemas.microsoft.com/office/drawing/2014/main" id="{66C67D3A-3CB3-A62E-5BCB-23CEA36C11F0}"/>
              </a:ext>
            </a:extLst>
          </p:cNvPr>
          <p:cNvSpPr>
            <a:spLocks noGrp="1"/>
          </p:cNvSpPr>
          <p:nvPr>
            <p:ph idx="1"/>
          </p:nvPr>
        </p:nvSpPr>
        <p:spPr>
          <a:xfrm>
            <a:off x="1295402" y="2658359"/>
            <a:ext cx="9601196" cy="2945875"/>
          </a:xfrm>
        </p:spPr>
        <p:txBody>
          <a:bodyPr>
            <a:normAutofit fontScale="92500" lnSpcReduction="10000"/>
          </a:bodyPr>
          <a:lstStyle/>
          <a:p>
            <a:r>
              <a:rPr lang="en-IN" dirty="0"/>
              <a:t>In MYSQL to perform this task firstly I calculated </a:t>
            </a:r>
            <a:r>
              <a:rPr lang="en-US" dirty="0"/>
              <a:t>aggregate total sales by branch and month then calculated the monthly sales and in the last query I have found the top performing branch.</a:t>
            </a:r>
          </a:p>
          <a:p>
            <a:r>
              <a:rPr lang="en-US" dirty="0"/>
              <a:t>The last query is on the next slide and the other first two queries are in the script file attached in the Project.</a:t>
            </a:r>
          </a:p>
          <a:p>
            <a:r>
              <a:rPr lang="en-US" dirty="0"/>
              <a:t>The Result Tables and the visual representation is of the first two queries only as the last query result consist of only a single row which represented ‘A’ as the Top Branch by Sales Growth Rate.</a:t>
            </a:r>
            <a:endParaRPr lang="en-IN" dirty="0"/>
          </a:p>
        </p:txBody>
      </p:sp>
    </p:spTree>
    <p:extLst>
      <p:ext uri="{BB962C8B-B14F-4D97-AF65-F5344CB8AC3E}">
        <p14:creationId xmlns:p14="http://schemas.microsoft.com/office/powerpoint/2010/main" val="2318371067"/>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1B4E4-54EA-2A31-CCF8-262F638DB3EE}"/>
              </a:ext>
            </a:extLst>
          </p:cNvPr>
          <p:cNvSpPr>
            <a:spLocks noGrp="1"/>
          </p:cNvSpPr>
          <p:nvPr>
            <p:ph type="title"/>
          </p:nvPr>
        </p:nvSpPr>
        <p:spPr/>
        <p:txBody>
          <a:bodyPr>
            <a:normAutofit fontScale="90000"/>
          </a:bodyPr>
          <a:lstStyle/>
          <a:p>
            <a:r>
              <a:rPr lang="en-US" sz="4000" b="1" u="sng" dirty="0"/>
              <a:t>Task 5</a:t>
            </a:r>
            <a:br>
              <a:rPr lang="en-US" sz="4000" b="1" u="sng" dirty="0"/>
            </a:br>
            <a:r>
              <a:rPr lang="en-US" sz="4000" b="1" u="sng" dirty="0"/>
              <a:t>MYSQL Query</a:t>
            </a:r>
            <a:endParaRPr lang="en-IN" sz="4000" b="1" u="sng" dirty="0"/>
          </a:p>
        </p:txBody>
      </p:sp>
      <p:sp>
        <p:nvSpPr>
          <p:cNvPr id="3" name="Content Placeholder 2">
            <a:extLst>
              <a:ext uri="{FF2B5EF4-FFF2-40B4-BE49-F238E27FC236}">
                <a16:creationId xmlns:a16="http://schemas.microsoft.com/office/drawing/2014/main" id="{94493E2E-3F3F-1263-C352-3A22D6D409F0}"/>
              </a:ext>
            </a:extLst>
          </p:cNvPr>
          <p:cNvSpPr>
            <a:spLocks noGrp="1"/>
          </p:cNvSpPr>
          <p:nvPr>
            <p:ph idx="1"/>
          </p:nvPr>
        </p:nvSpPr>
        <p:spPr/>
        <p:txBody>
          <a:bodyPr>
            <a:normAutofit fontScale="62500" lnSpcReduction="20000"/>
          </a:bodyPr>
          <a:lstStyle/>
          <a:p>
            <a:r>
              <a:rPr lang="en-US" dirty="0"/>
              <a:t>#Most Popular Payment Method by City</a:t>
            </a:r>
          </a:p>
          <a:p>
            <a:pPr marL="0" indent="0">
              <a:buNone/>
            </a:pPr>
            <a:r>
              <a:rPr lang="en-US" sz="2900" dirty="0"/>
              <a:t>With </a:t>
            </a:r>
            <a:r>
              <a:rPr lang="en-US" sz="2900" dirty="0" err="1"/>
              <a:t>PaymentCounts</a:t>
            </a:r>
            <a:r>
              <a:rPr lang="en-US" sz="2900" dirty="0"/>
              <a:t> as(</a:t>
            </a:r>
          </a:p>
          <a:p>
            <a:pPr marL="0" indent="0">
              <a:buNone/>
            </a:pPr>
            <a:r>
              <a:rPr lang="en-US" sz="2900" dirty="0"/>
              <a:t>Select City, Payment, count(Payment) as </a:t>
            </a:r>
            <a:r>
              <a:rPr lang="en-US" sz="2900" dirty="0" err="1"/>
              <a:t>PaymentCountfrom</a:t>
            </a:r>
            <a:r>
              <a:rPr lang="en-US" sz="2900" dirty="0"/>
              <a:t> </a:t>
            </a:r>
            <a:r>
              <a:rPr lang="en-US" sz="2900" dirty="0" err="1"/>
              <a:t>walmartsales</a:t>
            </a:r>
            <a:endParaRPr lang="en-US" sz="2900" dirty="0"/>
          </a:p>
          <a:p>
            <a:pPr marL="0" indent="0">
              <a:buNone/>
            </a:pPr>
            <a:r>
              <a:rPr lang="en-US" sz="2900" dirty="0"/>
              <a:t>group by City, Payment),</a:t>
            </a:r>
          </a:p>
          <a:p>
            <a:pPr marL="0" indent="0">
              <a:buNone/>
            </a:pPr>
            <a:r>
              <a:rPr lang="en-US" sz="2900" dirty="0" err="1"/>
              <a:t>RankedPayments</a:t>
            </a:r>
            <a:r>
              <a:rPr lang="en-US" sz="2900" dirty="0"/>
              <a:t> as(</a:t>
            </a:r>
          </a:p>
          <a:p>
            <a:pPr marL="0" indent="0">
              <a:buNone/>
            </a:pPr>
            <a:r>
              <a:rPr lang="en-US" sz="2900" dirty="0"/>
              <a:t>Select city, Payment, </a:t>
            </a:r>
            <a:r>
              <a:rPr lang="en-US" sz="2900" dirty="0" err="1"/>
              <a:t>PaymentCount</a:t>
            </a:r>
            <a:r>
              <a:rPr lang="en-US" sz="2900" dirty="0"/>
              <a:t>, </a:t>
            </a:r>
            <a:r>
              <a:rPr lang="en-US" sz="2900" dirty="0" err="1"/>
              <a:t>Row_number</a:t>
            </a:r>
            <a:r>
              <a:rPr lang="en-US" sz="2900" dirty="0"/>
              <a:t>() over(Partition by City order by </a:t>
            </a:r>
            <a:r>
              <a:rPr lang="en-US" sz="2900" dirty="0" err="1"/>
              <a:t>PaymentCount</a:t>
            </a:r>
            <a:r>
              <a:rPr lang="en-US" sz="2900" dirty="0"/>
              <a:t> desc) as </a:t>
            </a:r>
            <a:r>
              <a:rPr lang="en-US" sz="2900" dirty="0" err="1"/>
              <a:t>Rnkfrom</a:t>
            </a:r>
            <a:r>
              <a:rPr lang="en-US" sz="2900" dirty="0"/>
              <a:t> </a:t>
            </a:r>
            <a:r>
              <a:rPr lang="en-US" sz="2900" dirty="0" err="1"/>
              <a:t>PaymentCounts</a:t>
            </a:r>
            <a:r>
              <a:rPr lang="en-US" sz="2900" dirty="0"/>
              <a:t>)</a:t>
            </a:r>
          </a:p>
          <a:p>
            <a:pPr marL="0" indent="0">
              <a:buNone/>
            </a:pPr>
            <a:r>
              <a:rPr lang="en-US" sz="2900" dirty="0"/>
              <a:t>select city, Payment, </a:t>
            </a:r>
            <a:r>
              <a:rPr lang="en-US" sz="2900" dirty="0" err="1"/>
              <a:t>PaymentCountfrom</a:t>
            </a:r>
            <a:r>
              <a:rPr lang="en-US" sz="2900" dirty="0"/>
              <a:t> </a:t>
            </a:r>
            <a:r>
              <a:rPr lang="en-US" sz="2900" dirty="0" err="1"/>
              <a:t>RankedPayments</a:t>
            </a:r>
            <a:endParaRPr lang="en-US" sz="2900" dirty="0"/>
          </a:p>
          <a:p>
            <a:pPr marL="0" indent="0">
              <a:buNone/>
            </a:pPr>
            <a:r>
              <a:rPr lang="en-US" sz="2900" dirty="0"/>
              <a:t>where </a:t>
            </a:r>
            <a:r>
              <a:rPr lang="en-US" sz="2900" dirty="0" err="1"/>
              <a:t>Rnk</a:t>
            </a:r>
            <a:r>
              <a:rPr lang="en-US" sz="2900" dirty="0"/>
              <a:t> = 1</a:t>
            </a:r>
          </a:p>
          <a:p>
            <a:pPr marL="0" indent="0">
              <a:buNone/>
            </a:pPr>
            <a:r>
              <a:rPr lang="en-US" sz="2900" dirty="0"/>
              <a:t>Order by City;</a:t>
            </a:r>
            <a:endParaRPr lang="en-IN" sz="2900" dirty="0"/>
          </a:p>
        </p:txBody>
      </p:sp>
    </p:spTree>
    <p:extLst>
      <p:ext uri="{BB962C8B-B14F-4D97-AF65-F5344CB8AC3E}">
        <p14:creationId xmlns:p14="http://schemas.microsoft.com/office/powerpoint/2010/main" val="1119701039"/>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B8EB74-E9E9-780D-37F7-2D8AC82C814A}"/>
              </a:ext>
            </a:extLst>
          </p:cNvPr>
          <p:cNvSpPr txBox="1"/>
          <p:nvPr/>
        </p:nvSpPr>
        <p:spPr>
          <a:xfrm>
            <a:off x="1913641" y="1046375"/>
            <a:ext cx="8748074" cy="523220"/>
          </a:xfrm>
          <a:prstGeom prst="rect">
            <a:avLst/>
          </a:prstGeom>
          <a:noFill/>
        </p:spPr>
        <p:txBody>
          <a:bodyPr wrap="square" rtlCol="0">
            <a:spAutoFit/>
          </a:bodyPr>
          <a:lstStyle/>
          <a:p>
            <a:pPr algn="ctr"/>
            <a:r>
              <a:rPr lang="en-US" sz="2800" b="1" i="1" u="sng" dirty="0"/>
              <a:t>Table and Chart for the Query</a:t>
            </a:r>
            <a:endParaRPr lang="en-IN" sz="2800" b="1" i="1" u="sng" dirty="0"/>
          </a:p>
        </p:txBody>
      </p:sp>
      <p:pic>
        <p:nvPicPr>
          <p:cNvPr id="5" name="Picture 4">
            <a:extLst>
              <a:ext uri="{FF2B5EF4-FFF2-40B4-BE49-F238E27FC236}">
                <a16:creationId xmlns:a16="http://schemas.microsoft.com/office/drawing/2014/main" id="{D87330BF-9ABF-393B-F383-DDACDB271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845" y="2415440"/>
            <a:ext cx="3445786" cy="2505351"/>
          </a:xfrm>
          <a:prstGeom prst="rect">
            <a:avLst/>
          </a:prstGeom>
        </p:spPr>
      </p:pic>
      <p:pic>
        <p:nvPicPr>
          <p:cNvPr id="7" name="Picture 6">
            <a:extLst>
              <a:ext uri="{FF2B5EF4-FFF2-40B4-BE49-F238E27FC236}">
                <a16:creationId xmlns:a16="http://schemas.microsoft.com/office/drawing/2014/main" id="{3A8A41F9-06A6-BB4A-AB30-7FBEBB217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2828" y="1808776"/>
            <a:ext cx="6491327" cy="4172532"/>
          </a:xfrm>
          <a:prstGeom prst="rect">
            <a:avLst/>
          </a:prstGeom>
        </p:spPr>
      </p:pic>
    </p:spTree>
    <p:extLst>
      <p:ext uri="{BB962C8B-B14F-4D97-AF65-F5344CB8AC3E}">
        <p14:creationId xmlns:p14="http://schemas.microsoft.com/office/powerpoint/2010/main" val="44454288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EB6054-0107-9677-5B49-F6C2C5900A30}"/>
              </a:ext>
            </a:extLst>
          </p:cNvPr>
          <p:cNvSpPr txBox="1"/>
          <p:nvPr/>
        </p:nvSpPr>
        <p:spPr>
          <a:xfrm>
            <a:off x="1508289" y="787138"/>
            <a:ext cx="9153426" cy="461665"/>
          </a:xfrm>
          <a:prstGeom prst="rect">
            <a:avLst/>
          </a:prstGeom>
          <a:noFill/>
        </p:spPr>
        <p:txBody>
          <a:bodyPr wrap="square" rtlCol="0">
            <a:spAutoFit/>
          </a:bodyPr>
          <a:lstStyle/>
          <a:p>
            <a:pPr algn="ctr"/>
            <a:r>
              <a:rPr lang="en-US" sz="2400" b="1" i="1" u="sng" dirty="0"/>
              <a:t>Key Insights </a:t>
            </a:r>
            <a:endParaRPr lang="en-IN" sz="2400" b="1" i="1" u="sng" dirty="0"/>
          </a:p>
        </p:txBody>
      </p:sp>
      <p:sp>
        <p:nvSpPr>
          <p:cNvPr id="3" name="TextBox 2">
            <a:extLst>
              <a:ext uri="{FF2B5EF4-FFF2-40B4-BE49-F238E27FC236}">
                <a16:creationId xmlns:a16="http://schemas.microsoft.com/office/drawing/2014/main" id="{1D7DA4B0-9F9A-220D-5A42-6D334C2F3134}"/>
              </a:ext>
            </a:extLst>
          </p:cNvPr>
          <p:cNvSpPr txBox="1"/>
          <p:nvPr/>
        </p:nvSpPr>
        <p:spPr>
          <a:xfrm>
            <a:off x="1267905" y="1329179"/>
            <a:ext cx="9634194" cy="4832092"/>
          </a:xfrm>
          <a:prstGeom prst="rect">
            <a:avLst/>
          </a:prstGeom>
          <a:noFill/>
        </p:spPr>
        <p:txBody>
          <a:bodyPr wrap="square" rtlCol="0">
            <a:spAutoFit/>
          </a:bodyPr>
          <a:lstStyle/>
          <a:p>
            <a:pPr marL="285750" indent="-285750">
              <a:buFont typeface="Arial" panose="020B0604020202020204" pitchFamily="34" charset="0"/>
              <a:buChar char="•"/>
            </a:pPr>
            <a:r>
              <a:rPr lang="en-US" sz="2200" b="1" dirty="0"/>
              <a:t>Mandalay: </a:t>
            </a:r>
            <a:r>
              <a:rPr lang="en-US" sz="2200" dirty="0" err="1"/>
              <a:t>EWallet</a:t>
            </a:r>
            <a:r>
              <a:rPr lang="en-US" sz="2200" dirty="0"/>
              <a:t> is the most popular payment method, with 113 transactions. This suggests that customers in Mandalay prefer digital payments over cash. Walmart could consider promoting </a:t>
            </a:r>
            <a:r>
              <a:rPr lang="en-US" sz="2200" dirty="0" err="1"/>
              <a:t>EWallet</a:t>
            </a:r>
            <a:r>
              <a:rPr lang="en-US" sz="2200" dirty="0"/>
              <a:t>-specific discounts or loyalty rewards to capitalize on this trend.2. </a:t>
            </a:r>
          </a:p>
          <a:p>
            <a:pPr marL="285750" indent="-285750">
              <a:buFont typeface="Arial" panose="020B0604020202020204" pitchFamily="34" charset="0"/>
              <a:buChar char="•"/>
            </a:pPr>
            <a:r>
              <a:rPr lang="en-US" sz="2200" b="1" dirty="0"/>
              <a:t>Naypyitaw: </a:t>
            </a:r>
            <a:r>
              <a:rPr lang="en-US" sz="2200" dirty="0"/>
              <a:t>Cash is the most popular payment method in Naypyitaw, with 124 transactions. This indicates a preference for physical payments in this city. Walmart might want to consider enhancing cash payment convenience, such as adding more cash payment options at checkout or offering promotions specifically targeting cash users.3.</a:t>
            </a:r>
          </a:p>
          <a:p>
            <a:pPr marL="285750" indent="-285750">
              <a:buFont typeface="Arial" panose="020B0604020202020204" pitchFamily="34" charset="0"/>
              <a:buChar char="•"/>
            </a:pPr>
            <a:r>
              <a:rPr lang="en-US" sz="2200" b="1" dirty="0"/>
              <a:t>Yangon: </a:t>
            </a:r>
            <a:r>
              <a:rPr lang="en-US" sz="2200" dirty="0" err="1"/>
              <a:t>EWallet</a:t>
            </a:r>
            <a:r>
              <a:rPr lang="en-US" sz="2200" dirty="0"/>
              <a:t> leads as the most popular payment method, with 126 transactions, similar to Mandalay. The growing preference for </a:t>
            </a:r>
            <a:r>
              <a:rPr lang="en-US" sz="2200" dirty="0" err="1"/>
              <a:t>EWallets</a:t>
            </a:r>
            <a:r>
              <a:rPr lang="en-US" sz="2200" dirty="0"/>
              <a:t> in major cities like Yangon suggests a shift toward digital payments. Walmart can focus on further promoting </a:t>
            </a:r>
            <a:r>
              <a:rPr lang="en-US" sz="2200" dirty="0" err="1"/>
              <a:t>EWallet</a:t>
            </a:r>
            <a:r>
              <a:rPr lang="en-US" sz="2200" dirty="0"/>
              <a:t> options and consider partnerships with </a:t>
            </a:r>
            <a:r>
              <a:rPr lang="en-US" sz="2200" dirty="0" err="1"/>
              <a:t>EWallet</a:t>
            </a:r>
            <a:r>
              <a:rPr lang="en-US" sz="2200" dirty="0"/>
              <a:t> providers to offer exclusive deals for customers in Yangon.</a:t>
            </a:r>
            <a:endParaRPr lang="en-IN" sz="2200" dirty="0"/>
          </a:p>
        </p:txBody>
      </p:sp>
    </p:spTree>
    <p:extLst>
      <p:ext uri="{BB962C8B-B14F-4D97-AF65-F5344CB8AC3E}">
        <p14:creationId xmlns:p14="http://schemas.microsoft.com/office/powerpoint/2010/main" val="343752305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F58E7-8023-7C86-A552-2405544CFAC4}"/>
              </a:ext>
            </a:extLst>
          </p:cNvPr>
          <p:cNvSpPr>
            <a:spLocks noGrp="1"/>
          </p:cNvSpPr>
          <p:nvPr>
            <p:ph type="title"/>
          </p:nvPr>
        </p:nvSpPr>
        <p:spPr/>
        <p:txBody>
          <a:bodyPr>
            <a:normAutofit fontScale="90000"/>
          </a:bodyPr>
          <a:lstStyle/>
          <a:p>
            <a:r>
              <a:rPr lang="en-US" sz="4000" b="1" u="sng" dirty="0"/>
              <a:t>Task 6</a:t>
            </a:r>
            <a:br>
              <a:rPr lang="en-US" sz="4000" b="1" u="sng" dirty="0"/>
            </a:br>
            <a:r>
              <a:rPr lang="en-US" sz="4000" b="1" u="sng" dirty="0"/>
              <a:t>MYSQL Query</a:t>
            </a:r>
            <a:endParaRPr lang="en-IN" sz="4000" b="1" u="sng" dirty="0"/>
          </a:p>
        </p:txBody>
      </p:sp>
      <p:sp>
        <p:nvSpPr>
          <p:cNvPr id="3" name="Content Placeholder 2">
            <a:extLst>
              <a:ext uri="{FF2B5EF4-FFF2-40B4-BE49-F238E27FC236}">
                <a16:creationId xmlns:a16="http://schemas.microsoft.com/office/drawing/2014/main" id="{2B4DE4D7-0105-6BB7-86D7-ED3E6D676B08}"/>
              </a:ext>
            </a:extLst>
          </p:cNvPr>
          <p:cNvSpPr>
            <a:spLocks noGrp="1"/>
          </p:cNvSpPr>
          <p:nvPr>
            <p:ph idx="1"/>
          </p:nvPr>
        </p:nvSpPr>
        <p:spPr/>
        <p:txBody>
          <a:bodyPr>
            <a:normAutofit lnSpcReduction="10000"/>
          </a:bodyPr>
          <a:lstStyle/>
          <a:p>
            <a:r>
              <a:rPr lang="en-US" dirty="0"/>
              <a:t>#Monthly Sales Distribution by Gender:</a:t>
            </a:r>
          </a:p>
          <a:p>
            <a:pPr marL="0" indent="0">
              <a:buNone/>
            </a:pPr>
            <a:r>
              <a:rPr lang="en-US" dirty="0"/>
              <a:t>Select Gender, </a:t>
            </a:r>
          </a:p>
          <a:p>
            <a:pPr marL="0" indent="0">
              <a:buNone/>
            </a:pPr>
            <a:r>
              <a:rPr lang="en-US" dirty="0"/>
              <a:t>DATE_FORMAT(STR_TO_DATE(Date, '%d-%m-%Y'), '%Y-%m') AS Month, </a:t>
            </a:r>
          </a:p>
          <a:p>
            <a:pPr marL="0" indent="0">
              <a:buNone/>
            </a:pPr>
            <a:r>
              <a:rPr lang="en-US" dirty="0"/>
              <a:t>Round(sum(Total), 2) as </a:t>
            </a:r>
            <a:r>
              <a:rPr lang="en-US" dirty="0" err="1"/>
              <a:t>TotalSales</a:t>
            </a:r>
            <a:endParaRPr lang="en-US" dirty="0"/>
          </a:p>
          <a:p>
            <a:pPr marL="0" indent="0">
              <a:buNone/>
            </a:pPr>
            <a:r>
              <a:rPr lang="en-US" dirty="0"/>
              <a:t>from </a:t>
            </a:r>
            <a:r>
              <a:rPr lang="en-US" dirty="0" err="1"/>
              <a:t>walmartsales</a:t>
            </a:r>
            <a:endParaRPr lang="en-US" dirty="0"/>
          </a:p>
          <a:p>
            <a:pPr marL="0" indent="0">
              <a:buNone/>
            </a:pPr>
            <a:r>
              <a:rPr lang="en-US" dirty="0"/>
              <a:t>group by Gender, </a:t>
            </a:r>
            <a:r>
              <a:rPr lang="en-US" dirty="0" err="1"/>
              <a:t>Monthorder</a:t>
            </a:r>
            <a:r>
              <a:rPr lang="en-US" dirty="0"/>
              <a:t> by Month, Gender;</a:t>
            </a:r>
            <a:endParaRPr lang="en-IN" dirty="0"/>
          </a:p>
        </p:txBody>
      </p:sp>
    </p:spTree>
    <p:extLst>
      <p:ext uri="{BB962C8B-B14F-4D97-AF65-F5344CB8AC3E}">
        <p14:creationId xmlns:p14="http://schemas.microsoft.com/office/powerpoint/2010/main" val="2043553571"/>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EE4955-A7C8-A8F1-B402-12D5056D07A8}"/>
              </a:ext>
            </a:extLst>
          </p:cNvPr>
          <p:cNvSpPr txBox="1"/>
          <p:nvPr/>
        </p:nvSpPr>
        <p:spPr>
          <a:xfrm>
            <a:off x="2405406" y="782425"/>
            <a:ext cx="7381188" cy="523220"/>
          </a:xfrm>
          <a:prstGeom prst="rect">
            <a:avLst/>
          </a:prstGeom>
          <a:noFill/>
        </p:spPr>
        <p:txBody>
          <a:bodyPr wrap="square" rtlCol="0">
            <a:spAutoFit/>
          </a:bodyPr>
          <a:lstStyle/>
          <a:p>
            <a:pPr algn="ctr"/>
            <a:r>
              <a:rPr lang="en-US" sz="2800" b="1" i="1" u="sng" dirty="0"/>
              <a:t>Table and Chart for the Query</a:t>
            </a:r>
            <a:endParaRPr lang="en-IN" sz="2800" b="1" i="1" u="sng" dirty="0"/>
          </a:p>
        </p:txBody>
      </p:sp>
      <p:pic>
        <p:nvPicPr>
          <p:cNvPr id="4" name="Picture 3">
            <a:extLst>
              <a:ext uri="{FF2B5EF4-FFF2-40B4-BE49-F238E27FC236}">
                <a16:creationId xmlns:a16="http://schemas.microsoft.com/office/drawing/2014/main" id="{B765E307-18CE-DA31-6D74-EE68F738C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485" y="2081820"/>
            <a:ext cx="4363059" cy="2904958"/>
          </a:xfrm>
          <a:prstGeom prst="rect">
            <a:avLst/>
          </a:prstGeom>
        </p:spPr>
      </p:pic>
      <p:pic>
        <p:nvPicPr>
          <p:cNvPr id="6" name="Picture 5">
            <a:extLst>
              <a:ext uri="{FF2B5EF4-FFF2-40B4-BE49-F238E27FC236}">
                <a16:creationId xmlns:a16="http://schemas.microsoft.com/office/drawing/2014/main" id="{C6AF6008-2C3B-B25B-3BD5-EAC2EAA94C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8693" y="1611985"/>
            <a:ext cx="5873822" cy="4312762"/>
          </a:xfrm>
          <a:prstGeom prst="rect">
            <a:avLst/>
          </a:prstGeom>
        </p:spPr>
      </p:pic>
    </p:spTree>
    <p:extLst>
      <p:ext uri="{BB962C8B-B14F-4D97-AF65-F5344CB8AC3E}">
        <p14:creationId xmlns:p14="http://schemas.microsoft.com/office/powerpoint/2010/main" val="131813205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7B9C87-792C-B586-B9FA-6FCB36AF6470}"/>
              </a:ext>
            </a:extLst>
          </p:cNvPr>
          <p:cNvSpPr txBox="1"/>
          <p:nvPr/>
        </p:nvSpPr>
        <p:spPr>
          <a:xfrm>
            <a:off x="2056612" y="722761"/>
            <a:ext cx="8078771" cy="523220"/>
          </a:xfrm>
          <a:prstGeom prst="rect">
            <a:avLst/>
          </a:prstGeom>
          <a:noFill/>
        </p:spPr>
        <p:txBody>
          <a:bodyPr wrap="square" rtlCol="0">
            <a:spAutoFit/>
          </a:bodyPr>
          <a:lstStyle/>
          <a:p>
            <a:pPr algn="ctr"/>
            <a:r>
              <a:rPr lang="en-US" sz="2800" b="1" i="1" u="sng" dirty="0"/>
              <a:t>Key Insights</a:t>
            </a:r>
            <a:endParaRPr lang="en-IN" sz="2800" b="1" i="1" u="sng" dirty="0"/>
          </a:p>
        </p:txBody>
      </p:sp>
      <p:sp>
        <p:nvSpPr>
          <p:cNvPr id="3" name="TextBox 2">
            <a:extLst>
              <a:ext uri="{FF2B5EF4-FFF2-40B4-BE49-F238E27FC236}">
                <a16:creationId xmlns:a16="http://schemas.microsoft.com/office/drawing/2014/main" id="{C5338CC0-8D1C-0E8B-109C-0054713913C3}"/>
              </a:ext>
            </a:extLst>
          </p:cNvPr>
          <p:cNvSpPr txBox="1"/>
          <p:nvPr/>
        </p:nvSpPr>
        <p:spPr>
          <a:xfrm>
            <a:off x="1047943" y="1333925"/>
            <a:ext cx="10096107" cy="4801314"/>
          </a:xfrm>
          <a:prstGeom prst="rect">
            <a:avLst/>
          </a:prstGeom>
          <a:noFill/>
        </p:spPr>
        <p:txBody>
          <a:bodyPr wrap="square" rtlCol="0">
            <a:spAutoFit/>
          </a:bodyPr>
          <a:lstStyle/>
          <a:p>
            <a:pPr marL="285750" indent="-285750">
              <a:buFont typeface="Arial" panose="020B0604020202020204" pitchFamily="34" charset="0"/>
              <a:buChar char="•"/>
            </a:pPr>
            <a:r>
              <a:rPr lang="en-US" b="1" dirty="0"/>
              <a:t>Overall Sales Performance: </a:t>
            </a:r>
          </a:p>
          <a:p>
            <a:pPr marL="342900" indent="-342900">
              <a:buFont typeface="+mj-lt"/>
              <a:buAutoNum type="alphaLcParenR"/>
            </a:pPr>
            <a:r>
              <a:rPr lang="en-US" dirty="0"/>
              <a:t>In January 2019, female customers contributed slightly more to sales (59,138.98) compared to male customers (57,152.89), showing a small difference of approximately 3.4%.</a:t>
            </a:r>
          </a:p>
          <a:p>
            <a:pPr marL="342900" indent="-342900">
              <a:buFont typeface="+mj-lt"/>
              <a:buAutoNum type="alphaLcParenR"/>
            </a:pPr>
            <a:r>
              <a:rPr lang="en-US" dirty="0"/>
              <a:t>In February 2019, female customers again dominated the sales (56,335.56), significantly outperforming male customers (40,883.82) by around 37.8%. </a:t>
            </a:r>
          </a:p>
          <a:p>
            <a:pPr marL="342900" indent="-342900">
              <a:buFont typeface="+mj-lt"/>
              <a:buAutoNum type="alphaLcParenR"/>
            </a:pPr>
            <a:r>
              <a:rPr lang="en-US" dirty="0"/>
              <a:t>However, in March 2019, the trend shifted as male customers contributed more (57,047.12) than female customers (52,408.39), outpacing them by approximately 8.9%.2. </a:t>
            </a:r>
          </a:p>
          <a:p>
            <a:pPr marL="285750" indent="-285750">
              <a:buFont typeface="Arial" panose="020B0604020202020204" pitchFamily="34" charset="0"/>
              <a:buChar char="•"/>
            </a:pPr>
            <a:r>
              <a:rPr lang="en-US" b="1" dirty="0"/>
              <a:t>Spending Trends: </a:t>
            </a:r>
          </a:p>
          <a:p>
            <a:pPr marL="342900" indent="-342900">
              <a:buFont typeface="+mj-lt"/>
              <a:buAutoNum type="alphaLcParenR"/>
            </a:pPr>
            <a:r>
              <a:rPr lang="en-US" dirty="0"/>
              <a:t>Female customers led in sales for two out of three months (January and February), indicating a consistent pattern of higher spending during this period. </a:t>
            </a:r>
          </a:p>
          <a:p>
            <a:pPr marL="342900" indent="-342900">
              <a:buFont typeface="+mj-lt"/>
              <a:buAutoNum type="alphaLcParenR"/>
            </a:pPr>
            <a:r>
              <a:rPr lang="en-US" dirty="0"/>
              <a:t>Male customers had a stronger performance in March, suggesting potential seasonal or promotional factors that influenced spending.</a:t>
            </a:r>
          </a:p>
          <a:p>
            <a:pPr marL="285750" indent="-285750">
              <a:buFont typeface="Arial" panose="020B0604020202020204" pitchFamily="34" charset="0"/>
              <a:buChar char="•"/>
            </a:pPr>
            <a:r>
              <a:rPr lang="en-US" b="1" dirty="0"/>
              <a:t>Monthly Sales Variations: </a:t>
            </a:r>
          </a:p>
          <a:p>
            <a:pPr marL="342900" indent="-342900">
              <a:buFont typeface="+mj-lt"/>
              <a:buAutoNum type="alphaLcParenR"/>
            </a:pPr>
            <a:r>
              <a:rPr lang="en-US" dirty="0"/>
              <a:t>Both genders experienced fluctuations in spending across the months. Female sales peaked in January and slightly declined in February and March. </a:t>
            </a:r>
          </a:p>
          <a:p>
            <a:pPr marL="342900" indent="-342900">
              <a:buFont typeface="+mj-lt"/>
              <a:buAutoNum type="alphaLcParenR"/>
            </a:pPr>
            <a:r>
              <a:rPr lang="en-US" dirty="0"/>
              <a:t>Male sales were the lowest in February, indicating a potential area for Walmart to explore why male spending dropped significantly during this month.</a:t>
            </a:r>
            <a:endParaRPr lang="en-IN" dirty="0"/>
          </a:p>
        </p:txBody>
      </p:sp>
    </p:spTree>
    <p:extLst>
      <p:ext uri="{BB962C8B-B14F-4D97-AF65-F5344CB8AC3E}">
        <p14:creationId xmlns:p14="http://schemas.microsoft.com/office/powerpoint/2010/main" val="238452789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3DA7-E48A-E2B3-62B5-6359018B09F7}"/>
              </a:ext>
            </a:extLst>
          </p:cNvPr>
          <p:cNvSpPr>
            <a:spLocks noGrp="1"/>
          </p:cNvSpPr>
          <p:nvPr>
            <p:ph type="title"/>
          </p:nvPr>
        </p:nvSpPr>
        <p:spPr/>
        <p:txBody>
          <a:bodyPr>
            <a:normAutofit fontScale="90000"/>
          </a:bodyPr>
          <a:lstStyle/>
          <a:p>
            <a:r>
              <a:rPr lang="en-US" sz="4000" b="1" u="sng" dirty="0"/>
              <a:t>Task 7</a:t>
            </a:r>
            <a:br>
              <a:rPr lang="en-US" sz="4000" b="1" u="sng" dirty="0"/>
            </a:br>
            <a:r>
              <a:rPr lang="en-US" sz="4000" b="1" u="sng" dirty="0"/>
              <a:t>MYSQL Query</a:t>
            </a:r>
            <a:endParaRPr lang="en-IN" sz="4000" b="1" u="sng" dirty="0"/>
          </a:p>
        </p:txBody>
      </p:sp>
      <p:sp>
        <p:nvSpPr>
          <p:cNvPr id="3" name="Content Placeholder 2">
            <a:extLst>
              <a:ext uri="{FF2B5EF4-FFF2-40B4-BE49-F238E27FC236}">
                <a16:creationId xmlns:a16="http://schemas.microsoft.com/office/drawing/2014/main" id="{51E70CD9-4C0B-A754-CC44-EE954741AACE}"/>
              </a:ext>
            </a:extLst>
          </p:cNvPr>
          <p:cNvSpPr>
            <a:spLocks noGrp="1"/>
          </p:cNvSpPr>
          <p:nvPr>
            <p:ph idx="1"/>
          </p:nvPr>
        </p:nvSpPr>
        <p:spPr/>
        <p:txBody>
          <a:bodyPr/>
          <a:lstStyle/>
          <a:p>
            <a:r>
              <a:rPr lang="en-US" dirty="0"/>
              <a:t>#Best Product Line by Customer Type</a:t>
            </a:r>
          </a:p>
          <a:p>
            <a:pPr marL="0" indent="0">
              <a:buNone/>
            </a:pPr>
            <a:r>
              <a:rPr lang="en-US" dirty="0"/>
              <a:t>Select `Customer type`, `Product line`, count(*) as </a:t>
            </a:r>
            <a:r>
              <a:rPr lang="en-US" dirty="0" err="1"/>
              <a:t>count_of_PL</a:t>
            </a:r>
            <a:r>
              <a:rPr lang="en-US" dirty="0"/>
              <a:t> </a:t>
            </a:r>
          </a:p>
          <a:p>
            <a:pPr marL="0" indent="0">
              <a:buNone/>
            </a:pPr>
            <a:r>
              <a:rPr lang="en-US" dirty="0"/>
              <a:t>from </a:t>
            </a:r>
            <a:r>
              <a:rPr lang="en-US" dirty="0" err="1"/>
              <a:t>walmartsales</a:t>
            </a:r>
            <a:endParaRPr lang="en-US" dirty="0"/>
          </a:p>
          <a:p>
            <a:pPr marL="0" indent="0">
              <a:buNone/>
            </a:pPr>
            <a:r>
              <a:rPr lang="en-US" dirty="0"/>
              <a:t>group by `Customer type`, `Product line`</a:t>
            </a:r>
          </a:p>
          <a:p>
            <a:pPr marL="0" indent="0">
              <a:buNone/>
            </a:pPr>
            <a:r>
              <a:rPr lang="en-US" dirty="0"/>
              <a:t>order by `Customer type`, </a:t>
            </a:r>
            <a:r>
              <a:rPr lang="en-US" dirty="0" err="1"/>
              <a:t>count_of_PL</a:t>
            </a:r>
            <a:r>
              <a:rPr lang="en-US" dirty="0"/>
              <a:t> desc;</a:t>
            </a:r>
            <a:endParaRPr lang="en-IN" dirty="0"/>
          </a:p>
        </p:txBody>
      </p:sp>
    </p:spTree>
    <p:extLst>
      <p:ext uri="{BB962C8B-B14F-4D97-AF65-F5344CB8AC3E}">
        <p14:creationId xmlns:p14="http://schemas.microsoft.com/office/powerpoint/2010/main" val="3226015769"/>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0CD615-2EAA-2006-CA0E-693706F0276E}"/>
              </a:ext>
            </a:extLst>
          </p:cNvPr>
          <p:cNvSpPr txBox="1"/>
          <p:nvPr/>
        </p:nvSpPr>
        <p:spPr>
          <a:xfrm>
            <a:off x="1913641" y="1027522"/>
            <a:ext cx="8333295" cy="461665"/>
          </a:xfrm>
          <a:prstGeom prst="rect">
            <a:avLst/>
          </a:prstGeom>
          <a:noFill/>
        </p:spPr>
        <p:txBody>
          <a:bodyPr wrap="square" rtlCol="0">
            <a:spAutoFit/>
          </a:bodyPr>
          <a:lstStyle/>
          <a:p>
            <a:pPr algn="ctr"/>
            <a:r>
              <a:rPr lang="en-US" sz="2400" b="1" i="1" u="sng" dirty="0"/>
              <a:t>Table and Chart for the Query</a:t>
            </a:r>
            <a:endParaRPr lang="en-IN" sz="2400" b="1" i="1" u="sng" dirty="0"/>
          </a:p>
        </p:txBody>
      </p:sp>
      <p:pic>
        <p:nvPicPr>
          <p:cNvPr id="4" name="Picture 3">
            <a:extLst>
              <a:ext uri="{FF2B5EF4-FFF2-40B4-BE49-F238E27FC236}">
                <a16:creationId xmlns:a16="http://schemas.microsoft.com/office/drawing/2014/main" id="{B089766C-17D5-2D91-648C-7D08C8C2A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624" y="1647125"/>
            <a:ext cx="4216594" cy="4305901"/>
          </a:xfrm>
          <a:prstGeom prst="rect">
            <a:avLst/>
          </a:prstGeom>
        </p:spPr>
      </p:pic>
      <p:pic>
        <p:nvPicPr>
          <p:cNvPr id="6" name="Picture 5">
            <a:extLst>
              <a:ext uri="{FF2B5EF4-FFF2-40B4-BE49-F238E27FC236}">
                <a16:creationId xmlns:a16="http://schemas.microsoft.com/office/drawing/2014/main" id="{7F54E8BB-472F-5678-FC7A-591714ABB9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584" y="1647125"/>
            <a:ext cx="6027792" cy="4305900"/>
          </a:xfrm>
          <a:prstGeom prst="rect">
            <a:avLst/>
          </a:prstGeom>
        </p:spPr>
      </p:pic>
    </p:spTree>
    <p:extLst>
      <p:ext uri="{BB962C8B-B14F-4D97-AF65-F5344CB8AC3E}">
        <p14:creationId xmlns:p14="http://schemas.microsoft.com/office/powerpoint/2010/main" val="690369301"/>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1AD9B6-7475-EE1D-D781-0E98AEE50462}"/>
              </a:ext>
            </a:extLst>
          </p:cNvPr>
          <p:cNvSpPr txBox="1"/>
          <p:nvPr/>
        </p:nvSpPr>
        <p:spPr>
          <a:xfrm>
            <a:off x="2007909" y="952107"/>
            <a:ext cx="7729980" cy="369332"/>
          </a:xfrm>
          <a:prstGeom prst="rect">
            <a:avLst/>
          </a:prstGeom>
          <a:noFill/>
        </p:spPr>
        <p:txBody>
          <a:bodyPr wrap="square" rtlCol="0">
            <a:spAutoFit/>
          </a:bodyPr>
          <a:lstStyle/>
          <a:p>
            <a:pPr algn="ctr"/>
            <a:r>
              <a:rPr lang="en-US" b="1" i="1" u="sng" dirty="0"/>
              <a:t>Key Insights</a:t>
            </a:r>
            <a:endParaRPr lang="en-IN" b="1" i="1" u="sng" dirty="0"/>
          </a:p>
        </p:txBody>
      </p:sp>
      <p:sp>
        <p:nvSpPr>
          <p:cNvPr id="3" name="TextBox 2">
            <a:extLst>
              <a:ext uri="{FF2B5EF4-FFF2-40B4-BE49-F238E27FC236}">
                <a16:creationId xmlns:a16="http://schemas.microsoft.com/office/drawing/2014/main" id="{45B08603-6F3D-1950-66AB-2FEF9A1D0690}"/>
              </a:ext>
            </a:extLst>
          </p:cNvPr>
          <p:cNvSpPr txBox="1"/>
          <p:nvPr/>
        </p:nvSpPr>
        <p:spPr>
          <a:xfrm>
            <a:off x="1197204" y="1593130"/>
            <a:ext cx="9785023"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t>Top Product Lines for Members:</a:t>
            </a:r>
          </a:p>
          <a:p>
            <a:r>
              <a:rPr lang="en-US" dirty="0"/>
              <a:t>     The most preferred product line for Members is Food and Beverages with 94 transactions, followed          </a:t>
            </a:r>
          </a:p>
          <a:p>
            <a:r>
              <a:rPr lang="en-US" dirty="0"/>
              <a:t>     closely by Sports and Travel (87) and Fashion Accessories (86).</a:t>
            </a:r>
          </a:p>
          <a:p>
            <a:r>
              <a:rPr lang="en-US" dirty="0"/>
              <a:t>     Members also show strong interest in categories like Home and Lifestyle (83), Electronic Accessories  </a:t>
            </a:r>
          </a:p>
          <a:p>
            <a:r>
              <a:rPr lang="en-US" dirty="0"/>
              <a:t>     (78), and Health and Beauty (73).</a:t>
            </a:r>
          </a:p>
          <a:p>
            <a:pPr marL="285750" indent="-285750">
              <a:buFont typeface="Arial" panose="020B0604020202020204" pitchFamily="34" charset="0"/>
              <a:buChar char="•"/>
            </a:pPr>
            <a:r>
              <a:rPr lang="en-US" b="1" dirty="0"/>
              <a:t>Top Product Lines for </a:t>
            </a:r>
            <a:r>
              <a:rPr lang="en-US" b="1" dirty="0" err="1"/>
              <a:t>Normals</a:t>
            </a:r>
            <a:r>
              <a:rPr lang="en-US" b="1" dirty="0"/>
              <a:t>:</a:t>
            </a:r>
          </a:p>
          <a:p>
            <a:r>
              <a:rPr lang="en-US" dirty="0"/>
              <a:t>     For Normal customers, the most popular product lines are Electronic Accessories and Fashion </a:t>
            </a:r>
          </a:p>
          <a:p>
            <a:r>
              <a:rPr lang="en-US" dirty="0"/>
              <a:t>     Accessories, each with 92 transactions, showing high engagement in tech and fashion.</a:t>
            </a:r>
          </a:p>
          <a:p>
            <a:r>
              <a:rPr lang="en-US" dirty="0"/>
              <a:t>     Other highly preferred categories include Food and Beverages (80), Sports and Travel (79), and Health     </a:t>
            </a:r>
          </a:p>
          <a:p>
            <a:r>
              <a:rPr lang="en-US" dirty="0"/>
              <a:t>     and Beauty (79).</a:t>
            </a:r>
          </a:p>
          <a:p>
            <a:pPr marL="285750" indent="-285750">
              <a:buFont typeface="Arial" panose="020B0604020202020204" pitchFamily="34" charset="0"/>
              <a:buChar char="•"/>
            </a:pPr>
            <a:r>
              <a:rPr lang="en-US" b="1" dirty="0"/>
              <a:t>Comparison Between Member and Normal:</a:t>
            </a:r>
          </a:p>
          <a:p>
            <a:r>
              <a:rPr lang="en-US" dirty="0"/>
              <a:t>     There are noticeable shifts in preferences between customer types. Electronic Accessories and Fashion   </a:t>
            </a:r>
          </a:p>
          <a:p>
            <a:r>
              <a:rPr lang="en-US" dirty="0"/>
              <a:t>     Accessories are equally preferred by </a:t>
            </a:r>
            <a:r>
              <a:rPr lang="en-US" dirty="0" err="1"/>
              <a:t>Normals</a:t>
            </a:r>
            <a:r>
              <a:rPr lang="en-US" dirty="0"/>
              <a:t> (92), while these categories rank lower for Members.</a:t>
            </a:r>
          </a:p>
          <a:p>
            <a:r>
              <a:rPr lang="en-US" dirty="0"/>
              <a:t>     Food and Beverages stands out as the most preferred product line for Members, while it ranks third for   </a:t>
            </a:r>
          </a:p>
          <a:p>
            <a:r>
              <a:rPr lang="en-US" dirty="0"/>
              <a:t>     </a:t>
            </a:r>
            <a:r>
              <a:rPr lang="en-US" dirty="0" err="1"/>
              <a:t>Normals</a:t>
            </a:r>
            <a:r>
              <a:rPr lang="en-US" dirty="0"/>
              <a:t>.</a:t>
            </a:r>
            <a:endParaRPr lang="en-IN" dirty="0"/>
          </a:p>
        </p:txBody>
      </p:sp>
    </p:spTree>
    <p:extLst>
      <p:ext uri="{BB962C8B-B14F-4D97-AF65-F5344CB8AC3E}">
        <p14:creationId xmlns:p14="http://schemas.microsoft.com/office/powerpoint/2010/main" val="38959549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56091-71EB-9B6B-0494-B0A75CA13FE7}"/>
              </a:ext>
            </a:extLst>
          </p:cNvPr>
          <p:cNvSpPr>
            <a:spLocks noGrp="1"/>
          </p:cNvSpPr>
          <p:nvPr>
            <p:ph type="title"/>
          </p:nvPr>
        </p:nvSpPr>
        <p:spPr/>
        <p:txBody>
          <a:bodyPr>
            <a:normAutofit fontScale="90000"/>
          </a:bodyPr>
          <a:lstStyle/>
          <a:p>
            <a:r>
              <a:rPr lang="en-US" sz="4000" b="1" u="sng" dirty="0"/>
              <a:t>Task 8</a:t>
            </a:r>
            <a:br>
              <a:rPr lang="en-US" sz="4000" b="1" u="sng" dirty="0"/>
            </a:br>
            <a:r>
              <a:rPr lang="en-US" sz="4000" b="1" u="sng" dirty="0"/>
              <a:t>MYSQL Query</a:t>
            </a:r>
            <a:endParaRPr lang="en-IN" sz="4000" b="1" u="sng" dirty="0"/>
          </a:p>
        </p:txBody>
      </p:sp>
      <p:sp>
        <p:nvSpPr>
          <p:cNvPr id="3" name="Content Placeholder 2">
            <a:extLst>
              <a:ext uri="{FF2B5EF4-FFF2-40B4-BE49-F238E27FC236}">
                <a16:creationId xmlns:a16="http://schemas.microsoft.com/office/drawing/2014/main" id="{FDB31124-FB06-7499-697E-5BBC28177AA4}"/>
              </a:ext>
            </a:extLst>
          </p:cNvPr>
          <p:cNvSpPr>
            <a:spLocks noGrp="1"/>
          </p:cNvSpPr>
          <p:nvPr>
            <p:ph idx="1"/>
          </p:nvPr>
        </p:nvSpPr>
        <p:spPr/>
        <p:txBody>
          <a:bodyPr>
            <a:normAutofit fontScale="92500" lnSpcReduction="20000"/>
          </a:bodyPr>
          <a:lstStyle/>
          <a:p>
            <a:r>
              <a:rPr lang="en-US" dirty="0"/>
              <a:t>#Identifying Repeat Customers:</a:t>
            </a:r>
          </a:p>
          <a:p>
            <a:pPr marL="0" indent="0">
              <a:buNone/>
            </a:pPr>
            <a:r>
              <a:rPr lang="en-US" dirty="0"/>
              <a:t>WITH </a:t>
            </a:r>
            <a:r>
              <a:rPr lang="en-US" dirty="0" err="1"/>
              <a:t>CustomerPurchases</a:t>
            </a:r>
            <a:r>
              <a:rPr lang="en-US" dirty="0"/>
              <a:t> AS </a:t>
            </a:r>
          </a:p>
          <a:p>
            <a:pPr marL="0" indent="0">
              <a:buNone/>
            </a:pPr>
            <a:r>
              <a:rPr lang="en-US" dirty="0"/>
              <a:t>(    </a:t>
            </a:r>
          </a:p>
          <a:p>
            <a:pPr marL="0" indent="0">
              <a:buNone/>
            </a:pPr>
            <a:r>
              <a:rPr lang="en-US" dirty="0"/>
              <a:t>SELECT `Customer ID`, Date AS </a:t>
            </a:r>
            <a:r>
              <a:rPr lang="en-US" dirty="0" err="1"/>
              <a:t>PurchaseDate</a:t>
            </a:r>
            <a:r>
              <a:rPr lang="en-US" dirty="0"/>
              <a:t>, </a:t>
            </a:r>
          </a:p>
          <a:p>
            <a:pPr marL="0" indent="0">
              <a:buNone/>
            </a:pPr>
            <a:r>
              <a:rPr lang="en-US" dirty="0"/>
              <a:t>LEAD(Date) OVER (PARTITION BY `Customer ID` ORDER BY STR_TO_DATE(Date, '%d-%m-%Y')) AS </a:t>
            </a:r>
            <a:r>
              <a:rPr lang="en-US" dirty="0" err="1"/>
              <a:t>NextPurchaseDate</a:t>
            </a:r>
            <a:r>
              <a:rPr lang="en-US" dirty="0"/>
              <a:t>    </a:t>
            </a:r>
          </a:p>
          <a:p>
            <a:pPr marL="0" indent="0">
              <a:buNone/>
            </a:pPr>
            <a:r>
              <a:rPr lang="en-US" dirty="0"/>
              <a:t>FROM </a:t>
            </a:r>
            <a:r>
              <a:rPr lang="en-US" dirty="0" err="1"/>
              <a:t>WalmartSales</a:t>
            </a:r>
            <a:endParaRPr lang="en-US" dirty="0"/>
          </a:p>
          <a:p>
            <a:pPr marL="0" indent="0">
              <a:buNone/>
            </a:pPr>
            <a:r>
              <a:rPr lang="en-US" dirty="0"/>
              <a:t>),</a:t>
            </a:r>
            <a:endParaRPr lang="en-IN" dirty="0"/>
          </a:p>
        </p:txBody>
      </p:sp>
    </p:spTree>
    <p:extLst>
      <p:ext uri="{BB962C8B-B14F-4D97-AF65-F5344CB8AC3E}">
        <p14:creationId xmlns:p14="http://schemas.microsoft.com/office/powerpoint/2010/main" val="299163888"/>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A86C83-5464-6F06-BB48-508B34721A83}"/>
              </a:ext>
            </a:extLst>
          </p:cNvPr>
          <p:cNvSpPr txBox="1"/>
          <p:nvPr/>
        </p:nvSpPr>
        <p:spPr>
          <a:xfrm>
            <a:off x="1253765" y="812899"/>
            <a:ext cx="9511646" cy="5232202"/>
          </a:xfrm>
          <a:prstGeom prst="rect">
            <a:avLst/>
          </a:prstGeom>
          <a:noFill/>
        </p:spPr>
        <p:txBody>
          <a:bodyPr wrap="square" rtlCol="0">
            <a:spAutoFit/>
          </a:bodyPr>
          <a:lstStyle/>
          <a:p>
            <a:r>
              <a:rPr lang="en-US" dirty="0"/>
              <a:t>                                                                      </a:t>
            </a:r>
            <a:r>
              <a:rPr lang="en-US" sz="2800" b="1" u="sng" dirty="0"/>
              <a:t>SQL Query</a:t>
            </a:r>
          </a:p>
          <a:p>
            <a:r>
              <a:rPr lang="en-US" dirty="0"/>
              <a:t>WITH </a:t>
            </a:r>
            <a:r>
              <a:rPr lang="en-US" dirty="0" err="1"/>
              <a:t>SalesGrowth</a:t>
            </a:r>
            <a:r>
              <a:rPr lang="en-US" dirty="0"/>
              <a:t> AS (   </a:t>
            </a:r>
          </a:p>
          <a:p>
            <a:r>
              <a:rPr lang="en-US" dirty="0"/>
              <a:t> WITH </a:t>
            </a:r>
            <a:r>
              <a:rPr lang="en-US" dirty="0" err="1"/>
              <a:t>MonthlySalesData</a:t>
            </a:r>
            <a:r>
              <a:rPr lang="en-US" dirty="0"/>
              <a:t> AS     </a:t>
            </a:r>
          </a:p>
          <a:p>
            <a:r>
              <a:rPr lang="en-US" dirty="0"/>
              <a:t>( SELECT Branch, DATE_FORMAT(STR_TO_DATE(Date, '%d-%m-%Y'), '%Y-%m') AS </a:t>
            </a:r>
            <a:r>
              <a:rPr lang="en-US" dirty="0" err="1"/>
              <a:t>SalesMonth</a:t>
            </a:r>
            <a:r>
              <a:rPr lang="en-US" dirty="0"/>
              <a:t>, SUM(Total) AS </a:t>
            </a:r>
            <a:r>
              <a:rPr lang="en-US" dirty="0" err="1"/>
              <a:t>MonthlySales</a:t>
            </a:r>
            <a:r>
              <a:rPr lang="en-US" dirty="0"/>
              <a:t>        </a:t>
            </a:r>
          </a:p>
          <a:p>
            <a:r>
              <a:rPr lang="en-US" dirty="0"/>
              <a:t>FROM </a:t>
            </a:r>
            <a:r>
              <a:rPr lang="en-US" dirty="0" err="1"/>
              <a:t>WalmartSales</a:t>
            </a:r>
            <a:r>
              <a:rPr lang="en-US" dirty="0"/>
              <a:t>        </a:t>
            </a:r>
          </a:p>
          <a:p>
            <a:r>
              <a:rPr lang="en-US" dirty="0"/>
              <a:t>GROUP BY Branch, </a:t>
            </a:r>
            <a:r>
              <a:rPr lang="en-US" dirty="0" err="1"/>
              <a:t>SalesMonth</a:t>
            </a:r>
            <a:r>
              <a:rPr lang="en-US" dirty="0"/>
              <a:t>)    </a:t>
            </a:r>
          </a:p>
          <a:p>
            <a:r>
              <a:rPr lang="en-US" dirty="0"/>
              <a:t>SELECT         Branch,        </a:t>
            </a:r>
            <a:r>
              <a:rPr lang="en-US" dirty="0" err="1"/>
              <a:t>SalesMonth</a:t>
            </a:r>
            <a:r>
              <a:rPr lang="en-US" dirty="0"/>
              <a:t>,        </a:t>
            </a:r>
            <a:r>
              <a:rPr lang="en-US" dirty="0" err="1"/>
              <a:t>MonthlySales</a:t>
            </a:r>
            <a:r>
              <a:rPr lang="en-US" dirty="0"/>
              <a:t>,        LAG(</a:t>
            </a:r>
            <a:r>
              <a:rPr lang="en-US" dirty="0" err="1"/>
              <a:t>MonthlySales</a:t>
            </a:r>
            <a:r>
              <a:rPr lang="en-US" dirty="0"/>
              <a:t>) OVER (PARTITION BY Branch ORDER BY </a:t>
            </a:r>
            <a:r>
              <a:rPr lang="en-US" dirty="0" err="1"/>
              <a:t>SalesMonth</a:t>
            </a:r>
            <a:r>
              <a:rPr lang="en-US" dirty="0"/>
              <a:t>) AS </a:t>
            </a:r>
            <a:r>
              <a:rPr lang="en-US" dirty="0" err="1"/>
              <a:t>PreviousMonthlySales</a:t>
            </a:r>
            <a:r>
              <a:rPr lang="en-US" dirty="0"/>
              <a:t>,      ROUND((</a:t>
            </a:r>
            <a:r>
              <a:rPr lang="en-US" dirty="0" err="1"/>
              <a:t>MonthlySales</a:t>
            </a:r>
            <a:r>
              <a:rPr lang="en-US" dirty="0"/>
              <a:t> - LAG(</a:t>
            </a:r>
            <a:r>
              <a:rPr lang="en-US" dirty="0" err="1"/>
              <a:t>MonthlySales</a:t>
            </a:r>
            <a:r>
              <a:rPr lang="en-US" dirty="0"/>
              <a:t>) OVER (PARTITION BY Branch ORDER BY </a:t>
            </a:r>
            <a:r>
              <a:rPr lang="en-US" dirty="0" err="1"/>
              <a:t>SalesMonth</a:t>
            </a:r>
            <a:r>
              <a:rPr lang="en-US" dirty="0"/>
              <a:t>))/ LAG(</a:t>
            </a:r>
            <a:r>
              <a:rPr lang="en-US" dirty="0" err="1"/>
              <a:t>MonthlySales</a:t>
            </a:r>
            <a:r>
              <a:rPr lang="en-US" dirty="0"/>
              <a:t>) OVER (PARTITION BY Branch ORDER BY </a:t>
            </a:r>
            <a:r>
              <a:rPr lang="en-US" dirty="0" err="1"/>
              <a:t>SalesMonth</a:t>
            </a:r>
            <a:r>
              <a:rPr lang="en-US" dirty="0"/>
              <a:t>) * 100,             2 ) AS </a:t>
            </a:r>
            <a:r>
              <a:rPr lang="en-US" dirty="0" err="1"/>
              <a:t>GrowthPercentage</a:t>
            </a:r>
            <a:r>
              <a:rPr lang="en-US" dirty="0"/>
              <a:t>    </a:t>
            </a:r>
          </a:p>
          <a:p>
            <a:r>
              <a:rPr lang="en-US" dirty="0"/>
              <a:t>FROM </a:t>
            </a:r>
            <a:r>
              <a:rPr lang="en-US" dirty="0" err="1"/>
              <a:t>MonthlySalesData</a:t>
            </a:r>
            <a:r>
              <a:rPr lang="en-US" dirty="0"/>
              <a:t>)</a:t>
            </a:r>
          </a:p>
          <a:p>
            <a:r>
              <a:rPr lang="en-US" dirty="0"/>
              <a:t>SELECT     Branch,    ROUND(SUM(</a:t>
            </a:r>
            <a:r>
              <a:rPr lang="en-US" dirty="0" err="1"/>
              <a:t>GrowthPercentage</a:t>
            </a:r>
            <a:r>
              <a:rPr lang="en-US" dirty="0"/>
              <a:t>), 2) AS '</a:t>
            </a:r>
            <a:r>
              <a:rPr lang="en-US" dirty="0" err="1"/>
              <a:t>Total_Growth_Percentage'FROM</a:t>
            </a:r>
            <a:r>
              <a:rPr lang="en-US" dirty="0"/>
              <a:t> </a:t>
            </a:r>
            <a:r>
              <a:rPr lang="en-US" dirty="0" err="1"/>
              <a:t>SalesGrowthWHERE</a:t>
            </a:r>
            <a:r>
              <a:rPr lang="en-US" dirty="0"/>
              <a:t> </a:t>
            </a:r>
            <a:r>
              <a:rPr lang="en-US" dirty="0" err="1"/>
              <a:t>GrowthPercentage</a:t>
            </a:r>
            <a:r>
              <a:rPr lang="en-US" dirty="0"/>
              <a:t> IS NOT NULL</a:t>
            </a:r>
          </a:p>
          <a:p>
            <a:r>
              <a:rPr lang="en-US" dirty="0"/>
              <a:t>GROUP BY Branch</a:t>
            </a:r>
          </a:p>
          <a:p>
            <a:r>
              <a:rPr lang="en-US" dirty="0"/>
              <a:t>ORDER BY </a:t>
            </a:r>
            <a:r>
              <a:rPr lang="en-US" dirty="0" err="1"/>
              <a:t>Total_Growth_Percentage</a:t>
            </a:r>
            <a:r>
              <a:rPr lang="en-US" dirty="0"/>
              <a:t> desc</a:t>
            </a:r>
          </a:p>
          <a:p>
            <a:r>
              <a:rPr lang="en-US" dirty="0"/>
              <a:t>LIMIT 1 ;</a:t>
            </a:r>
            <a:endParaRPr lang="en-IN" dirty="0"/>
          </a:p>
        </p:txBody>
      </p:sp>
    </p:spTree>
    <p:extLst>
      <p:ext uri="{BB962C8B-B14F-4D97-AF65-F5344CB8AC3E}">
        <p14:creationId xmlns:p14="http://schemas.microsoft.com/office/powerpoint/2010/main" val="69660302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B3886F-3C4F-6232-B009-07CA22213C1A}"/>
              </a:ext>
            </a:extLst>
          </p:cNvPr>
          <p:cNvSpPr txBox="1"/>
          <p:nvPr/>
        </p:nvSpPr>
        <p:spPr>
          <a:xfrm>
            <a:off x="1282045" y="1112363"/>
            <a:ext cx="9737889" cy="4832092"/>
          </a:xfrm>
          <a:prstGeom prst="rect">
            <a:avLst/>
          </a:prstGeom>
          <a:noFill/>
        </p:spPr>
        <p:txBody>
          <a:bodyPr wrap="square" rtlCol="0">
            <a:spAutoFit/>
          </a:bodyPr>
          <a:lstStyle/>
          <a:p>
            <a:r>
              <a:rPr lang="en-US" sz="2200" dirty="0" err="1"/>
              <a:t>RepeatPurchases</a:t>
            </a:r>
            <a:r>
              <a:rPr lang="en-US" sz="2200" dirty="0"/>
              <a:t> AS </a:t>
            </a:r>
          </a:p>
          <a:p>
            <a:r>
              <a:rPr lang="en-US" sz="2200" dirty="0"/>
              <a:t>(    </a:t>
            </a:r>
          </a:p>
          <a:p>
            <a:r>
              <a:rPr lang="en-US" sz="2200" dirty="0"/>
              <a:t>SELECT `Customer ID`, STR_TO_DATE(</a:t>
            </a:r>
            <a:r>
              <a:rPr lang="en-US" sz="2200" dirty="0" err="1"/>
              <a:t>PurchaseDate</a:t>
            </a:r>
            <a:r>
              <a:rPr lang="en-US" sz="2200" dirty="0"/>
              <a:t>, '%d-%m-%Y') AS </a:t>
            </a:r>
            <a:r>
              <a:rPr lang="en-US" sz="2200" dirty="0" err="1"/>
              <a:t>PurchaseDate</a:t>
            </a:r>
            <a:r>
              <a:rPr lang="en-US" sz="2200" dirty="0"/>
              <a:t>,        STR_TO_DATE(</a:t>
            </a:r>
            <a:r>
              <a:rPr lang="en-US" sz="2200" dirty="0" err="1"/>
              <a:t>NextPurchaseDate</a:t>
            </a:r>
            <a:r>
              <a:rPr lang="en-US" sz="2200" dirty="0"/>
              <a:t>, '%d-%m-%Y') AS </a:t>
            </a:r>
            <a:r>
              <a:rPr lang="en-US" sz="2200" dirty="0" err="1"/>
              <a:t>NextPurchaseDate</a:t>
            </a:r>
            <a:r>
              <a:rPr lang="en-US" sz="2200" dirty="0"/>
              <a:t>,        DATEDIFF(STR_TO_DATE(</a:t>
            </a:r>
            <a:r>
              <a:rPr lang="en-US" sz="2200" dirty="0" err="1"/>
              <a:t>NextPurchaseDate</a:t>
            </a:r>
            <a:r>
              <a:rPr lang="en-US" sz="2200" dirty="0"/>
              <a:t>, '%d-%m-%Y’), </a:t>
            </a:r>
          </a:p>
          <a:p>
            <a:r>
              <a:rPr lang="en-US" sz="2200" dirty="0"/>
              <a:t>STR_TO_DATE(</a:t>
            </a:r>
            <a:r>
              <a:rPr lang="en-US" sz="2200" dirty="0" err="1"/>
              <a:t>PurchaseDate</a:t>
            </a:r>
            <a:r>
              <a:rPr lang="en-US" sz="2200" dirty="0"/>
              <a:t>, '%d-%m-%Y')) AS </a:t>
            </a:r>
            <a:r>
              <a:rPr lang="en-US" sz="2200" dirty="0" err="1"/>
              <a:t>DaysBetween</a:t>
            </a:r>
            <a:r>
              <a:rPr lang="en-US" sz="2200" dirty="0"/>
              <a:t>    </a:t>
            </a:r>
          </a:p>
          <a:p>
            <a:r>
              <a:rPr lang="en-US" sz="2200" dirty="0"/>
              <a:t>FROM </a:t>
            </a:r>
            <a:r>
              <a:rPr lang="en-US" sz="2200" dirty="0" err="1"/>
              <a:t>CustomerPurchases</a:t>
            </a:r>
            <a:r>
              <a:rPr lang="en-US" sz="2200" dirty="0"/>
              <a:t>    </a:t>
            </a:r>
          </a:p>
          <a:p>
            <a:r>
              <a:rPr lang="en-US" sz="2200" dirty="0"/>
              <a:t>WHERE </a:t>
            </a:r>
            <a:r>
              <a:rPr lang="en-US" sz="2200" dirty="0" err="1"/>
              <a:t>NextPurchaseDate</a:t>
            </a:r>
            <a:r>
              <a:rPr lang="en-US" sz="2200" dirty="0"/>
              <a:t> IS NOT NULL</a:t>
            </a:r>
          </a:p>
          <a:p>
            <a:r>
              <a:rPr lang="en-US" sz="2200" dirty="0"/>
              <a:t>)</a:t>
            </a:r>
          </a:p>
          <a:p>
            <a:r>
              <a:rPr lang="en-US" sz="2200" dirty="0"/>
              <a:t>SELECT `Customer ID`, </a:t>
            </a:r>
            <a:r>
              <a:rPr lang="en-US" sz="2200" dirty="0" err="1"/>
              <a:t>PurchaseDate</a:t>
            </a:r>
            <a:r>
              <a:rPr lang="en-US" sz="2200" dirty="0"/>
              <a:t>, </a:t>
            </a:r>
            <a:r>
              <a:rPr lang="en-US" sz="2200" dirty="0" err="1"/>
              <a:t>NextPurchaseDate</a:t>
            </a:r>
            <a:r>
              <a:rPr lang="en-US" sz="2200" dirty="0"/>
              <a:t>, </a:t>
            </a:r>
            <a:r>
              <a:rPr lang="en-US" sz="2200" dirty="0" err="1"/>
              <a:t>DaysBetweenFROM</a:t>
            </a:r>
            <a:r>
              <a:rPr lang="en-US" sz="2200" dirty="0"/>
              <a:t> </a:t>
            </a:r>
            <a:r>
              <a:rPr lang="en-US" sz="2200" dirty="0" err="1"/>
              <a:t>RepeatPurchases</a:t>
            </a:r>
            <a:endParaRPr lang="en-US" sz="2200" dirty="0"/>
          </a:p>
          <a:p>
            <a:r>
              <a:rPr lang="en-US" sz="2200" dirty="0"/>
              <a:t>WHERE </a:t>
            </a:r>
            <a:r>
              <a:rPr lang="en-US" sz="2200" dirty="0" err="1"/>
              <a:t>DaysBetween</a:t>
            </a:r>
            <a:r>
              <a:rPr lang="en-US" sz="2200" dirty="0"/>
              <a:t> &lt;= 30</a:t>
            </a:r>
          </a:p>
          <a:p>
            <a:r>
              <a:rPr lang="en-US" sz="2200" dirty="0"/>
              <a:t>ORDER BY `Customer ID`, </a:t>
            </a:r>
            <a:r>
              <a:rPr lang="en-US" sz="2200" dirty="0" err="1"/>
              <a:t>PurchaseDate</a:t>
            </a:r>
            <a:r>
              <a:rPr lang="en-US" sz="2200" dirty="0"/>
              <a:t>;</a:t>
            </a:r>
            <a:endParaRPr lang="en-IN" sz="2200" dirty="0"/>
          </a:p>
        </p:txBody>
      </p:sp>
    </p:spTree>
    <p:extLst>
      <p:ext uri="{BB962C8B-B14F-4D97-AF65-F5344CB8AC3E}">
        <p14:creationId xmlns:p14="http://schemas.microsoft.com/office/powerpoint/2010/main" val="228348040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3C3EE9-78F7-A429-906A-972B694FCF45}"/>
              </a:ext>
            </a:extLst>
          </p:cNvPr>
          <p:cNvSpPr txBox="1"/>
          <p:nvPr/>
        </p:nvSpPr>
        <p:spPr>
          <a:xfrm>
            <a:off x="2433686" y="810704"/>
            <a:ext cx="7324627" cy="461665"/>
          </a:xfrm>
          <a:prstGeom prst="rect">
            <a:avLst/>
          </a:prstGeom>
          <a:noFill/>
        </p:spPr>
        <p:txBody>
          <a:bodyPr wrap="square" rtlCol="0">
            <a:spAutoFit/>
          </a:bodyPr>
          <a:lstStyle/>
          <a:p>
            <a:pPr algn="ctr"/>
            <a:r>
              <a:rPr lang="en-US" sz="2400" b="1" i="1" u="sng" dirty="0"/>
              <a:t>Table and Chart for the Query</a:t>
            </a:r>
            <a:endParaRPr lang="en-IN" sz="2400" b="1" i="1" u="sng" dirty="0"/>
          </a:p>
        </p:txBody>
      </p:sp>
      <p:pic>
        <p:nvPicPr>
          <p:cNvPr id="4" name="Picture 3">
            <a:extLst>
              <a:ext uri="{FF2B5EF4-FFF2-40B4-BE49-F238E27FC236}">
                <a16:creationId xmlns:a16="http://schemas.microsoft.com/office/drawing/2014/main" id="{42F49AE9-3569-6C0C-2222-3FC4439BB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75" y="1395166"/>
            <a:ext cx="4005751" cy="4520154"/>
          </a:xfrm>
          <a:prstGeom prst="rect">
            <a:avLst/>
          </a:prstGeom>
        </p:spPr>
      </p:pic>
      <p:pic>
        <p:nvPicPr>
          <p:cNvPr id="6" name="Picture 5">
            <a:extLst>
              <a:ext uri="{FF2B5EF4-FFF2-40B4-BE49-F238E27FC236}">
                <a16:creationId xmlns:a16="http://schemas.microsoft.com/office/drawing/2014/main" id="{9CD16C51-AA1C-8B49-D28B-F0206FBA3D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4092" y="1395166"/>
            <a:ext cx="5925733" cy="4553585"/>
          </a:xfrm>
          <a:prstGeom prst="rect">
            <a:avLst/>
          </a:prstGeom>
        </p:spPr>
      </p:pic>
    </p:spTree>
    <p:extLst>
      <p:ext uri="{BB962C8B-B14F-4D97-AF65-F5344CB8AC3E}">
        <p14:creationId xmlns:p14="http://schemas.microsoft.com/office/powerpoint/2010/main" val="3260974958"/>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C26B3A-6623-2AA5-E00F-183CC3B608EB}"/>
              </a:ext>
            </a:extLst>
          </p:cNvPr>
          <p:cNvSpPr txBox="1"/>
          <p:nvPr/>
        </p:nvSpPr>
        <p:spPr>
          <a:xfrm>
            <a:off x="3261674" y="999241"/>
            <a:ext cx="5486400" cy="461665"/>
          </a:xfrm>
          <a:prstGeom prst="rect">
            <a:avLst/>
          </a:prstGeom>
          <a:noFill/>
        </p:spPr>
        <p:txBody>
          <a:bodyPr wrap="square" rtlCol="0">
            <a:spAutoFit/>
          </a:bodyPr>
          <a:lstStyle/>
          <a:p>
            <a:pPr algn="ctr"/>
            <a:r>
              <a:rPr lang="en-US" sz="2400" b="1" i="1" u="sng" dirty="0"/>
              <a:t>Key Insights</a:t>
            </a:r>
            <a:endParaRPr lang="en-IN" sz="2400" b="1" i="1" u="sng" dirty="0"/>
          </a:p>
        </p:txBody>
      </p:sp>
      <p:sp>
        <p:nvSpPr>
          <p:cNvPr id="3" name="TextBox 2">
            <a:extLst>
              <a:ext uri="{FF2B5EF4-FFF2-40B4-BE49-F238E27FC236}">
                <a16:creationId xmlns:a16="http://schemas.microsoft.com/office/drawing/2014/main" id="{A5E2457E-E9B4-9802-EE12-5AA4703E1ABA}"/>
              </a:ext>
            </a:extLst>
          </p:cNvPr>
          <p:cNvSpPr txBox="1"/>
          <p:nvPr/>
        </p:nvSpPr>
        <p:spPr>
          <a:xfrm>
            <a:off x="1161068" y="1611984"/>
            <a:ext cx="9869864" cy="4493538"/>
          </a:xfrm>
          <a:prstGeom prst="rect">
            <a:avLst/>
          </a:prstGeom>
          <a:noFill/>
        </p:spPr>
        <p:txBody>
          <a:bodyPr wrap="square" rtlCol="0">
            <a:spAutoFit/>
          </a:bodyPr>
          <a:lstStyle/>
          <a:p>
            <a:pPr marL="285750" indent="-285750">
              <a:buFont typeface="Arial" panose="020B0604020202020204" pitchFamily="34" charset="0"/>
              <a:buChar char="•"/>
            </a:pPr>
            <a:r>
              <a:rPr lang="en-US" sz="2200" b="1" dirty="0"/>
              <a:t>Short Purchase Intervals: </a:t>
            </a:r>
            <a:r>
              <a:rPr lang="en-US" sz="2200" dirty="0"/>
              <a:t>The </a:t>
            </a:r>
            <a:r>
              <a:rPr lang="en-US" sz="2200" dirty="0" err="1"/>
              <a:t>DaysBetween</a:t>
            </a:r>
            <a:r>
              <a:rPr lang="en-US" sz="2200" dirty="0"/>
              <a:t> column shows that repeat purchases occur within 0 to 5 days for different customers. This indicates a significant number of customers are returning to make purchases shortly after their initial transaction, suggesting high engagement and satisfaction with Walmart's offerings.</a:t>
            </a:r>
          </a:p>
          <a:p>
            <a:pPr marL="285750" indent="-285750">
              <a:buFont typeface="Arial" panose="020B0604020202020204" pitchFamily="34" charset="0"/>
              <a:buChar char="•"/>
            </a:pPr>
            <a:r>
              <a:rPr lang="en-US" sz="2200" b="1" dirty="0"/>
              <a:t>Potential Reasons for Quick Repeat Purchases: </a:t>
            </a:r>
            <a:r>
              <a:rPr lang="en-US" sz="2200" dirty="0"/>
              <a:t>Customers might be purchasing complementary products or forgotten items from their initial shopping trip. There could be promotional offers or discounts encouraging quick return visits.</a:t>
            </a:r>
          </a:p>
          <a:p>
            <a:pPr marL="285750" indent="-285750">
              <a:buFont typeface="Arial" panose="020B0604020202020204" pitchFamily="34" charset="0"/>
              <a:buChar char="•"/>
            </a:pPr>
            <a:r>
              <a:rPr lang="en-US" sz="2200" b="1" dirty="0"/>
              <a:t>Customer Loyalty Opportunities: </a:t>
            </a:r>
            <a:r>
              <a:rPr lang="en-US" sz="2200" dirty="0"/>
              <a:t>Customers making repeat purchases in such a short time frame may have a high lifetime value. Walmart can target these customers with loyalty programs or exclusive offers to further increase retention and satisfaction.</a:t>
            </a:r>
          </a:p>
          <a:p>
            <a:pPr marL="285750" indent="-285750">
              <a:buFont typeface="Arial" panose="020B0604020202020204" pitchFamily="34" charset="0"/>
              <a:buChar char="•"/>
            </a:pPr>
            <a:r>
              <a:rPr lang="en-US" sz="2200" b="1" dirty="0"/>
              <a:t>Product-Specific Patterns: </a:t>
            </a:r>
            <a:r>
              <a:rPr lang="en-US" sz="2200" dirty="0"/>
              <a:t>Analyzing the products purchased during these quick intervals might reveal specific categories driving repeat purchases, such as consumables or essentials.</a:t>
            </a:r>
            <a:endParaRPr lang="en-IN" sz="2200" dirty="0"/>
          </a:p>
        </p:txBody>
      </p:sp>
    </p:spTree>
    <p:extLst>
      <p:ext uri="{BB962C8B-B14F-4D97-AF65-F5344CB8AC3E}">
        <p14:creationId xmlns:p14="http://schemas.microsoft.com/office/powerpoint/2010/main" val="333343099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CB94C-DEC8-98D7-127A-94A887F0D7B2}"/>
              </a:ext>
            </a:extLst>
          </p:cNvPr>
          <p:cNvSpPr>
            <a:spLocks noGrp="1"/>
          </p:cNvSpPr>
          <p:nvPr>
            <p:ph type="title"/>
          </p:nvPr>
        </p:nvSpPr>
        <p:spPr/>
        <p:txBody>
          <a:bodyPr>
            <a:normAutofit fontScale="90000"/>
          </a:bodyPr>
          <a:lstStyle/>
          <a:p>
            <a:r>
              <a:rPr lang="en-US" b="1" u="sng" dirty="0"/>
              <a:t>Task 9</a:t>
            </a:r>
            <a:br>
              <a:rPr lang="en-US" b="1" u="sng" dirty="0"/>
            </a:br>
            <a:r>
              <a:rPr lang="en-US" b="1" u="sng" dirty="0"/>
              <a:t>MYSQL Query</a:t>
            </a:r>
            <a:endParaRPr lang="en-IN" b="1" u="sng" dirty="0"/>
          </a:p>
        </p:txBody>
      </p:sp>
      <p:sp>
        <p:nvSpPr>
          <p:cNvPr id="3" name="Content Placeholder 2">
            <a:extLst>
              <a:ext uri="{FF2B5EF4-FFF2-40B4-BE49-F238E27FC236}">
                <a16:creationId xmlns:a16="http://schemas.microsoft.com/office/drawing/2014/main" id="{A88B913F-6B55-314A-2910-FCEC161E3986}"/>
              </a:ext>
            </a:extLst>
          </p:cNvPr>
          <p:cNvSpPr>
            <a:spLocks noGrp="1"/>
          </p:cNvSpPr>
          <p:nvPr>
            <p:ph idx="1"/>
          </p:nvPr>
        </p:nvSpPr>
        <p:spPr/>
        <p:txBody>
          <a:bodyPr>
            <a:normAutofit lnSpcReduction="10000"/>
          </a:bodyPr>
          <a:lstStyle/>
          <a:p>
            <a:r>
              <a:rPr lang="en-US" dirty="0"/>
              <a:t>#Finding Top 5 Customers by Sales Volume:</a:t>
            </a:r>
          </a:p>
          <a:p>
            <a:pPr marL="0" indent="0">
              <a:buNone/>
            </a:pPr>
            <a:r>
              <a:rPr lang="en-US" dirty="0"/>
              <a:t>SELECT     `Customer ID`,     ROUND(SUM(Total), 2) AS </a:t>
            </a:r>
            <a:r>
              <a:rPr lang="en-US" dirty="0" err="1"/>
              <a:t>TotalRevenue</a:t>
            </a:r>
            <a:r>
              <a:rPr lang="en-US" dirty="0"/>
              <a:t>,    rank() over (order by sum(Total) desc) as 'Rank’</a:t>
            </a:r>
          </a:p>
          <a:p>
            <a:pPr marL="0" indent="0">
              <a:buNone/>
            </a:pPr>
            <a:r>
              <a:rPr lang="en-US" dirty="0"/>
              <a:t>FROM </a:t>
            </a:r>
            <a:r>
              <a:rPr lang="en-US" dirty="0" err="1"/>
              <a:t>WalmartSales</a:t>
            </a:r>
            <a:endParaRPr lang="en-US" dirty="0"/>
          </a:p>
          <a:p>
            <a:pPr marL="0" indent="0">
              <a:buNone/>
            </a:pPr>
            <a:r>
              <a:rPr lang="en-US" dirty="0"/>
              <a:t>GROUP BY `Customer ID`</a:t>
            </a:r>
          </a:p>
          <a:p>
            <a:pPr marL="0" indent="0">
              <a:buNone/>
            </a:pPr>
            <a:r>
              <a:rPr lang="en-US" dirty="0"/>
              <a:t>order by </a:t>
            </a:r>
            <a:r>
              <a:rPr lang="en-US" dirty="0" err="1"/>
              <a:t>TotalRevenue</a:t>
            </a:r>
            <a:r>
              <a:rPr lang="en-US" dirty="0"/>
              <a:t> desc</a:t>
            </a:r>
          </a:p>
          <a:p>
            <a:pPr marL="0" indent="0">
              <a:buNone/>
            </a:pPr>
            <a:r>
              <a:rPr lang="en-US" dirty="0"/>
              <a:t>LIMIT 5;</a:t>
            </a:r>
            <a:endParaRPr lang="en-IN" dirty="0"/>
          </a:p>
        </p:txBody>
      </p:sp>
    </p:spTree>
    <p:extLst>
      <p:ext uri="{BB962C8B-B14F-4D97-AF65-F5344CB8AC3E}">
        <p14:creationId xmlns:p14="http://schemas.microsoft.com/office/powerpoint/2010/main" val="1409228256"/>
      </p:ext>
    </p:extLst>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26118B-F923-382C-A66D-6F0586E5DBC2}"/>
              </a:ext>
            </a:extLst>
          </p:cNvPr>
          <p:cNvSpPr txBox="1"/>
          <p:nvPr/>
        </p:nvSpPr>
        <p:spPr>
          <a:xfrm>
            <a:off x="2931736" y="952107"/>
            <a:ext cx="6363093" cy="461665"/>
          </a:xfrm>
          <a:prstGeom prst="rect">
            <a:avLst/>
          </a:prstGeom>
          <a:noFill/>
        </p:spPr>
        <p:txBody>
          <a:bodyPr wrap="square" rtlCol="0">
            <a:spAutoFit/>
          </a:bodyPr>
          <a:lstStyle/>
          <a:p>
            <a:pPr algn="ctr"/>
            <a:r>
              <a:rPr lang="en-US" sz="2400" b="1" i="1" u="sng" dirty="0"/>
              <a:t>Table and Chart for the Query</a:t>
            </a:r>
            <a:endParaRPr lang="en-IN" sz="2400" b="1" i="1" u="sng" dirty="0"/>
          </a:p>
        </p:txBody>
      </p:sp>
      <p:pic>
        <p:nvPicPr>
          <p:cNvPr id="4" name="Picture 3">
            <a:extLst>
              <a:ext uri="{FF2B5EF4-FFF2-40B4-BE49-F238E27FC236}">
                <a16:creationId xmlns:a16="http://schemas.microsoft.com/office/drawing/2014/main" id="{3DC52571-05CB-CF21-F264-3025540CA1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190" y="2130451"/>
            <a:ext cx="3248478" cy="2894035"/>
          </a:xfrm>
          <a:prstGeom prst="rect">
            <a:avLst/>
          </a:prstGeom>
        </p:spPr>
      </p:pic>
      <p:pic>
        <p:nvPicPr>
          <p:cNvPr id="6" name="Picture 5">
            <a:extLst>
              <a:ext uri="{FF2B5EF4-FFF2-40B4-BE49-F238E27FC236}">
                <a16:creationId xmlns:a16="http://schemas.microsoft.com/office/drawing/2014/main" id="{0F557653-A583-B33C-38EF-B72178737C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2573" y="1668544"/>
            <a:ext cx="6844896" cy="4237350"/>
          </a:xfrm>
          <a:prstGeom prst="rect">
            <a:avLst/>
          </a:prstGeom>
        </p:spPr>
      </p:pic>
    </p:spTree>
    <p:extLst>
      <p:ext uri="{BB962C8B-B14F-4D97-AF65-F5344CB8AC3E}">
        <p14:creationId xmlns:p14="http://schemas.microsoft.com/office/powerpoint/2010/main" val="3073024371"/>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2C4E3D-CE60-51A0-D33B-0D254AB4CEC0}"/>
              </a:ext>
            </a:extLst>
          </p:cNvPr>
          <p:cNvSpPr txBox="1"/>
          <p:nvPr/>
        </p:nvSpPr>
        <p:spPr>
          <a:xfrm>
            <a:off x="2846895" y="961534"/>
            <a:ext cx="6485641" cy="461665"/>
          </a:xfrm>
          <a:prstGeom prst="rect">
            <a:avLst/>
          </a:prstGeom>
          <a:noFill/>
        </p:spPr>
        <p:txBody>
          <a:bodyPr wrap="square" rtlCol="0">
            <a:spAutoFit/>
          </a:bodyPr>
          <a:lstStyle/>
          <a:p>
            <a:pPr algn="ctr"/>
            <a:r>
              <a:rPr lang="en-US" sz="2400" b="1" i="1" u="sng" dirty="0"/>
              <a:t>Key Insights</a:t>
            </a:r>
            <a:endParaRPr lang="en-IN" sz="2400" b="1" i="1" u="sng" dirty="0"/>
          </a:p>
        </p:txBody>
      </p:sp>
      <p:sp>
        <p:nvSpPr>
          <p:cNvPr id="3" name="TextBox 2">
            <a:extLst>
              <a:ext uri="{FF2B5EF4-FFF2-40B4-BE49-F238E27FC236}">
                <a16:creationId xmlns:a16="http://schemas.microsoft.com/office/drawing/2014/main" id="{07F6B1AA-9050-4D4A-6AE0-B3A9E681F0A4}"/>
              </a:ext>
            </a:extLst>
          </p:cNvPr>
          <p:cNvSpPr txBox="1"/>
          <p:nvPr/>
        </p:nvSpPr>
        <p:spPr>
          <a:xfrm>
            <a:off x="1332323" y="1640264"/>
            <a:ext cx="9527356"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dirty="0"/>
              <a:t>Top Performer: </a:t>
            </a:r>
            <a:r>
              <a:rPr lang="en-US" sz="2000" dirty="0"/>
              <a:t>Customer 8 leads the ranking with a total revenue of 26,634.34, significantly higher than other customers, making them Walmart's most valuable customer in terms of revenue.</a:t>
            </a:r>
          </a:p>
          <a:p>
            <a:pPr marL="285750" indent="-285750">
              <a:buFont typeface="Arial" panose="020B0604020202020204" pitchFamily="34" charset="0"/>
              <a:buChar char="•"/>
            </a:pPr>
            <a:r>
              <a:rPr lang="en-US" sz="2000" b="1" dirty="0"/>
              <a:t>Close Competition: </a:t>
            </a:r>
            <a:r>
              <a:rPr lang="en-US" sz="2000" dirty="0"/>
              <a:t>Customers 3 and 2 have comparable revenues, 23,402.26 and 23,392.28, respectively, suggesting a close competition for the 2nd and 3rd spots.</a:t>
            </a:r>
          </a:p>
          <a:p>
            <a:pPr marL="285750" indent="-285750">
              <a:buFont typeface="Arial" panose="020B0604020202020204" pitchFamily="34" charset="0"/>
              <a:buChar char="•"/>
            </a:pPr>
            <a:r>
              <a:rPr lang="en-US" sz="2000" b="1" dirty="0"/>
              <a:t>High-Value Customers: </a:t>
            </a:r>
            <a:r>
              <a:rPr lang="en-US" sz="2000" dirty="0"/>
              <a:t>The top 5 customers contribute a significant portion of the total revenue, highlighting their importance for loyalty programs and targeted marketing campaigns.</a:t>
            </a:r>
          </a:p>
          <a:p>
            <a:pPr marL="285750" indent="-285750">
              <a:buFont typeface="Arial" panose="020B0604020202020204" pitchFamily="34" charset="0"/>
              <a:buChar char="•"/>
            </a:pPr>
            <a:r>
              <a:rPr lang="en-US" sz="2000" b="1" dirty="0"/>
              <a:t>Retention Opportunity: </a:t>
            </a:r>
            <a:r>
              <a:rPr lang="en-US" sz="2000" dirty="0"/>
              <a:t>Ensuring personalized engagement strategies for these customers can help maintain their loyalty and potentially increase their spending further.</a:t>
            </a:r>
          </a:p>
          <a:p>
            <a:pPr marL="285750" indent="-285750">
              <a:buFont typeface="Arial" panose="020B0604020202020204" pitchFamily="34" charset="0"/>
              <a:buChar char="•"/>
            </a:pPr>
            <a:r>
              <a:rPr lang="en-US" sz="2000" b="1" dirty="0"/>
              <a:t>Revenue Gap: </a:t>
            </a:r>
            <a:r>
              <a:rPr lang="en-US" sz="2000" dirty="0"/>
              <a:t>A noticeable gap exists between the highest contributor (Customer 8) and the rest, indicating a need to identify ways to increase spending among the 2nd to 5th ranked customers.</a:t>
            </a:r>
            <a:endParaRPr lang="en-IN" sz="2000" dirty="0"/>
          </a:p>
        </p:txBody>
      </p:sp>
    </p:spTree>
    <p:extLst>
      <p:ext uri="{BB962C8B-B14F-4D97-AF65-F5344CB8AC3E}">
        <p14:creationId xmlns:p14="http://schemas.microsoft.com/office/powerpoint/2010/main" val="560052882"/>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3400-E4D1-46A0-0285-CC6A13A7CB15}"/>
              </a:ext>
            </a:extLst>
          </p:cNvPr>
          <p:cNvSpPr>
            <a:spLocks noGrp="1"/>
          </p:cNvSpPr>
          <p:nvPr>
            <p:ph type="title"/>
          </p:nvPr>
        </p:nvSpPr>
        <p:spPr/>
        <p:txBody>
          <a:bodyPr>
            <a:normAutofit fontScale="90000"/>
          </a:bodyPr>
          <a:lstStyle/>
          <a:p>
            <a:r>
              <a:rPr lang="en-US" sz="4000" b="1" u="sng" dirty="0"/>
              <a:t>Task 10</a:t>
            </a:r>
            <a:br>
              <a:rPr lang="en-US" sz="4000" b="1" u="sng" dirty="0"/>
            </a:br>
            <a:r>
              <a:rPr lang="en-US" sz="4000" b="1" u="sng" dirty="0"/>
              <a:t>MYSQL Query</a:t>
            </a:r>
            <a:endParaRPr lang="en-IN" sz="4000" b="1" u="sng" dirty="0"/>
          </a:p>
        </p:txBody>
      </p:sp>
      <p:sp>
        <p:nvSpPr>
          <p:cNvPr id="3" name="Content Placeholder 2">
            <a:extLst>
              <a:ext uri="{FF2B5EF4-FFF2-40B4-BE49-F238E27FC236}">
                <a16:creationId xmlns:a16="http://schemas.microsoft.com/office/drawing/2014/main" id="{51E71593-9210-0D68-70A3-8D387F7D1FC5}"/>
              </a:ext>
            </a:extLst>
          </p:cNvPr>
          <p:cNvSpPr>
            <a:spLocks noGrp="1"/>
          </p:cNvSpPr>
          <p:nvPr>
            <p:ph idx="1"/>
          </p:nvPr>
        </p:nvSpPr>
        <p:spPr/>
        <p:txBody>
          <a:bodyPr>
            <a:normAutofit lnSpcReduction="10000"/>
          </a:bodyPr>
          <a:lstStyle/>
          <a:p>
            <a:r>
              <a:rPr lang="en-US" dirty="0"/>
              <a:t>#Which day of the week brings the highest sales:</a:t>
            </a:r>
          </a:p>
          <a:p>
            <a:pPr marL="0" indent="0">
              <a:buNone/>
            </a:pPr>
            <a:r>
              <a:rPr lang="en-US" dirty="0"/>
              <a:t>SELECT     rank() over (order by sum(Total) desc) as 'Rank',    </a:t>
            </a:r>
          </a:p>
          <a:p>
            <a:pPr marL="0" indent="0">
              <a:buNone/>
            </a:pPr>
            <a:r>
              <a:rPr lang="en-US" dirty="0"/>
              <a:t>DAYNAME(STR_TO_DATE(Date, '%d-%m-%Y')) AS </a:t>
            </a:r>
            <a:r>
              <a:rPr lang="en-US" dirty="0" err="1"/>
              <a:t>DayOfWeek</a:t>
            </a:r>
            <a:r>
              <a:rPr lang="en-US" dirty="0"/>
              <a:t>,     </a:t>
            </a:r>
          </a:p>
          <a:p>
            <a:pPr marL="0" indent="0">
              <a:buNone/>
            </a:pPr>
            <a:r>
              <a:rPr lang="en-US" dirty="0"/>
              <a:t>Round(SUM(Total),2) AS </a:t>
            </a:r>
            <a:r>
              <a:rPr lang="en-US" dirty="0" err="1"/>
              <a:t>TotalSales</a:t>
            </a:r>
            <a:endParaRPr lang="en-US" dirty="0"/>
          </a:p>
          <a:p>
            <a:pPr marL="0" indent="0">
              <a:buNone/>
            </a:pPr>
            <a:r>
              <a:rPr lang="en-US" dirty="0"/>
              <a:t>FROM </a:t>
            </a:r>
            <a:r>
              <a:rPr lang="en-US" dirty="0" err="1"/>
              <a:t>WalmartSales</a:t>
            </a:r>
            <a:endParaRPr lang="en-US" dirty="0"/>
          </a:p>
          <a:p>
            <a:pPr marL="0" indent="0">
              <a:buNone/>
            </a:pPr>
            <a:r>
              <a:rPr lang="en-US" dirty="0"/>
              <a:t>GROUP BY </a:t>
            </a:r>
            <a:r>
              <a:rPr lang="en-US" dirty="0" err="1"/>
              <a:t>DayOfWeek</a:t>
            </a:r>
            <a:endParaRPr lang="en-US" dirty="0"/>
          </a:p>
          <a:p>
            <a:pPr marL="0" indent="0">
              <a:buNone/>
            </a:pPr>
            <a:r>
              <a:rPr lang="en-US" dirty="0"/>
              <a:t>order by </a:t>
            </a:r>
            <a:r>
              <a:rPr lang="en-US" dirty="0" err="1"/>
              <a:t>TotalSales</a:t>
            </a:r>
            <a:r>
              <a:rPr lang="en-US" dirty="0"/>
              <a:t> desc;</a:t>
            </a:r>
            <a:endParaRPr lang="en-IN" dirty="0"/>
          </a:p>
        </p:txBody>
      </p:sp>
    </p:spTree>
    <p:extLst>
      <p:ext uri="{BB962C8B-B14F-4D97-AF65-F5344CB8AC3E}">
        <p14:creationId xmlns:p14="http://schemas.microsoft.com/office/powerpoint/2010/main" val="98845"/>
      </p:ext>
    </p:extLst>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C26999-848D-DF65-4422-483A5CF27265}"/>
              </a:ext>
            </a:extLst>
          </p:cNvPr>
          <p:cNvSpPr txBox="1"/>
          <p:nvPr/>
        </p:nvSpPr>
        <p:spPr>
          <a:xfrm>
            <a:off x="2535810" y="989814"/>
            <a:ext cx="6938128" cy="461665"/>
          </a:xfrm>
          <a:prstGeom prst="rect">
            <a:avLst/>
          </a:prstGeom>
          <a:noFill/>
        </p:spPr>
        <p:txBody>
          <a:bodyPr wrap="square" rtlCol="0">
            <a:spAutoFit/>
          </a:bodyPr>
          <a:lstStyle/>
          <a:p>
            <a:pPr algn="ctr"/>
            <a:r>
              <a:rPr lang="en-US" sz="2400" b="1" i="1" u="sng" dirty="0"/>
              <a:t>Table and Chart for the Query</a:t>
            </a:r>
            <a:endParaRPr lang="en-IN" sz="2400" b="1" i="1" u="sng" dirty="0"/>
          </a:p>
        </p:txBody>
      </p:sp>
      <p:pic>
        <p:nvPicPr>
          <p:cNvPr id="4" name="Picture 3">
            <a:extLst>
              <a:ext uri="{FF2B5EF4-FFF2-40B4-BE49-F238E27FC236}">
                <a16:creationId xmlns:a16="http://schemas.microsoft.com/office/drawing/2014/main" id="{8A0B52B3-9B5E-0652-4D1E-E4071BDE5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636" y="2064471"/>
            <a:ext cx="3172348" cy="3403075"/>
          </a:xfrm>
          <a:prstGeom prst="rect">
            <a:avLst/>
          </a:prstGeom>
        </p:spPr>
      </p:pic>
      <p:pic>
        <p:nvPicPr>
          <p:cNvPr id="6" name="Picture 5">
            <a:extLst>
              <a:ext uri="{FF2B5EF4-FFF2-40B4-BE49-F238E27FC236}">
                <a16:creationId xmlns:a16="http://schemas.microsoft.com/office/drawing/2014/main" id="{A219A637-1713-D057-4B63-74B626C5F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7731" y="1800520"/>
            <a:ext cx="6864699" cy="3930978"/>
          </a:xfrm>
          <a:prstGeom prst="rect">
            <a:avLst/>
          </a:prstGeom>
        </p:spPr>
      </p:pic>
    </p:spTree>
    <p:extLst>
      <p:ext uri="{BB962C8B-B14F-4D97-AF65-F5344CB8AC3E}">
        <p14:creationId xmlns:p14="http://schemas.microsoft.com/office/powerpoint/2010/main" val="1474948852"/>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D8DC86-FD73-8309-78B1-3CAF7AB98426}"/>
              </a:ext>
            </a:extLst>
          </p:cNvPr>
          <p:cNvSpPr txBox="1"/>
          <p:nvPr/>
        </p:nvSpPr>
        <p:spPr>
          <a:xfrm>
            <a:off x="3384223" y="867266"/>
            <a:ext cx="5476973" cy="461665"/>
          </a:xfrm>
          <a:prstGeom prst="rect">
            <a:avLst/>
          </a:prstGeom>
          <a:noFill/>
        </p:spPr>
        <p:txBody>
          <a:bodyPr wrap="square" rtlCol="0">
            <a:spAutoFit/>
          </a:bodyPr>
          <a:lstStyle/>
          <a:p>
            <a:pPr algn="ctr"/>
            <a:r>
              <a:rPr lang="en-US" sz="2400" b="1" i="1" u="sng" dirty="0"/>
              <a:t>Key Insights</a:t>
            </a:r>
            <a:endParaRPr lang="en-IN" sz="2400" b="1" i="1" u="sng" dirty="0"/>
          </a:p>
        </p:txBody>
      </p:sp>
      <p:sp>
        <p:nvSpPr>
          <p:cNvPr id="3" name="TextBox 2">
            <a:extLst>
              <a:ext uri="{FF2B5EF4-FFF2-40B4-BE49-F238E27FC236}">
                <a16:creationId xmlns:a16="http://schemas.microsoft.com/office/drawing/2014/main" id="{0E53EFFF-67CB-C62B-5C9F-3A28239BF7CF}"/>
              </a:ext>
            </a:extLst>
          </p:cNvPr>
          <p:cNvSpPr txBox="1"/>
          <p:nvPr/>
        </p:nvSpPr>
        <p:spPr>
          <a:xfrm>
            <a:off x="1131216" y="1508289"/>
            <a:ext cx="10077254"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a:t>Top Performer - Saturday: </a:t>
            </a:r>
            <a:r>
              <a:rPr lang="en-US" dirty="0"/>
              <a:t>Saturday generates the highest sales at 56,120.81, significantly outperforming other days. This could be due to increased shopping activity over the weekend when more customers are available.2. </a:t>
            </a:r>
          </a:p>
          <a:p>
            <a:pPr marL="285750" indent="-285750">
              <a:buFont typeface="Arial" panose="020B0604020202020204" pitchFamily="34" charset="0"/>
              <a:buChar char="•"/>
            </a:pPr>
            <a:r>
              <a:rPr lang="en-US" b="1" dirty="0"/>
              <a:t>Strong Performance on Tuesdays and Thursdays: </a:t>
            </a:r>
            <a:r>
              <a:rPr lang="en-US" dirty="0"/>
              <a:t>Tuesday ranks second with 51,482.25, followed by Thursday at 45,349.25. Both days show strong sales, which might indicate that mid-week promotions or customer habits are contributing to higher sales.</a:t>
            </a:r>
          </a:p>
          <a:p>
            <a:pPr marL="285750" indent="-285750">
              <a:buFont typeface="Arial" panose="020B0604020202020204" pitchFamily="34" charset="0"/>
              <a:buChar char="•"/>
            </a:pPr>
            <a:r>
              <a:rPr lang="en-US" b="1" dirty="0"/>
              <a:t>Consistent Weekend Sales: </a:t>
            </a:r>
            <a:r>
              <a:rPr lang="en-US" dirty="0"/>
              <a:t>Sunday comes in fourth with 44,457.89, and Friday follows closely behind with 43,926.34, highlighting that the weekend (especially Saturday and Sunday) plays a critical role in driving sales. </a:t>
            </a:r>
          </a:p>
          <a:p>
            <a:pPr marL="285750" indent="-285750">
              <a:buFont typeface="Arial" panose="020B0604020202020204" pitchFamily="34" charset="0"/>
              <a:buChar char="•"/>
            </a:pPr>
            <a:r>
              <a:rPr lang="en-US" b="1" dirty="0"/>
              <a:t>Mid-Week Lull: </a:t>
            </a:r>
            <a:r>
              <a:rPr lang="en-US" dirty="0"/>
              <a:t>Wednesday and Monday have the lowest sales, with 43,731.14 and 37,899.08, respectively. This could suggest a lull in sales activity at the start of the week or customers waiting for weekend promotions.</a:t>
            </a:r>
          </a:p>
          <a:p>
            <a:pPr marL="285750" indent="-285750">
              <a:buFont typeface="Arial" panose="020B0604020202020204" pitchFamily="34" charset="0"/>
              <a:buChar char="•"/>
            </a:pPr>
            <a:r>
              <a:rPr lang="en-US" b="1" dirty="0"/>
              <a:t>Focus on Weekend and Weekday Promotions: </a:t>
            </a:r>
            <a:r>
              <a:rPr lang="en-US" dirty="0"/>
              <a:t>Walmart could focus on bolstering promotions or marketing campaigns on weekdays like Tuesday and Thursday to boost sales, while continuing to offer attractive deals on Saturdays and Sundays.</a:t>
            </a:r>
            <a:endParaRPr lang="en-IN" dirty="0"/>
          </a:p>
        </p:txBody>
      </p:sp>
    </p:spTree>
    <p:extLst>
      <p:ext uri="{BB962C8B-B14F-4D97-AF65-F5344CB8AC3E}">
        <p14:creationId xmlns:p14="http://schemas.microsoft.com/office/powerpoint/2010/main" val="2102727058"/>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605F0D-82B2-49DE-5EC4-2D19B2B3D4E6}"/>
              </a:ext>
            </a:extLst>
          </p:cNvPr>
          <p:cNvSpPr txBox="1"/>
          <p:nvPr/>
        </p:nvSpPr>
        <p:spPr>
          <a:xfrm>
            <a:off x="2290713" y="2158738"/>
            <a:ext cx="7767687" cy="2308324"/>
          </a:xfrm>
          <a:prstGeom prst="rect">
            <a:avLst/>
          </a:prstGeom>
          <a:noFill/>
        </p:spPr>
        <p:txBody>
          <a:bodyPr wrap="square" rtlCol="0">
            <a:spAutoFit/>
          </a:bodyPr>
          <a:lstStyle/>
          <a:p>
            <a:pPr algn="ctr"/>
            <a:r>
              <a:rPr lang="en-IN" sz="4400" b="1" i="1" u="sng" dirty="0"/>
              <a:t>Explanation Video Link:</a:t>
            </a:r>
          </a:p>
          <a:p>
            <a:pPr algn="ctr"/>
            <a:endParaRPr lang="en-IN" sz="4400" b="1" i="1" u="sng" dirty="0"/>
          </a:p>
          <a:p>
            <a:pPr algn="ctr"/>
            <a:r>
              <a:rPr lang="en-IN" sz="2800" u="sng" dirty="0"/>
              <a:t>https://drive.google.com/file/d/1qkQ6-9RP3PFz--cWtr08QeT_8VebsdHW/view?usp=sharing</a:t>
            </a:r>
          </a:p>
        </p:txBody>
      </p:sp>
    </p:spTree>
    <p:extLst>
      <p:ext uri="{BB962C8B-B14F-4D97-AF65-F5344CB8AC3E}">
        <p14:creationId xmlns:p14="http://schemas.microsoft.com/office/powerpoint/2010/main" val="8349839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9A8826-DF70-1FCD-B81B-C9D66C3CBC34}"/>
              </a:ext>
            </a:extLst>
          </p:cNvPr>
          <p:cNvSpPr txBox="1"/>
          <p:nvPr/>
        </p:nvSpPr>
        <p:spPr>
          <a:xfrm>
            <a:off x="3332252" y="671492"/>
            <a:ext cx="5759778" cy="523220"/>
          </a:xfrm>
          <a:prstGeom prst="rect">
            <a:avLst/>
          </a:prstGeom>
          <a:noFill/>
        </p:spPr>
        <p:txBody>
          <a:bodyPr wrap="square" rtlCol="0">
            <a:spAutoFit/>
          </a:bodyPr>
          <a:lstStyle/>
          <a:p>
            <a:pPr algn="ctr"/>
            <a:r>
              <a:rPr lang="en-IN" sz="2800" u="sng" dirty="0"/>
              <a:t>Result Table and Visual Representation</a:t>
            </a:r>
          </a:p>
        </p:txBody>
      </p:sp>
      <p:pic>
        <p:nvPicPr>
          <p:cNvPr id="9" name="Picture 8">
            <a:extLst>
              <a:ext uri="{FF2B5EF4-FFF2-40B4-BE49-F238E27FC236}">
                <a16:creationId xmlns:a16="http://schemas.microsoft.com/office/drawing/2014/main" id="{ACF1053D-AA6E-32C5-845B-AB625C15D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384" y="1571783"/>
            <a:ext cx="4186669" cy="4074872"/>
          </a:xfrm>
          <a:prstGeom prst="rect">
            <a:avLst/>
          </a:prstGeom>
        </p:spPr>
      </p:pic>
      <p:pic>
        <p:nvPicPr>
          <p:cNvPr id="13" name="Picture 12">
            <a:extLst>
              <a:ext uri="{FF2B5EF4-FFF2-40B4-BE49-F238E27FC236}">
                <a16:creationId xmlns:a16="http://schemas.microsoft.com/office/drawing/2014/main" id="{67B51285-2576-0993-1230-52BB03886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7484" y="1571782"/>
            <a:ext cx="5392132" cy="4074873"/>
          </a:xfrm>
          <a:prstGeom prst="rect">
            <a:avLst/>
          </a:prstGeom>
        </p:spPr>
      </p:pic>
    </p:spTree>
    <p:extLst>
      <p:ext uri="{BB962C8B-B14F-4D97-AF65-F5344CB8AC3E}">
        <p14:creationId xmlns:p14="http://schemas.microsoft.com/office/powerpoint/2010/main" val="2738834658"/>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ED5245-2F28-04FD-1B7F-08BD07E81ED8}"/>
              </a:ext>
            </a:extLst>
          </p:cNvPr>
          <p:cNvSpPr txBox="1"/>
          <p:nvPr/>
        </p:nvSpPr>
        <p:spPr>
          <a:xfrm>
            <a:off x="2499674" y="2644170"/>
            <a:ext cx="7192651" cy="1569660"/>
          </a:xfrm>
          <a:prstGeom prst="rect">
            <a:avLst/>
          </a:prstGeom>
          <a:noFill/>
        </p:spPr>
        <p:txBody>
          <a:bodyPr wrap="square" rtlCol="0">
            <a:spAutoFit/>
          </a:bodyPr>
          <a:lstStyle/>
          <a:p>
            <a:pPr algn="ctr"/>
            <a:r>
              <a:rPr lang="en-US" sz="9600" i="1" u="sng" dirty="0">
                <a:latin typeface="Algerian" panose="04020705040A02060702" pitchFamily="82" charset="0"/>
              </a:rPr>
              <a:t>Thank You</a:t>
            </a:r>
            <a:endParaRPr lang="en-IN" sz="9600" i="1" u="sng" dirty="0">
              <a:latin typeface="Algerian" panose="04020705040A02060702" pitchFamily="82" charset="0"/>
            </a:endParaRPr>
          </a:p>
        </p:txBody>
      </p:sp>
    </p:spTree>
    <p:extLst>
      <p:ext uri="{BB962C8B-B14F-4D97-AF65-F5344CB8AC3E}">
        <p14:creationId xmlns:p14="http://schemas.microsoft.com/office/powerpoint/2010/main" val="19059092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9AB281-D261-249D-7AED-C69F5A40F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571" y="1748397"/>
            <a:ext cx="5220429" cy="3210373"/>
          </a:xfrm>
          <a:prstGeom prst="rect">
            <a:avLst/>
          </a:prstGeom>
        </p:spPr>
      </p:pic>
      <p:pic>
        <p:nvPicPr>
          <p:cNvPr id="5" name="Picture 4">
            <a:extLst>
              <a:ext uri="{FF2B5EF4-FFF2-40B4-BE49-F238E27FC236}">
                <a16:creationId xmlns:a16="http://schemas.microsoft.com/office/drawing/2014/main" id="{35662663-D9F0-1EE7-223A-9C34F9F0F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032331"/>
            <a:ext cx="5220429" cy="4944165"/>
          </a:xfrm>
          <a:prstGeom prst="rect">
            <a:avLst/>
          </a:prstGeom>
        </p:spPr>
      </p:pic>
    </p:spTree>
    <p:extLst>
      <p:ext uri="{BB962C8B-B14F-4D97-AF65-F5344CB8AC3E}">
        <p14:creationId xmlns:p14="http://schemas.microsoft.com/office/powerpoint/2010/main" val="428912461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D636D5-7D08-195E-EC17-6D5090F9C375}"/>
              </a:ext>
            </a:extLst>
          </p:cNvPr>
          <p:cNvSpPr txBox="1"/>
          <p:nvPr/>
        </p:nvSpPr>
        <p:spPr>
          <a:xfrm>
            <a:off x="1093510" y="1210815"/>
            <a:ext cx="10133814"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For Branch </a:t>
            </a:r>
            <a:r>
              <a:rPr lang="en-US" b="1" i="1" dirty="0"/>
              <a:t>‘A’ </a:t>
            </a:r>
            <a:r>
              <a:rPr lang="en-US" b="1" dirty="0"/>
              <a:t>: </a:t>
            </a:r>
            <a:r>
              <a:rPr lang="en-US" dirty="0"/>
              <a:t>A significant decline in February (-22.8%) compared to January, but a strong recovery in March (+26.12%). This suggests that Branch A had some fluctuations, possibly due to external factors, and managed to recover by March.</a:t>
            </a:r>
          </a:p>
          <a:p>
            <a:pPr marL="285750" indent="-285750">
              <a:buFont typeface="Arial" panose="020B0604020202020204" pitchFamily="34" charset="0"/>
              <a:buChar char="•"/>
            </a:pPr>
            <a:r>
              <a:rPr lang="en-US" b="1" dirty="0"/>
              <a:t>For Branch </a:t>
            </a:r>
            <a:r>
              <a:rPr lang="en-US" b="1" i="1" dirty="0"/>
              <a:t>‘B’ </a:t>
            </a:r>
            <a:r>
              <a:rPr lang="en-US" b="1" dirty="0"/>
              <a:t>: </a:t>
            </a:r>
            <a:r>
              <a:rPr lang="en-US" dirty="0"/>
              <a:t>A smaller decline in February (-7.4%) compared to Branch A, followed by a marginal recovery in March (+0.5%). This indicates relatively stable sales performance, but without significant growth or loss in the first quarter.</a:t>
            </a:r>
          </a:p>
          <a:p>
            <a:pPr marL="285750" indent="-285750">
              <a:buFont typeface="Arial" panose="020B0604020202020204" pitchFamily="34" charset="0"/>
              <a:buChar char="•"/>
            </a:pPr>
            <a:r>
              <a:rPr lang="en-US" b="1" dirty="0"/>
              <a:t>For Branch </a:t>
            </a:r>
            <a:r>
              <a:rPr lang="en-US" b="1" i="1" dirty="0"/>
              <a:t>‘C’ </a:t>
            </a:r>
            <a:r>
              <a:rPr lang="en-US" b="1" dirty="0"/>
              <a:t>: </a:t>
            </a:r>
            <a:r>
              <a:rPr lang="en-US" dirty="0"/>
              <a:t>February showed a significant decrease of -18.55%, but Branch C showed a decent recovery in March (+12.95%). The performance trend is similar to Branch A, with a sharp decline followed by a partial recovery.</a:t>
            </a:r>
            <a:endParaRPr lang="en-IN" dirty="0"/>
          </a:p>
        </p:txBody>
      </p:sp>
      <p:sp>
        <p:nvSpPr>
          <p:cNvPr id="3" name="TextBox 2">
            <a:extLst>
              <a:ext uri="{FF2B5EF4-FFF2-40B4-BE49-F238E27FC236}">
                <a16:creationId xmlns:a16="http://schemas.microsoft.com/office/drawing/2014/main" id="{98A9F2D6-C75E-B662-2EBA-FB2324CF59E9}"/>
              </a:ext>
            </a:extLst>
          </p:cNvPr>
          <p:cNvSpPr txBox="1"/>
          <p:nvPr/>
        </p:nvSpPr>
        <p:spPr>
          <a:xfrm>
            <a:off x="1093510" y="810705"/>
            <a:ext cx="9973558" cy="400110"/>
          </a:xfrm>
          <a:prstGeom prst="rect">
            <a:avLst/>
          </a:prstGeom>
          <a:noFill/>
        </p:spPr>
        <p:txBody>
          <a:bodyPr wrap="square" rtlCol="0">
            <a:spAutoFit/>
          </a:bodyPr>
          <a:lstStyle/>
          <a:p>
            <a:pPr algn="ctr"/>
            <a:r>
              <a:rPr lang="en-US" sz="2000" b="1" u="sng" dirty="0"/>
              <a:t>Key Insights For Each Branch</a:t>
            </a:r>
            <a:endParaRPr lang="en-IN" sz="2000" b="1" u="sng" dirty="0"/>
          </a:p>
        </p:txBody>
      </p:sp>
      <p:sp>
        <p:nvSpPr>
          <p:cNvPr id="4" name="TextBox 3">
            <a:extLst>
              <a:ext uri="{FF2B5EF4-FFF2-40B4-BE49-F238E27FC236}">
                <a16:creationId xmlns:a16="http://schemas.microsoft.com/office/drawing/2014/main" id="{0A5BDD27-E3C7-8FD8-F18C-3E5805FA8FDE}"/>
              </a:ext>
            </a:extLst>
          </p:cNvPr>
          <p:cNvSpPr txBox="1"/>
          <p:nvPr/>
        </p:nvSpPr>
        <p:spPr>
          <a:xfrm>
            <a:off x="1470581" y="3844498"/>
            <a:ext cx="9756743" cy="400110"/>
          </a:xfrm>
          <a:prstGeom prst="rect">
            <a:avLst/>
          </a:prstGeom>
          <a:noFill/>
        </p:spPr>
        <p:txBody>
          <a:bodyPr wrap="square" rtlCol="0">
            <a:spAutoFit/>
          </a:bodyPr>
          <a:lstStyle/>
          <a:p>
            <a:pPr algn="ctr"/>
            <a:r>
              <a:rPr lang="en-US" sz="2000" b="1" u="sng" dirty="0"/>
              <a:t>Recommendations</a:t>
            </a:r>
            <a:endParaRPr lang="en-IN" sz="2000" b="1" u="sng" dirty="0"/>
          </a:p>
        </p:txBody>
      </p:sp>
      <p:sp>
        <p:nvSpPr>
          <p:cNvPr id="5" name="TextBox 4">
            <a:extLst>
              <a:ext uri="{FF2B5EF4-FFF2-40B4-BE49-F238E27FC236}">
                <a16:creationId xmlns:a16="http://schemas.microsoft.com/office/drawing/2014/main" id="{4B77C6AF-6393-294E-028D-51E85A6224CE}"/>
              </a:ext>
            </a:extLst>
          </p:cNvPr>
          <p:cNvSpPr txBox="1"/>
          <p:nvPr/>
        </p:nvSpPr>
        <p:spPr>
          <a:xfrm>
            <a:off x="1093510" y="4292969"/>
            <a:ext cx="9973558"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Investigate February Declines: </a:t>
            </a:r>
            <a:r>
              <a:rPr lang="en-US" dirty="0"/>
              <a:t>It's important to investigate what caused the significant declines in February for Branches A and C. External factors like seasonal demand, pricing strategies, or inventory issues could have impacted sales.</a:t>
            </a:r>
          </a:p>
          <a:p>
            <a:pPr marL="285750" indent="-285750">
              <a:buFont typeface="Arial" panose="020B0604020202020204" pitchFamily="34" charset="0"/>
              <a:buChar char="•"/>
            </a:pPr>
            <a:r>
              <a:rPr lang="en-US" b="1" dirty="0"/>
              <a:t>Focus on Stability: </a:t>
            </a:r>
            <a:r>
              <a:rPr lang="en-US" dirty="0"/>
              <a:t>Branch B's relatively stable performance can be a model for other branches. Understanding what contributed to its stability in comparison to others may help improve overall sales consistency.</a:t>
            </a:r>
            <a:endParaRPr lang="en-IN" dirty="0"/>
          </a:p>
        </p:txBody>
      </p:sp>
    </p:spTree>
    <p:extLst>
      <p:ext uri="{BB962C8B-B14F-4D97-AF65-F5344CB8AC3E}">
        <p14:creationId xmlns:p14="http://schemas.microsoft.com/office/powerpoint/2010/main" val="306581085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E78A-11C1-2ED1-3200-7F11F86A8C55}"/>
              </a:ext>
            </a:extLst>
          </p:cNvPr>
          <p:cNvSpPr>
            <a:spLocks noGrp="1"/>
          </p:cNvSpPr>
          <p:nvPr>
            <p:ph type="title"/>
          </p:nvPr>
        </p:nvSpPr>
        <p:spPr/>
        <p:txBody>
          <a:bodyPr>
            <a:normAutofit/>
          </a:bodyPr>
          <a:lstStyle/>
          <a:p>
            <a:r>
              <a:rPr lang="en-US" sz="4000" b="1" u="sng" dirty="0"/>
              <a:t>Task 2</a:t>
            </a:r>
            <a:br>
              <a:rPr lang="en-US" sz="4000" b="1" u="sng" dirty="0"/>
            </a:br>
            <a:r>
              <a:rPr lang="en-US" sz="2700" b="1" u="sng" dirty="0"/>
              <a:t>MYSQL Queries</a:t>
            </a:r>
            <a:endParaRPr lang="en-IN" sz="2700" b="1" u="sng" dirty="0"/>
          </a:p>
        </p:txBody>
      </p:sp>
      <p:sp>
        <p:nvSpPr>
          <p:cNvPr id="3" name="Content Placeholder 2">
            <a:extLst>
              <a:ext uri="{FF2B5EF4-FFF2-40B4-BE49-F238E27FC236}">
                <a16:creationId xmlns:a16="http://schemas.microsoft.com/office/drawing/2014/main" id="{99D30895-78EC-4E9E-027B-2A8A320F2C2D}"/>
              </a:ext>
            </a:extLst>
          </p:cNvPr>
          <p:cNvSpPr>
            <a:spLocks noGrp="1"/>
          </p:cNvSpPr>
          <p:nvPr>
            <p:ph idx="1"/>
          </p:nvPr>
        </p:nvSpPr>
        <p:spPr>
          <a:xfrm>
            <a:off x="1295402" y="2717188"/>
            <a:ext cx="9601196" cy="3318936"/>
          </a:xfrm>
        </p:spPr>
        <p:txBody>
          <a:bodyPr>
            <a:normAutofit/>
          </a:bodyPr>
          <a:lstStyle/>
          <a:p>
            <a:pPr marL="457200" indent="-457200">
              <a:buFont typeface="+mj-lt"/>
              <a:buAutoNum type="arabicPeriod"/>
            </a:pPr>
            <a:r>
              <a:rPr lang="en-US" sz="1800" b="1" dirty="0"/>
              <a:t>To find the product lines in each Branch with highest profit:</a:t>
            </a:r>
          </a:p>
          <a:p>
            <a:pPr marL="0" indent="0">
              <a:buNone/>
            </a:pPr>
            <a:r>
              <a:rPr lang="en-IN" sz="2000" dirty="0"/>
              <a:t>WITH </a:t>
            </a:r>
            <a:r>
              <a:rPr lang="en-IN" sz="2000" dirty="0" err="1"/>
              <a:t>ProductLineProfit</a:t>
            </a:r>
            <a:r>
              <a:rPr lang="en-IN" sz="2000" dirty="0"/>
              <a:t> AS (SELECT Branch, `Product line`, </a:t>
            </a:r>
          </a:p>
          <a:p>
            <a:pPr marL="0" indent="0">
              <a:buNone/>
            </a:pPr>
            <a:r>
              <a:rPr lang="en-IN" sz="2000" dirty="0"/>
              <a:t>SUM(cogs-'gross income') AS Profit, ROW_NUMBER() OVER (PARTITION BY Branch ORDER BY SUM(cogs-'gross income') DESC) AS </a:t>
            </a:r>
            <a:r>
              <a:rPr lang="en-IN" sz="2000" dirty="0" err="1"/>
              <a:t>Rnk</a:t>
            </a:r>
            <a:r>
              <a:rPr lang="en-IN" sz="2000" dirty="0"/>
              <a:t>    </a:t>
            </a:r>
          </a:p>
          <a:p>
            <a:pPr marL="0" indent="0">
              <a:buNone/>
            </a:pPr>
            <a:r>
              <a:rPr lang="en-IN" sz="2000" dirty="0"/>
              <a:t>FROM </a:t>
            </a:r>
            <a:r>
              <a:rPr lang="en-IN" sz="2000" dirty="0" err="1"/>
              <a:t>WalmartSales</a:t>
            </a:r>
            <a:r>
              <a:rPr lang="en-IN" sz="2000" dirty="0"/>
              <a:t>    GROUP BY Branch, `Product line`)</a:t>
            </a:r>
          </a:p>
          <a:p>
            <a:pPr marL="0" indent="0">
              <a:buNone/>
            </a:pPr>
            <a:r>
              <a:rPr lang="en-IN" sz="2000" dirty="0"/>
              <a:t>SELECT Branch, `Product line`, </a:t>
            </a:r>
            <a:r>
              <a:rPr lang="en-IN" sz="2000" dirty="0" err="1"/>
              <a:t>ProfitFROM</a:t>
            </a:r>
            <a:r>
              <a:rPr lang="en-IN" sz="2000" dirty="0"/>
              <a:t> </a:t>
            </a:r>
            <a:r>
              <a:rPr lang="en-IN" sz="2000" dirty="0" err="1"/>
              <a:t>ProductLineProfit</a:t>
            </a:r>
            <a:endParaRPr lang="en-IN" sz="2000" dirty="0"/>
          </a:p>
          <a:p>
            <a:pPr marL="0" indent="0">
              <a:buNone/>
            </a:pPr>
            <a:r>
              <a:rPr lang="en-IN" sz="2000" dirty="0"/>
              <a:t>where </a:t>
            </a:r>
            <a:r>
              <a:rPr lang="en-IN" sz="2000" dirty="0" err="1"/>
              <a:t>Rnk</a:t>
            </a:r>
            <a:r>
              <a:rPr lang="en-IN" sz="2000" dirty="0"/>
              <a:t> = 1;</a:t>
            </a:r>
          </a:p>
        </p:txBody>
      </p:sp>
    </p:spTree>
    <p:extLst>
      <p:ext uri="{BB962C8B-B14F-4D97-AF65-F5344CB8AC3E}">
        <p14:creationId xmlns:p14="http://schemas.microsoft.com/office/powerpoint/2010/main" val="136993998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8D08DE-E4C3-0F23-E4F6-64975C6530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156" y="2245117"/>
            <a:ext cx="3684442" cy="2367766"/>
          </a:xfrm>
          <a:prstGeom prst="rect">
            <a:avLst/>
          </a:prstGeom>
        </p:spPr>
      </p:pic>
      <p:pic>
        <p:nvPicPr>
          <p:cNvPr id="5" name="Picture 4">
            <a:extLst>
              <a:ext uri="{FF2B5EF4-FFF2-40B4-BE49-F238E27FC236}">
                <a16:creationId xmlns:a16="http://schemas.microsoft.com/office/drawing/2014/main" id="{E5806D41-A739-56DD-0D41-8AC56A1C6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2414" y="1752579"/>
            <a:ext cx="6306430" cy="4077269"/>
          </a:xfrm>
          <a:prstGeom prst="rect">
            <a:avLst/>
          </a:prstGeom>
        </p:spPr>
      </p:pic>
      <p:sp>
        <p:nvSpPr>
          <p:cNvPr id="6" name="TextBox 5">
            <a:extLst>
              <a:ext uri="{FF2B5EF4-FFF2-40B4-BE49-F238E27FC236}">
                <a16:creationId xmlns:a16="http://schemas.microsoft.com/office/drawing/2014/main" id="{31864DE2-4EC0-7BC9-409A-EC51A0A2589B}"/>
              </a:ext>
            </a:extLst>
          </p:cNvPr>
          <p:cNvSpPr txBox="1"/>
          <p:nvPr/>
        </p:nvSpPr>
        <p:spPr>
          <a:xfrm>
            <a:off x="1216058" y="961534"/>
            <a:ext cx="9615340" cy="461665"/>
          </a:xfrm>
          <a:prstGeom prst="rect">
            <a:avLst/>
          </a:prstGeom>
          <a:noFill/>
        </p:spPr>
        <p:txBody>
          <a:bodyPr wrap="square" rtlCol="0">
            <a:spAutoFit/>
          </a:bodyPr>
          <a:lstStyle/>
          <a:p>
            <a:pPr algn="ctr"/>
            <a:r>
              <a:rPr lang="en-US" sz="2400" b="1" i="1" u="sng" dirty="0"/>
              <a:t>Table and Chart for the Query</a:t>
            </a:r>
            <a:endParaRPr lang="en-IN" sz="2400" b="1" i="1" u="sng" dirty="0"/>
          </a:p>
        </p:txBody>
      </p:sp>
    </p:spTree>
    <p:extLst>
      <p:ext uri="{BB962C8B-B14F-4D97-AF65-F5344CB8AC3E}">
        <p14:creationId xmlns:p14="http://schemas.microsoft.com/office/powerpoint/2010/main" val="291266013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AB1883-C03D-A1F2-556F-7855A89D2F80}"/>
              </a:ext>
            </a:extLst>
          </p:cNvPr>
          <p:cNvSpPr txBox="1"/>
          <p:nvPr/>
        </p:nvSpPr>
        <p:spPr>
          <a:xfrm>
            <a:off x="1330750" y="1551563"/>
            <a:ext cx="9530499" cy="3754874"/>
          </a:xfrm>
          <a:prstGeom prst="rect">
            <a:avLst/>
          </a:prstGeom>
          <a:noFill/>
        </p:spPr>
        <p:txBody>
          <a:bodyPr wrap="square" rtlCol="0">
            <a:spAutoFit/>
          </a:bodyPr>
          <a:lstStyle/>
          <a:p>
            <a:r>
              <a:rPr lang="en-US" sz="2400" b="1" dirty="0"/>
              <a:t>2. To rank each Product Line According to each Branch:</a:t>
            </a:r>
          </a:p>
          <a:p>
            <a:endParaRPr lang="en-US" b="1" dirty="0"/>
          </a:p>
          <a:p>
            <a:r>
              <a:rPr lang="en-US" sz="2800" dirty="0"/>
              <a:t>SELECT     Branch,    `Product line`,    SUM(cogs-'gross income') AS Profit,    </a:t>
            </a:r>
          </a:p>
          <a:p>
            <a:r>
              <a:rPr lang="en-US" sz="2800" dirty="0"/>
              <a:t>RANK() OVER (PARTITION BY Branch ORDER BY SUM(cogs-'gross income') DESC) AS </a:t>
            </a:r>
            <a:r>
              <a:rPr lang="en-US" sz="2800" dirty="0" err="1"/>
              <a:t>Rk</a:t>
            </a:r>
            <a:endParaRPr lang="en-US" sz="2800" dirty="0"/>
          </a:p>
          <a:p>
            <a:r>
              <a:rPr lang="en-US" sz="2800" dirty="0"/>
              <a:t>FROM </a:t>
            </a:r>
            <a:r>
              <a:rPr lang="en-US" sz="2800" dirty="0" err="1"/>
              <a:t>WalmartSales</a:t>
            </a:r>
            <a:endParaRPr lang="en-US" sz="2800" dirty="0"/>
          </a:p>
          <a:p>
            <a:r>
              <a:rPr lang="en-US" sz="2800" dirty="0"/>
              <a:t>GROUP BY Branch, `Product line`</a:t>
            </a:r>
          </a:p>
          <a:p>
            <a:r>
              <a:rPr lang="en-US" sz="2800" dirty="0"/>
              <a:t>ORDER BY Branch, </a:t>
            </a:r>
            <a:r>
              <a:rPr lang="en-US" sz="2800" dirty="0" err="1"/>
              <a:t>Rk</a:t>
            </a:r>
            <a:r>
              <a:rPr lang="en-US" sz="2800" dirty="0"/>
              <a:t>;</a:t>
            </a:r>
            <a:endParaRPr lang="en-IN" sz="2800" dirty="0"/>
          </a:p>
        </p:txBody>
      </p:sp>
    </p:spTree>
    <p:extLst>
      <p:ext uri="{BB962C8B-B14F-4D97-AF65-F5344CB8AC3E}">
        <p14:creationId xmlns:p14="http://schemas.microsoft.com/office/powerpoint/2010/main" val="1360933226"/>
      </p:ext>
    </p:extLst>
  </p:cSld>
  <p:clrMapOvr>
    <a:masterClrMapping/>
  </p:clrMapOvr>
  <p:transition spd="slow">
    <p:push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365</TotalTime>
  <Words>3046</Words>
  <Application>Microsoft Office PowerPoint</Application>
  <PresentationFormat>Widescreen</PresentationFormat>
  <Paragraphs>230</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Algerian</vt:lpstr>
      <vt:lpstr>Arial</vt:lpstr>
      <vt:lpstr>Garamond</vt:lpstr>
      <vt:lpstr>Organic</vt:lpstr>
      <vt:lpstr>Final Project MYSQL</vt:lpstr>
      <vt:lpstr>Task 1 </vt:lpstr>
      <vt:lpstr>PowerPoint Presentation</vt:lpstr>
      <vt:lpstr>PowerPoint Presentation</vt:lpstr>
      <vt:lpstr>PowerPoint Presentation</vt:lpstr>
      <vt:lpstr>PowerPoint Presentation</vt:lpstr>
      <vt:lpstr>Task 2 MYSQL Queries</vt:lpstr>
      <vt:lpstr>PowerPoint Presentation</vt:lpstr>
      <vt:lpstr>PowerPoint Presentation</vt:lpstr>
      <vt:lpstr>PowerPoint Presentation</vt:lpstr>
      <vt:lpstr>PowerPoint Presentation</vt:lpstr>
      <vt:lpstr>Task 3 MYSQL Query</vt:lpstr>
      <vt:lpstr>PowerPoint Presentation</vt:lpstr>
      <vt:lpstr>PowerPoint Presentation</vt:lpstr>
      <vt:lpstr>PowerPoint Presentation</vt:lpstr>
      <vt:lpstr>Task 4 MYSQL Query</vt:lpstr>
      <vt:lpstr>PowerPoint Presentation</vt:lpstr>
      <vt:lpstr>PowerPoint Presentation</vt:lpstr>
      <vt:lpstr>PowerPoint Presentation</vt:lpstr>
      <vt:lpstr>Task 5 MYSQL Query</vt:lpstr>
      <vt:lpstr>PowerPoint Presentation</vt:lpstr>
      <vt:lpstr>PowerPoint Presentation</vt:lpstr>
      <vt:lpstr>Task 6 MYSQL Query</vt:lpstr>
      <vt:lpstr>PowerPoint Presentation</vt:lpstr>
      <vt:lpstr>PowerPoint Presentation</vt:lpstr>
      <vt:lpstr>Task 7 MYSQL Query</vt:lpstr>
      <vt:lpstr>PowerPoint Presentation</vt:lpstr>
      <vt:lpstr>PowerPoint Presentation</vt:lpstr>
      <vt:lpstr>Task 8 MYSQL Query</vt:lpstr>
      <vt:lpstr>PowerPoint Presentation</vt:lpstr>
      <vt:lpstr>PowerPoint Presentation</vt:lpstr>
      <vt:lpstr>PowerPoint Presentation</vt:lpstr>
      <vt:lpstr>Task 9 MYSQL Query</vt:lpstr>
      <vt:lpstr>PowerPoint Presentation</vt:lpstr>
      <vt:lpstr>PowerPoint Presentation</vt:lpstr>
      <vt:lpstr>Task 10 MYSQL Query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Asmat Khan</dc:creator>
  <cp:lastModifiedBy>Asmat Khan</cp:lastModifiedBy>
  <cp:revision>1</cp:revision>
  <dcterms:created xsi:type="dcterms:W3CDTF">2024-12-09T14:54:53Z</dcterms:created>
  <dcterms:modified xsi:type="dcterms:W3CDTF">2024-12-10T17:39:32Z</dcterms:modified>
</cp:coreProperties>
</file>