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3" r:id="rId3"/>
    <p:sldId id="291" r:id="rId4"/>
    <p:sldId id="266" r:id="rId5"/>
    <p:sldId id="290" r:id="rId6"/>
    <p:sldId id="270" r:id="rId7"/>
    <p:sldId id="289" r:id="rId8"/>
    <p:sldId id="271" r:id="rId9"/>
    <p:sldId id="286" r:id="rId10"/>
    <p:sldId id="292" r:id="rId11"/>
    <p:sldId id="301" r:id="rId12"/>
    <p:sldId id="303" r:id="rId13"/>
    <p:sldId id="305" r:id="rId14"/>
    <p:sldId id="307" r:id="rId15"/>
    <p:sldId id="308" r:id="rId16"/>
    <p:sldId id="267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268" r:id="rId26"/>
    <p:sldId id="285" r:id="rId27"/>
    <p:sldId id="264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C0AF"/>
    <a:srgbClr val="113F4E"/>
    <a:srgbClr val="5DA2B1"/>
    <a:srgbClr val="3F8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C73A6B-BB26-4B12-BFB8-2B873AE12267}" type="datetimeFigureOut">
              <a:rPr lang="zh-CN" altLang="en-US" smtClean="0"/>
              <a:pPr/>
              <a:t>2022/2/9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E5701FA-A99B-4EA7-BD9A-49A04217BC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2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29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75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44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10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040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8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84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91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16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9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2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31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89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81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25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50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49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78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787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9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1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6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77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5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1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7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1ECB1-5A5B-4C6B-8360-EEF4E78043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CC059-4D8E-4C87-A4D1-E4C9E1D594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 smtClean="0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4FCF4-9A9C-407F-A896-63764D12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A22-3906-4CC3-9543-EE82E11CBC9D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6E786-3F61-4FD7-AF4B-5CAEC066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26972-3EDC-4D3D-817C-4CCC796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905"/>
      </p:ext>
    </p:extLst>
  </p:cSld>
  <p:clrMapOvr>
    <a:masterClrMapping/>
  </p:clrMapOvr>
  <p:transition spd="slow" advClick="0" advTm="1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17C0B-618B-4B07-8FEE-212F45DF6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156C6-4F3E-4B26-BEF6-C658183E3C3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B155B-888E-4B42-8139-225B7CE4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0B25-FCAD-4EBA-AA1A-A4C83093508E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48B8B-A45D-48D2-B95C-C23402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847D2-37FF-491E-86F7-2A77B2A5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15817"/>
      </p:ext>
    </p:extLst>
  </p:cSld>
  <p:clrMapOvr>
    <a:masterClrMapping/>
  </p:clrMapOvr>
  <p:transition spd="slow" advClick="0" advTm="1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B51B0E-C5ED-4931-852F-A8DA7E1DB9A4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174B4-31E8-4BEF-8942-FD3548C70B7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8F4D3-431E-44CF-A028-C91E2137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9C71-C141-4983-97E2-EFCBEB5B7571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0F09A-E73B-492B-B10B-3218D86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E3E4A-3F9F-4FA6-A0A2-122D22E5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63146"/>
      </p:ext>
    </p:extLst>
  </p:cSld>
  <p:clrMapOvr>
    <a:masterClrMapping/>
  </p:clrMapOvr>
  <p:transition spd="slow" advClick="0" advTm="1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A1C3F-F90A-43A4-9ECD-F00719B565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D4E4-35F0-4517-A710-16EC966268E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2627A-5DA8-42DB-A0E5-883D1ED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155-3E28-45CF-B0ED-1CDC5279C4ED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9759C-075D-43BD-B60D-906336D3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69EA7-A4C8-47A7-9F4D-3E4EF4FE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0956"/>
      </p:ext>
    </p:extLst>
  </p:cSld>
  <p:clrMapOvr>
    <a:masterClrMapping/>
  </p:clrMapOvr>
  <p:transition spd="slow" advClick="0" advTm="1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30536-6B8C-499F-B691-282A56B22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2699D7-1ACB-40EF-8948-18C67F14DCC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 smtClean="0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C0F2B-275E-4EFF-8736-59FDF652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BF51-CECB-4C9F-9A2F-DE660BA3D736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CBD68-7556-4277-A9CC-0E3698CD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52142-513F-4E0A-A832-EC32ABA8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29136"/>
      </p:ext>
    </p:extLst>
  </p:cSld>
  <p:clrMapOvr>
    <a:masterClrMapping/>
  </p:clrMapOvr>
  <p:transition spd="slow" advClick="0" advTm="1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5A0C-41EF-4EF1-B9B9-E309AF824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8F9A6-7009-487C-9335-9B2655AF34B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523A4-6D85-4E26-BAD9-B5DED0F0D8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B68CC-03DA-4133-9A62-45795BDC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CD63-1335-4118-BDA3-8902448D5358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3D43-A8D0-4374-ACF8-E247BE39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4F08B-6269-48AE-88E7-BDBB0876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17601"/>
      </p:ext>
    </p:extLst>
  </p:cSld>
  <p:clrMapOvr>
    <a:masterClrMapping/>
  </p:clrMapOvr>
  <p:transition spd="slow" advClick="0" advTm="1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134E-0BE5-46C0-929C-F9D4A023FD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113C5-ADEA-4974-BB14-86DAC381EA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 smtClean="0"/>
              <a:t>www.freepptbackgrounds.net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90FF6-61F4-44DF-9C58-15C7C9EAC0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84E920-1203-43C5-9836-AEA9552633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 smtClean="0"/>
              <a:t>www.freepptbackgrounds.net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FAE36B-07A4-4C4E-9A5F-B58F2699821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6239AA-BEC2-47D5-B295-1C438B9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7598-0841-40F6-83CB-759106A8519F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37E89F-FD72-4884-A2DC-4121C65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094C68-E649-4A58-B70D-88A2035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83660699"/>
      </p:ext>
    </p:extLst>
  </p:cSld>
  <p:clrMapOvr>
    <a:masterClrMapping/>
  </p:clrMapOvr>
  <p:transition spd="slow" advClick="0" advTm="1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F94A4-B8D7-43C1-80C9-73E124F4F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4A534-7F72-44DB-AAA0-39763DA8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D35E-856A-4DE2-A25B-C07922EC44F9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8F81B8-2C1B-46DA-9FC4-FA4EA6C3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DEF5E0-2338-4BAC-8681-B56466F2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49038"/>
      </p:ext>
    </p:extLst>
  </p:cSld>
  <p:clrMapOvr>
    <a:masterClrMapping/>
  </p:clrMapOvr>
  <p:transition spd="slow" advClick="0" advTm="1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E1E47-1B45-4380-AE38-48F51410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96B6-2731-4C1B-80DC-4A1EEF7C3BDD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744B09-219A-4BAE-A64A-BA6F51C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B1853-F3A0-4843-A7DD-B071FAB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0759"/>
      </p:ext>
    </p:extLst>
  </p:cSld>
  <p:clrMapOvr>
    <a:masterClrMapping/>
  </p:clrMapOvr>
  <p:transition spd="slow" advClick="0" advTm="1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A05EE-C361-48B2-881C-5FEDBCF95C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B7BA2-C07B-486A-AEBA-E8A379FAE2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9B8D7-C342-4349-A52B-0F630C4968F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 smtClean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A0A05-2E78-4B68-9275-72A69813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2597-3EFC-497F-97A4-A68AD1475AD9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D064B-850C-449A-B16D-36BA1C5A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19E08-2488-46A8-8B39-E8E3B1A7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75376"/>
      </p:ext>
    </p:extLst>
  </p:cSld>
  <p:clrMapOvr>
    <a:masterClrMapping/>
  </p:clrMapOvr>
  <p:transition spd="slow" advClick="0" advTm="1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9821D-3169-462D-BDC5-707DAA3731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5970DE-180B-463A-842D-4B948B1E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048C78-1503-4FD7-8859-990F963DFC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 smtClean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969D1-8A89-4051-A7A3-053E79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87D6-51D7-4CAF-99BC-B4BBBDDF7328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7B8CF-C72E-438F-A999-E8DA5482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3A437-B948-459B-B14D-44D796DE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7962"/>
      </p:ext>
    </p:extLst>
  </p:cSld>
  <p:clrMapOvr>
    <a:masterClrMapping/>
  </p:clrMapOvr>
  <p:transition spd="slow" advClick="0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74BBE8-1815-4000-8008-945E8B56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314DF-819C-4FF1-9C2E-69194E15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1525E-7C66-46A7-89CD-0A0836A4B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F80FD34-DEEF-4F4C-AE11-C1F2A0BE411F}" type="datetime1">
              <a:rPr lang="zh-CN" altLang="en-US" smtClean="0"/>
              <a:t>2022/2/9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69161-46AB-416B-9C71-590B71BBF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7D277-5155-4804-A42E-790F5C4F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2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>
    <p:push dir="u"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A6CA8BE-1744-42CB-AF91-E913C4466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65F9F94-4386-4844-A145-9DF0B233A872}"/>
              </a:ext>
            </a:extLst>
          </p:cNvPr>
          <p:cNvSpPr txBox="1"/>
          <p:nvPr/>
        </p:nvSpPr>
        <p:spPr>
          <a:xfrm>
            <a:off x="2771644" y="169789"/>
            <a:ext cx="7210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Inserting and Viewing </a:t>
            </a:r>
            <a:r>
              <a:rPr lang="en-US" altLang="zh-CN" sz="4400" b="1" dirty="0" smtClean="0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Data on a </a:t>
            </a:r>
            <a:r>
              <a:rPr lang="en-US" altLang="zh-CN" sz="4400" b="1" dirty="0" smtClean="0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Webpage</a:t>
            </a:r>
            <a:endParaRPr lang="zh-CN" altLang="en-US" sz="4400" b="1" dirty="0">
              <a:solidFill>
                <a:srgbClr val="113F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EA1519-73E9-4B4D-B90B-7A63B77D465D}"/>
              </a:ext>
            </a:extLst>
          </p:cNvPr>
          <p:cNvSpPr/>
          <p:nvPr/>
        </p:nvSpPr>
        <p:spPr>
          <a:xfrm>
            <a:off x="5688874" y="3386689"/>
            <a:ext cx="3557451" cy="238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spc="300" dirty="0" smtClean="0">
                <a:solidFill>
                  <a:srgbClr val="113F4E"/>
                </a:solidFill>
                <a:ea typeface="微软雅黑" panose="020B0503020204020204" pitchFamily="34" charset="-122"/>
              </a:rPr>
              <a:t>Presented </a:t>
            </a:r>
            <a:r>
              <a:rPr lang="en-US" altLang="zh-CN" sz="2400" spc="300" dirty="0" smtClean="0">
                <a:solidFill>
                  <a:srgbClr val="113F4E"/>
                </a:solidFill>
                <a:ea typeface="微软雅黑" panose="020B0503020204020204" pitchFamily="34" charset="-122"/>
              </a:rPr>
              <a:t>By-</a:t>
            </a:r>
          </a:p>
          <a:p>
            <a:endParaRPr lang="en-US" altLang="zh-CN" sz="2400" spc="300" dirty="0" smtClean="0">
              <a:solidFill>
                <a:srgbClr val="113F4E"/>
              </a:solidFill>
              <a:ea typeface="微软雅黑" panose="020B0503020204020204" pitchFamily="34" charset="-122"/>
            </a:endParaRPr>
          </a:p>
          <a:p>
            <a:r>
              <a:rPr lang="en-US" altLang="zh-CN" sz="2400" spc="300" dirty="0" err="1" smtClean="0">
                <a:solidFill>
                  <a:srgbClr val="113F4E"/>
                </a:solidFill>
                <a:ea typeface="微软雅黑" panose="020B0503020204020204" pitchFamily="34" charset="-122"/>
              </a:rPr>
              <a:t>Asmaul</a:t>
            </a:r>
            <a:r>
              <a:rPr lang="en-US" altLang="zh-CN" sz="2400" spc="300" dirty="0" smtClean="0">
                <a:solidFill>
                  <a:srgbClr val="113F4E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spc="300" dirty="0" smtClean="0">
                <a:solidFill>
                  <a:srgbClr val="113F4E"/>
                </a:solidFill>
                <a:ea typeface="微软雅黑" panose="020B0503020204020204" pitchFamily="34" charset="-122"/>
              </a:rPr>
              <a:t>Shahana</a:t>
            </a:r>
            <a:endParaRPr lang="en-US" altLang="zh-CN" sz="2400" spc="300" dirty="0">
              <a:solidFill>
                <a:srgbClr val="113F4E"/>
              </a:solidFill>
              <a:ea typeface="微软雅黑" panose="020B0503020204020204" pitchFamily="34" charset="-122"/>
            </a:endParaRPr>
          </a:p>
          <a:p>
            <a:r>
              <a:rPr lang="en-US" altLang="zh-CN" sz="2400" spc="300" dirty="0" smtClean="0">
                <a:solidFill>
                  <a:srgbClr val="113F4E"/>
                </a:solidFill>
                <a:ea typeface="微软雅黑" panose="020B0503020204020204" pitchFamily="34" charset="-122"/>
              </a:rPr>
              <a:t>Begum</a:t>
            </a:r>
            <a:endParaRPr lang="en-US" altLang="zh-CN" sz="2400" spc="300" dirty="0" smtClean="0">
              <a:solidFill>
                <a:srgbClr val="113F4E"/>
              </a:solidFill>
              <a:ea typeface="微软雅黑" panose="020B0503020204020204" pitchFamily="34" charset="-122"/>
            </a:endParaRPr>
          </a:p>
          <a:p>
            <a:r>
              <a:rPr lang="en-US" altLang="zh-CN" sz="2400" spc="300" dirty="0" smtClean="0">
                <a:solidFill>
                  <a:srgbClr val="113F4E"/>
                </a:solidFill>
                <a:ea typeface="微软雅黑" panose="020B0503020204020204" pitchFamily="34" charset="-122"/>
              </a:rPr>
              <a:t>Roll:360</a:t>
            </a:r>
          </a:p>
          <a:p>
            <a:r>
              <a:rPr lang="en-US" altLang="zh-CN" sz="2400" spc="300" dirty="0" err="1" smtClean="0">
                <a:solidFill>
                  <a:srgbClr val="113F4E"/>
                </a:solidFill>
                <a:ea typeface="微软雅黑" panose="020B0503020204020204" pitchFamily="34" charset="-122"/>
              </a:rPr>
              <a:t>Nurun</a:t>
            </a:r>
            <a:r>
              <a:rPr lang="en-US" altLang="zh-CN" sz="2400" spc="300" dirty="0" smtClean="0">
                <a:solidFill>
                  <a:srgbClr val="113F4E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spc="300" dirty="0" err="1" smtClean="0">
                <a:solidFill>
                  <a:srgbClr val="113F4E"/>
                </a:solidFill>
                <a:ea typeface="微软雅黑" panose="020B0503020204020204" pitchFamily="34" charset="-122"/>
              </a:rPr>
              <a:t>Nahar</a:t>
            </a:r>
            <a:r>
              <a:rPr lang="en-US" altLang="zh-CN" sz="2400" spc="300" dirty="0" smtClean="0">
                <a:solidFill>
                  <a:srgbClr val="113F4E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spc="300" dirty="0" err="1" smtClean="0">
                <a:solidFill>
                  <a:srgbClr val="113F4E"/>
                </a:solidFill>
                <a:ea typeface="微软雅黑" panose="020B0503020204020204" pitchFamily="34" charset="-122"/>
              </a:rPr>
              <a:t>Fiha</a:t>
            </a:r>
            <a:endParaRPr lang="en-US" altLang="zh-CN" sz="2400" spc="300" dirty="0" smtClean="0">
              <a:solidFill>
                <a:srgbClr val="113F4E"/>
              </a:solidFill>
              <a:ea typeface="微软雅黑" panose="020B0503020204020204" pitchFamily="34" charset="-122"/>
            </a:endParaRPr>
          </a:p>
          <a:p>
            <a:r>
              <a:rPr lang="en-US" altLang="zh-CN" sz="2400" spc="300" dirty="0" smtClean="0">
                <a:solidFill>
                  <a:srgbClr val="113F4E"/>
                </a:solidFill>
                <a:ea typeface="微软雅黑" panose="020B0503020204020204" pitchFamily="34" charset="-122"/>
              </a:rPr>
              <a:t>Roll: 361</a:t>
            </a:r>
            <a:endParaRPr lang="zh-CN" altLang="en-US" sz="2400" spc="300" dirty="0">
              <a:solidFill>
                <a:srgbClr val="113F4E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7721-7E25-4ED9-8282-159837A72322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1</a:t>
            </a:fld>
            <a:endParaRPr lang="zh-CN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17874" y="2915796"/>
            <a:ext cx="1" cy="3555419"/>
          </a:xfrm>
          <a:prstGeom prst="line">
            <a:avLst/>
          </a:prstGeom>
          <a:ln>
            <a:solidFill>
              <a:srgbClr val="113F4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46325" y="3188135"/>
            <a:ext cx="25070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err="1" smtClean="0">
                <a:solidFill>
                  <a:srgbClr val="113F4E"/>
                </a:solidFill>
                <a:ea typeface="微软雅黑" panose="020B0503020204020204" pitchFamily="34" charset="-122"/>
              </a:rPr>
              <a:t>Sakib</a:t>
            </a:r>
            <a:r>
              <a:rPr lang="en-US" altLang="zh-CN" sz="2400" spc="300" dirty="0" smtClean="0">
                <a:solidFill>
                  <a:srgbClr val="113F4E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spc="300" dirty="0" err="1" smtClean="0">
                <a:solidFill>
                  <a:srgbClr val="113F4E"/>
                </a:solidFill>
                <a:ea typeface="微软雅黑" panose="020B0503020204020204" pitchFamily="34" charset="-122"/>
              </a:rPr>
              <a:t>Mollah</a:t>
            </a:r>
            <a:endParaRPr lang="en-US" altLang="zh-CN" sz="2400" spc="300" dirty="0" smtClean="0">
              <a:solidFill>
                <a:srgbClr val="113F4E"/>
              </a:solidFill>
              <a:ea typeface="微软雅黑" panose="020B0503020204020204" pitchFamily="34" charset="-122"/>
            </a:endParaRPr>
          </a:p>
          <a:p>
            <a:r>
              <a:rPr lang="en-US" altLang="zh-CN" sz="2400" spc="300" dirty="0" smtClean="0">
                <a:solidFill>
                  <a:srgbClr val="113F4E"/>
                </a:solidFill>
                <a:ea typeface="微软雅黑" panose="020B0503020204020204" pitchFamily="34" charset="-122"/>
              </a:rPr>
              <a:t>Roll: 38s7</a:t>
            </a:r>
            <a:r>
              <a:rPr lang="en-US" sz="2400" spc="300" dirty="0" smtClean="0">
                <a:solidFill>
                  <a:srgbClr val="113F4E"/>
                </a:solidFill>
                <a:ea typeface="微软雅黑" panose="020B0503020204020204" pitchFamily="34" charset="-122"/>
              </a:rPr>
              <a:t> </a:t>
            </a:r>
          </a:p>
          <a:p>
            <a:r>
              <a:rPr lang="en-US" sz="2400" spc="300" dirty="0" err="1" smtClean="0">
                <a:solidFill>
                  <a:srgbClr val="113F4E"/>
                </a:solidFill>
                <a:ea typeface="微软雅黑" panose="020B0503020204020204" pitchFamily="34" charset="-122"/>
              </a:rPr>
              <a:t>Shifati</a:t>
            </a:r>
            <a:r>
              <a:rPr lang="en-US" sz="2400" spc="300" dirty="0" smtClean="0">
                <a:solidFill>
                  <a:srgbClr val="113F4E"/>
                </a:solidFill>
                <a:ea typeface="微软雅黑" panose="020B0503020204020204" pitchFamily="34" charset="-122"/>
              </a:rPr>
              <a:t> Rabbi</a:t>
            </a:r>
          </a:p>
          <a:p>
            <a:r>
              <a:rPr lang="en-US" sz="2400" spc="300" dirty="0" smtClean="0">
                <a:solidFill>
                  <a:srgbClr val="113F4E"/>
                </a:solidFill>
                <a:ea typeface="微软雅黑" panose="020B0503020204020204" pitchFamily="34" charset="-122"/>
              </a:rPr>
              <a:t>Roll: 371</a:t>
            </a:r>
          </a:p>
          <a:p>
            <a:r>
              <a:rPr lang="en-US" sz="2400" spc="300" dirty="0">
                <a:solidFill>
                  <a:srgbClr val="113F4E"/>
                </a:solidFill>
                <a:ea typeface="微软雅黑" panose="020B0503020204020204" pitchFamily="34" charset="-122"/>
              </a:rPr>
              <a:t>Mohammad</a:t>
            </a:r>
            <a:endParaRPr lang="en-US" sz="2400" spc="300" dirty="0" smtClean="0">
              <a:solidFill>
                <a:srgbClr val="113F4E"/>
              </a:solidFill>
              <a:ea typeface="微软雅黑" panose="020B0503020204020204" pitchFamily="34" charset="-122"/>
            </a:endParaRPr>
          </a:p>
          <a:p>
            <a:r>
              <a:rPr lang="en-US" sz="2400" spc="300" dirty="0" err="1" smtClean="0">
                <a:solidFill>
                  <a:srgbClr val="113F4E"/>
                </a:solidFill>
                <a:ea typeface="微软雅黑" panose="020B0503020204020204" pitchFamily="34" charset="-122"/>
              </a:rPr>
              <a:t>Mizanur</a:t>
            </a:r>
            <a:r>
              <a:rPr lang="en-US" sz="2400" spc="300" dirty="0" smtClean="0">
                <a:solidFill>
                  <a:srgbClr val="113F4E"/>
                </a:solidFill>
                <a:ea typeface="微软雅黑" panose="020B0503020204020204" pitchFamily="34" charset="-122"/>
              </a:rPr>
              <a:t> Rahman</a:t>
            </a:r>
          </a:p>
          <a:p>
            <a:r>
              <a:rPr lang="en-US" sz="2400" spc="300" dirty="0" smtClean="0">
                <a:solidFill>
                  <a:srgbClr val="113F4E"/>
                </a:solidFill>
                <a:ea typeface="微软雅黑" panose="020B0503020204020204" pitchFamily="34" charset="-122"/>
              </a:rPr>
              <a:t>Roll: 2145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78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944039" y="746759"/>
            <a:ext cx="5774411" cy="572136"/>
            <a:chOff x="956666" y="3498086"/>
            <a:chExt cx="5269238" cy="572136"/>
          </a:xfrm>
        </p:grpSpPr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366881" y="3498086"/>
              <a:ext cx="485902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Methodology Cont.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7614-ADDB-4F2B-8217-0C1AF0122467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5145" y="1603958"/>
            <a:ext cx="96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Fetch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data from the database and display in table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6161" y="2107328"/>
            <a:ext cx="9980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The below HTML code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for creating table names where we can click to show table data:</a:t>
            </a:r>
            <a:endParaRPr lang="en-US" sz="2000" dirty="0">
              <a:solidFill>
                <a:schemeClr val="accent3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1" y="2955196"/>
            <a:ext cx="10258451" cy="2734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5139928" y="5838393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Fig: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PHP Code</a:t>
            </a:r>
          </a:p>
        </p:txBody>
      </p:sp>
    </p:spTree>
    <p:extLst>
      <p:ext uri="{BB962C8B-B14F-4D97-AF65-F5344CB8AC3E}">
        <p14:creationId xmlns:p14="http://schemas.microsoft.com/office/powerpoint/2010/main" val="1915451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944039" y="746759"/>
            <a:ext cx="5774411" cy="572136"/>
            <a:chOff x="956666" y="3498086"/>
            <a:chExt cx="5269238" cy="572136"/>
          </a:xfrm>
        </p:grpSpPr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366881" y="3498086"/>
              <a:ext cx="485902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Methodology Cont.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7614-ADDB-4F2B-8217-0C1AF0122467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5145" y="1449676"/>
            <a:ext cx="96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Fetch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data from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MOVIE table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5145" y="2186622"/>
            <a:ext cx="30627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In the webpage there will be four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option,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one of these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is movie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option that will show the table of movie of cinema database.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accent3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This code is to show the </a:t>
            </a:r>
          </a:p>
          <a:p>
            <a:pPr algn="just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“MOVIE” table only.</a:t>
            </a:r>
            <a:endParaRPr lang="en-US" sz="2000" dirty="0">
              <a:solidFill>
                <a:schemeClr val="accent3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799" y="2091040"/>
            <a:ext cx="3468171" cy="4170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189" y="2091039"/>
            <a:ext cx="3392706" cy="4205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7177449" y="6321886"/>
            <a:ext cx="1875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Fig: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PHP Code</a:t>
            </a:r>
          </a:p>
        </p:txBody>
      </p:sp>
    </p:spTree>
    <p:extLst>
      <p:ext uri="{BB962C8B-B14F-4D97-AF65-F5344CB8AC3E}">
        <p14:creationId xmlns:p14="http://schemas.microsoft.com/office/powerpoint/2010/main" val="1461107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944039" y="746759"/>
            <a:ext cx="5774411" cy="572136"/>
            <a:chOff x="956666" y="3498086"/>
            <a:chExt cx="5269238" cy="572136"/>
          </a:xfrm>
        </p:grpSpPr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366881" y="3498086"/>
              <a:ext cx="485902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Methodology Cont.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7614-ADDB-4F2B-8217-0C1AF0122467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80642" y="1556103"/>
            <a:ext cx="96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Fetch data from PERSON table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9928" y="5838393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Fig: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PHP Code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4039" y="2254976"/>
            <a:ext cx="29042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 The 2</a:t>
            </a:r>
            <a:r>
              <a:rPr lang="en-US" sz="2000" baseline="30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nd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 option will be PERSON option that will show the table of person of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cinema database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.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accent3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code is to show the </a:t>
            </a:r>
          </a:p>
          <a:p>
            <a:pPr algn="ctr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“PERSON”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table only.</a:t>
            </a: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780" y="2138918"/>
            <a:ext cx="3625340" cy="4068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394" y="2119621"/>
            <a:ext cx="2211611" cy="410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7275578" y="6332576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Fig: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PHP Code</a:t>
            </a:r>
          </a:p>
        </p:txBody>
      </p:sp>
    </p:spTree>
    <p:extLst>
      <p:ext uri="{BB962C8B-B14F-4D97-AF65-F5344CB8AC3E}">
        <p14:creationId xmlns:p14="http://schemas.microsoft.com/office/powerpoint/2010/main" val="182479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944039" y="746759"/>
            <a:ext cx="5774411" cy="572136"/>
            <a:chOff x="956666" y="3498086"/>
            <a:chExt cx="5269238" cy="572136"/>
          </a:xfrm>
        </p:grpSpPr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366881" y="3498086"/>
              <a:ext cx="485902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Methodology Cont.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7614-ADDB-4F2B-8217-0C1AF0122467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5144" y="1461711"/>
            <a:ext cx="96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Fetch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data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from ROLE table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9928" y="5838393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Fig: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PHP Code</a:t>
            </a: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780" y="2138918"/>
            <a:ext cx="3625340" cy="4068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394" y="2119621"/>
            <a:ext cx="2211611" cy="410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7275578" y="6332576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Fig: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PHP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62427" y="2344723"/>
            <a:ext cx="30091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The 3rd option will be PERSON option that will show the table of role of cinema database.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accent3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code is to show the 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“ROLE”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table only.</a:t>
            </a:r>
          </a:p>
        </p:txBody>
      </p:sp>
    </p:spTree>
    <p:extLst>
      <p:ext uri="{BB962C8B-B14F-4D97-AF65-F5344CB8AC3E}">
        <p14:creationId xmlns:p14="http://schemas.microsoft.com/office/powerpoint/2010/main" val="13865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944039" y="746759"/>
            <a:ext cx="5774411" cy="572136"/>
            <a:chOff x="956666" y="3498086"/>
            <a:chExt cx="5269238" cy="572136"/>
          </a:xfrm>
        </p:grpSpPr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366881" y="3498086"/>
              <a:ext cx="485902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Methodology Cont.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7614-ADDB-4F2B-8217-0C1AF0122467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94914" y="1413041"/>
            <a:ext cx="96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Fetch data from All tables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4914" y="1898480"/>
            <a:ext cx="89872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The 4</a:t>
            </a:r>
            <a:r>
              <a:rPr lang="en-US" sz="2000" baseline="30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th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 option will be VIEWALL option that will show all table of cinema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database. This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code is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for showing All the Tables together:</a:t>
            </a:r>
            <a:endParaRPr lang="en-US" sz="2000" dirty="0">
              <a:solidFill>
                <a:schemeClr val="accent3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1" y="2996638"/>
            <a:ext cx="3351216" cy="29669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050" y="2787966"/>
            <a:ext cx="3554948" cy="3384311"/>
          </a:xfrm>
          <a:prstGeom prst="rect">
            <a:avLst/>
          </a:prstGeom>
        </p:spPr>
      </p:pic>
      <p:pic>
        <p:nvPicPr>
          <p:cNvPr id="21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31" y="2807311"/>
            <a:ext cx="3678549" cy="319452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280199" y="6169211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Fig: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PHP Code</a:t>
            </a:r>
          </a:p>
        </p:txBody>
      </p:sp>
    </p:spTree>
    <p:extLst>
      <p:ext uri="{BB962C8B-B14F-4D97-AF65-F5344CB8AC3E}">
        <p14:creationId xmlns:p14="http://schemas.microsoft.com/office/powerpoint/2010/main" val="3358288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944039" y="746759"/>
            <a:ext cx="5774411" cy="572136"/>
            <a:chOff x="956666" y="3498086"/>
            <a:chExt cx="5269238" cy="572136"/>
          </a:xfrm>
        </p:grpSpPr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366881" y="3498086"/>
              <a:ext cx="485902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Methodology Cont.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7614-ADDB-4F2B-8217-0C1AF0122467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94914" y="1413041"/>
            <a:ext cx="96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Fetch data from All tables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65706" y="6133151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Fig: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PHP Code</a:t>
            </a:r>
          </a:p>
        </p:txBody>
      </p:sp>
      <p:pic>
        <p:nvPicPr>
          <p:cNvPr id="1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10" y="1968852"/>
            <a:ext cx="3885513" cy="38792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15" y="1683798"/>
            <a:ext cx="3476444" cy="444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51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50189" y="1880707"/>
            <a:ext cx="5665111" cy="1569660"/>
            <a:chOff x="6055731" y="800550"/>
            <a:chExt cx="4374223" cy="1569660"/>
          </a:xfrm>
        </p:grpSpPr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zh-CN" altLang="en-US" sz="4000" dirty="0">
                <a:solidFill>
                  <a:srgbClr val="55C0AF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55731" y="800550"/>
              <a:ext cx="38372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spc="600" dirty="0">
                  <a:solidFill>
                    <a:srgbClr val="55C0A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R</a:t>
              </a:r>
              <a:r>
                <a:rPr lang="en-US" altLang="zh-CN" sz="4800" b="1" spc="600" dirty="0" smtClean="0">
                  <a:solidFill>
                    <a:srgbClr val="55C0A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esult and Discussion</a:t>
              </a:r>
              <a:endParaRPr lang="zh-CN" altLang="en-US" sz="4800" b="1" spc="600" dirty="0">
                <a:solidFill>
                  <a:srgbClr val="55C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8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0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483A-786E-42E1-A17E-AD0AF20B1FBD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2739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944039" y="746759"/>
            <a:ext cx="6261596" cy="572136"/>
            <a:chOff x="956666" y="3498086"/>
            <a:chExt cx="5713803" cy="572136"/>
          </a:xfrm>
        </p:grpSpPr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664595" y="3498086"/>
              <a:ext cx="5005874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Result and Discussion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7614-ADDB-4F2B-8217-0C1AF0122467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1666775" y="1633555"/>
            <a:ext cx="2945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This is our Home </a:t>
            </a: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page:</a:t>
            </a:r>
          </a:p>
        </p:txBody>
      </p:sp>
      <p:pic>
        <p:nvPicPr>
          <p:cNvPr id="24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5" b="3726"/>
          <a:stretch/>
        </p:blipFill>
        <p:spPr>
          <a:xfrm>
            <a:off x="2310705" y="2270558"/>
            <a:ext cx="7277432" cy="34487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58843" y="5771574"/>
            <a:ext cx="258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Fig: Home Page View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Oval 36">
            <a:extLst>
              <a:ext uri="{FF2B5EF4-FFF2-40B4-BE49-F238E27FC236}">
                <a16:creationId xmlns:a16="http://schemas.microsoft.com/office/drawing/2014/main" id="{7B2E6B12-FB7E-4060-B75C-BE10CCF72248}"/>
              </a:ext>
            </a:extLst>
          </p:cNvPr>
          <p:cNvSpPr/>
          <p:nvPr/>
        </p:nvSpPr>
        <p:spPr>
          <a:xfrm>
            <a:off x="1185145" y="1636400"/>
            <a:ext cx="429072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4118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944038" y="746759"/>
            <a:ext cx="7714182" cy="608298"/>
            <a:chOff x="956666" y="3498086"/>
            <a:chExt cx="7039308" cy="608298"/>
          </a:xfrm>
        </p:grpSpPr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625342" y="3583164"/>
              <a:ext cx="6370632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Result and Discussion Cont.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7614-ADDB-4F2B-8217-0C1AF0122467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2" t="14484" r="22642" b="32457"/>
          <a:stretch/>
        </p:blipFill>
        <p:spPr>
          <a:xfrm>
            <a:off x="2209800" y="1993381"/>
            <a:ext cx="7884798" cy="430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5486400" y="6294181"/>
            <a:ext cx="1889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Fig: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Insert Page</a:t>
            </a:r>
            <a:endParaRPr lang="en-US" dirty="0">
              <a:solidFill>
                <a:schemeClr val="accent3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Oval 36">
            <a:extLst>
              <a:ext uri="{FF2B5EF4-FFF2-40B4-BE49-F238E27FC236}">
                <a16:creationId xmlns:a16="http://schemas.microsoft.com/office/drawing/2014/main" id="{7B2E6B12-FB7E-4060-B75C-BE10CCF72248}"/>
              </a:ext>
            </a:extLst>
          </p:cNvPr>
          <p:cNvSpPr/>
          <p:nvPr/>
        </p:nvSpPr>
        <p:spPr>
          <a:xfrm>
            <a:off x="1447743" y="1472165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39791" y="1448714"/>
            <a:ext cx="2728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Insert </a:t>
            </a: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Cinema </a:t>
            </a: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page</a:t>
            </a: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22557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944039" y="746759"/>
            <a:ext cx="5774411" cy="572136"/>
            <a:chOff x="956666" y="3498086"/>
            <a:chExt cx="5269238" cy="572136"/>
          </a:xfrm>
        </p:grpSpPr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366881" y="3498086"/>
              <a:ext cx="485902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Methodology Cont.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7614-ADDB-4F2B-8217-0C1AF0122467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6" t="15399" r="28790" b="7604"/>
          <a:stretch/>
        </p:blipFill>
        <p:spPr>
          <a:xfrm>
            <a:off x="944039" y="2173462"/>
            <a:ext cx="3407820" cy="3562018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7" t="13851" r="27255" b="8292"/>
          <a:stretch/>
        </p:blipFill>
        <p:spPr>
          <a:xfrm>
            <a:off x="4545874" y="2173462"/>
            <a:ext cx="3473452" cy="35317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6" t="15247" r="30788" b="5774"/>
          <a:stretch/>
        </p:blipFill>
        <p:spPr>
          <a:xfrm>
            <a:off x="8213341" y="2173462"/>
            <a:ext cx="3140459" cy="35317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78717" y="5850002"/>
            <a:ext cx="354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Fig: Forms for inserting data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Oval 36">
            <a:extLst>
              <a:ext uri="{FF2B5EF4-FFF2-40B4-BE49-F238E27FC236}">
                <a16:creationId xmlns:a16="http://schemas.microsoft.com/office/drawing/2014/main" id="{7B2E6B12-FB7E-4060-B75C-BE10CCF72248}"/>
              </a:ext>
            </a:extLst>
          </p:cNvPr>
          <p:cNvSpPr/>
          <p:nvPr/>
        </p:nvSpPr>
        <p:spPr>
          <a:xfrm>
            <a:off x="1185145" y="1636400"/>
            <a:ext cx="429072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0085" y="1636400"/>
            <a:ext cx="16257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Form page</a:t>
            </a: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10076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9A6C34DB-E40F-46D4-8687-3D333166B945}"/>
              </a:ext>
            </a:extLst>
          </p:cNvPr>
          <p:cNvSpPr txBox="1"/>
          <p:nvPr/>
        </p:nvSpPr>
        <p:spPr>
          <a:xfrm>
            <a:off x="554004" y="958009"/>
            <a:ext cx="273825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55C0AF"/>
                </a:solidFill>
                <a:latin typeface="+mj-lt"/>
                <a:ea typeface="微软雅黑" panose="020B0503020204020204" pitchFamily="34" charset="-122"/>
              </a:rPr>
              <a:t>CONTENTS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C3792E-9E97-413A-A518-3D321BD201A9}"/>
              </a:ext>
            </a:extLst>
          </p:cNvPr>
          <p:cNvCxnSpPr>
            <a:cxnSpLocks/>
          </p:cNvCxnSpPr>
          <p:nvPr/>
        </p:nvCxnSpPr>
        <p:spPr>
          <a:xfrm>
            <a:off x="681565" y="1734273"/>
            <a:ext cx="709987" cy="0"/>
          </a:xfrm>
          <a:prstGeom prst="line">
            <a:avLst/>
          </a:prstGeom>
          <a:ln w="28575" cap="rnd">
            <a:solidFill>
              <a:srgbClr val="55C0A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6CAFAAB-DF05-4E70-8049-58A795772E95}"/>
              </a:ext>
            </a:extLst>
          </p:cNvPr>
          <p:cNvGrpSpPr/>
          <p:nvPr/>
        </p:nvGrpSpPr>
        <p:grpSpPr>
          <a:xfrm>
            <a:off x="1034449" y="3546197"/>
            <a:ext cx="3230888" cy="572136"/>
            <a:chOff x="956666" y="3498086"/>
            <a:chExt cx="3230888" cy="572136"/>
          </a:xfrm>
        </p:grpSpPr>
        <p:sp>
          <p:nvSpPr>
            <p:cNvPr id="35" name="TextBox 38">
              <a:extLst>
                <a:ext uri="{FF2B5EF4-FFF2-40B4-BE49-F238E27FC236}">
                  <a16:creationId xmlns:a16="http://schemas.microsoft.com/office/drawing/2014/main" id="{022D715D-C24C-4216-BD56-4DA343A7984C}"/>
                </a:ext>
              </a:extLst>
            </p:cNvPr>
            <p:cNvSpPr txBox="1"/>
            <p:nvPr/>
          </p:nvSpPr>
          <p:spPr>
            <a:xfrm>
              <a:off x="1596780" y="3535248"/>
              <a:ext cx="2590774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Objective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Poppins SemiBold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A288B7E-6BA4-400B-A440-CAC8E0AA434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6F977DD-7338-48C5-BA15-4FBD4B4B72FE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FF17A4B-6E12-44F9-911D-F441A59BCF20}"/>
              </a:ext>
            </a:extLst>
          </p:cNvPr>
          <p:cNvGrpSpPr/>
          <p:nvPr/>
        </p:nvGrpSpPr>
        <p:grpSpPr>
          <a:xfrm>
            <a:off x="5830476" y="3533785"/>
            <a:ext cx="3659928" cy="622368"/>
            <a:chOff x="956666" y="3447854"/>
            <a:chExt cx="3659928" cy="622368"/>
          </a:xfrm>
        </p:grpSpPr>
        <p:sp>
          <p:nvSpPr>
            <p:cNvPr id="47" name="TextBox 38">
              <a:extLst>
                <a:ext uri="{FF2B5EF4-FFF2-40B4-BE49-F238E27FC236}">
                  <a16:creationId xmlns:a16="http://schemas.microsoft.com/office/drawing/2014/main" id="{7F0FB941-F47F-4DA1-97C7-5F30871A7296}"/>
                </a:ext>
              </a:extLst>
            </p:cNvPr>
            <p:cNvSpPr txBox="1"/>
            <p:nvPr/>
          </p:nvSpPr>
          <p:spPr>
            <a:xfrm>
              <a:off x="1718044" y="3447854"/>
              <a:ext cx="2898550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Conclusion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Poppins SemiBold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D9AC16A-6FE6-4B83-B0CD-95F0B13EBF62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895C885-44A6-452B-9058-9E05382B8EC7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0A92-BEB7-44EF-B9F9-F84527763EF5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32" name="组合 33">
            <a:extLst>
              <a:ext uri="{FF2B5EF4-FFF2-40B4-BE49-F238E27FC236}">
                <a16:creationId xmlns:a16="http://schemas.microsoft.com/office/drawing/2014/main" id="{B6CAFAAB-DF05-4E70-8049-58A795772E95}"/>
              </a:ext>
            </a:extLst>
          </p:cNvPr>
          <p:cNvGrpSpPr/>
          <p:nvPr/>
        </p:nvGrpSpPr>
        <p:grpSpPr>
          <a:xfrm>
            <a:off x="1034449" y="4695461"/>
            <a:ext cx="4003535" cy="604184"/>
            <a:chOff x="956666" y="3466038"/>
            <a:chExt cx="4003535" cy="604184"/>
          </a:xfrm>
        </p:grpSpPr>
        <p:sp>
          <p:nvSpPr>
            <p:cNvPr id="33" name="TextBox 38">
              <a:extLst>
                <a:ext uri="{FF2B5EF4-FFF2-40B4-BE49-F238E27FC236}">
                  <a16:creationId xmlns:a16="http://schemas.microsoft.com/office/drawing/2014/main" id="{022D715D-C24C-4216-BD56-4DA343A7984C}"/>
                </a:ext>
              </a:extLst>
            </p:cNvPr>
            <p:cNvSpPr txBox="1"/>
            <p:nvPr/>
          </p:nvSpPr>
          <p:spPr>
            <a:xfrm>
              <a:off x="1596780" y="3466038"/>
              <a:ext cx="3363421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Methodology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Poppins SemiBold" charset="0"/>
              </a:endParaRPr>
            </a:p>
          </p:txBody>
        </p:sp>
        <p:sp>
          <p:nvSpPr>
            <p:cNvPr id="38" name="矩形 35">
              <a:extLst>
                <a:ext uri="{FF2B5EF4-FFF2-40B4-BE49-F238E27FC236}">
                  <a16:creationId xmlns:a16="http://schemas.microsoft.com/office/drawing/2014/main" id="{EA288B7E-6BA4-400B-A440-CAC8E0AA434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6">
              <a:extLst>
                <a:ext uri="{FF2B5EF4-FFF2-40B4-BE49-F238E27FC236}">
                  <a16:creationId xmlns:a16="http://schemas.microsoft.com/office/drawing/2014/main" id="{76F977DD-7338-48C5-BA15-4FBD4B4B72FE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3">
            <a:extLst>
              <a:ext uri="{FF2B5EF4-FFF2-40B4-BE49-F238E27FC236}">
                <a16:creationId xmlns:a16="http://schemas.microsoft.com/office/drawing/2014/main" id="{B6CAFAAB-DF05-4E70-8049-58A795772E95}"/>
              </a:ext>
            </a:extLst>
          </p:cNvPr>
          <p:cNvGrpSpPr/>
          <p:nvPr/>
        </p:nvGrpSpPr>
        <p:grpSpPr>
          <a:xfrm>
            <a:off x="5830476" y="2388100"/>
            <a:ext cx="6131980" cy="609415"/>
            <a:chOff x="956666" y="3460807"/>
            <a:chExt cx="6131980" cy="609415"/>
          </a:xfrm>
        </p:grpSpPr>
        <p:sp>
          <p:nvSpPr>
            <p:cNvPr id="41" name="TextBox 38">
              <a:extLst>
                <a:ext uri="{FF2B5EF4-FFF2-40B4-BE49-F238E27FC236}">
                  <a16:creationId xmlns:a16="http://schemas.microsoft.com/office/drawing/2014/main" id="{022D715D-C24C-4216-BD56-4DA343A7984C}"/>
                </a:ext>
              </a:extLst>
            </p:cNvPr>
            <p:cNvSpPr txBox="1"/>
            <p:nvPr/>
          </p:nvSpPr>
          <p:spPr>
            <a:xfrm>
              <a:off x="1602849" y="3460807"/>
              <a:ext cx="5485797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Result and Discussion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Poppins SemiBold" charset="0"/>
              </a:endParaRPr>
            </a:p>
          </p:txBody>
        </p:sp>
        <p:sp>
          <p:nvSpPr>
            <p:cNvPr id="50" name="矩形 35">
              <a:extLst>
                <a:ext uri="{FF2B5EF4-FFF2-40B4-BE49-F238E27FC236}">
                  <a16:creationId xmlns:a16="http://schemas.microsoft.com/office/drawing/2014/main" id="{EA288B7E-6BA4-400B-A440-CAC8E0AA434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1" name="矩形 36">
              <a:extLst>
                <a:ext uri="{FF2B5EF4-FFF2-40B4-BE49-F238E27FC236}">
                  <a16:creationId xmlns:a16="http://schemas.microsoft.com/office/drawing/2014/main" id="{76F977DD-7338-48C5-BA15-4FBD4B4B72FE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33">
            <a:extLst>
              <a:ext uri="{FF2B5EF4-FFF2-40B4-BE49-F238E27FC236}">
                <a16:creationId xmlns:a16="http://schemas.microsoft.com/office/drawing/2014/main" id="{B6CAFAAB-DF05-4E70-8049-58A795772E95}"/>
              </a:ext>
            </a:extLst>
          </p:cNvPr>
          <p:cNvGrpSpPr/>
          <p:nvPr/>
        </p:nvGrpSpPr>
        <p:grpSpPr>
          <a:xfrm>
            <a:off x="1034449" y="2310874"/>
            <a:ext cx="3855357" cy="575363"/>
            <a:chOff x="956666" y="3498086"/>
            <a:chExt cx="3855357" cy="575363"/>
          </a:xfrm>
        </p:grpSpPr>
        <p:sp>
          <p:nvSpPr>
            <p:cNvPr id="53" name="TextBox 38">
              <a:extLst>
                <a:ext uri="{FF2B5EF4-FFF2-40B4-BE49-F238E27FC236}">
                  <a16:creationId xmlns:a16="http://schemas.microsoft.com/office/drawing/2014/main" id="{022D715D-C24C-4216-BD56-4DA343A7984C}"/>
                </a:ext>
              </a:extLst>
            </p:cNvPr>
            <p:cNvSpPr txBox="1"/>
            <p:nvPr/>
          </p:nvSpPr>
          <p:spPr>
            <a:xfrm>
              <a:off x="1616918" y="3550229"/>
              <a:ext cx="3195105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Introduction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Poppins SemiBold" charset="0"/>
              </a:endParaRPr>
            </a:p>
          </p:txBody>
        </p:sp>
        <p:sp>
          <p:nvSpPr>
            <p:cNvPr id="54" name="矩形 35">
              <a:extLst>
                <a:ext uri="{FF2B5EF4-FFF2-40B4-BE49-F238E27FC236}">
                  <a16:creationId xmlns:a16="http://schemas.microsoft.com/office/drawing/2014/main" id="{EA288B7E-6BA4-400B-A440-CAC8E0AA434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5" name="矩形 36">
              <a:extLst>
                <a:ext uri="{FF2B5EF4-FFF2-40B4-BE49-F238E27FC236}">
                  <a16:creationId xmlns:a16="http://schemas.microsoft.com/office/drawing/2014/main" id="{76F977DD-7338-48C5-BA15-4FBD4B4B72FE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22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944039" y="746759"/>
            <a:ext cx="5774411" cy="572136"/>
            <a:chOff x="956666" y="3498086"/>
            <a:chExt cx="5269238" cy="572136"/>
          </a:xfrm>
        </p:grpSpPr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366881" y="3498086"/>
              <a:ext cx="485902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Methodology Cont.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7614-ADDB-4F2B-8217-0C1AF0122467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16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" t="13623" r="2597" b="14457"/>
          <a:stretch/>
        </p:blipFill>
        <p:spPr>
          <a:xfrm>
            <a:off x="2223760" y="2425288"/>
            <a:ext cx="7833841" cy="336652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122242" y="5835054"/>
            <a:ext cx="2392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Fig: Webpage View</a:t>
            </a:r>
            <a:endParaRPr lang="en-US" dirty="0">
              <a:solidFill>
                <a:schemeClr val="accent3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Oval 36">
            <a:extLst>
              <a:ext uri="{FF2B5EF4-FFF2-40B4-BE49-F238E27FC236}">
                <a16:creationId xmlns:a16="http://schemas.microsoft.com/office/drawing/2014/main" id="{7B2E6B12-FB7E-4060-B75C-BE10CCF72248}"/>
              </a:ext>
            </a:extLst>
          </p:cNvPr>
          <p:cNvSpPr/>
          <p:nvPr/>
        </p:nvSpPr>
        <p:spPr>
          <a:xfrm>
            <a:off x="1185145" y="1636400"/>
            <a:ext cx="429072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0085" y="1628338"/>
            <a:ext cx="16257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View page</a:t>
            </a: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53300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944039" y="746759"/>
            <a:ext cx="657980" cy="572136"/>
            <a:chOff x="956666" y="3498086"/>
            <a:chExt cx="600417" cy="572136"/>
          </a:xfrm>
        </p:grpSpPr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7614-ADDB-4F2B-8217-0C1AF0122467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5101977" y="6307434"/>
            <a:ext cx="1988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Fig: Movie Table</a:t>
            </a:r>
            <a:endParaRPr lang="en-US" dirty="0">
              <a:solidFill>
                <a:schemeClr val="accent3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4" t="12350" r="24014" b="5470"/>
          <a:stretch/>
        </p:blipFill>
        <p:spPr>
          <a:xfrm>
            <a:off x="3581400" y="2046646"/>
            <a:ext cx="4967687" cy="4139000"/>
          </a:xfrm>
          <a:prstGeom prst="rect">
            <a:avLst/>
          </a:prstGeom>
        </p:spPr>
      </p:pic>
      <p:sp>
        <p:nvSpPr>
          <p:cNvPr id="11" name="Oval 36">
            <a:extLst>
              <a:ext uri="{FF2B5EF4-FFF2-40B4-BE49-F238E27FC236}">
                <a16:creationId xmlns:a16="http://schemas.microsoft.com/office/drawing/2014/main" id="{7B2E6B12-FB7E-4060-B75C-BE10CCF72248}"/>
              </a:ext>
            </a:extLst>
          </p:cNvPr>
          <p:cNvSpPr/>
          <p:nvPr/>
        </p:nvSpPr>
        <p:spPr>
          <a:xfrm>
            <a:off x="1185145" y="1581725"/>
            <a:ext cx="429072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0085" y="1581725"/>
            <a:ext cx="2595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MOVIE Table</a:t>
            </a: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 page</a:t>
            </a: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:</a:t>
            </a:r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C53C28E3-DC0F-4C61-A42D-5AC7B5E4C36E}"/>
              </a:ext>
            </a:extLst>
          </p:cNvPr>
          <p:cNvSpPr txBox="1"/>
          <p:nvPr/>
        </p:nvSpPr>
        <p:spPr>
          <a:xfrm>
            <a:off x="1676821" y="831837"/>
            <a:ext cx="6981399" cy="523220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/>
            <a:r>
              <a:rPr lang="en-US" altLang="zh-CN" sz="2800" b="1" spc="6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Poppins SemiBold" charset="0"/>
              </a:rPr>
              <a:t>Result and Discussion Cont.</a:t>
            </a:r>
            <a:endParaRPr lang="zh-CN" altLang="en-US" sz="800" b="1" spc="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225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944039" y="746759"/>
            <a:ext cx="657980" cy="572136"/>
            <a:chOff x="956666" y="3498086"/>
            <a:chExt cx="600417" cy="572136"/>
          </a:xfrm>
        </p:grpSpPr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7614-ADDB-4F2B-8217-0C1AF0122467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5101977" y="6074512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Fig: Person Table</a:t>
            </a:r>
            <a:endParaRPr lang="en-US" dirty="0">
              <a:solidFill>
                <a:schemeClr val="accent3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4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0" b="4411"/>
          <a:stretch/>
        </p:blipFill>
        <p:spPr>
          <a:xfrm>
            <a:off x="2209800" y="2166794"/>
            <a:ext cx="7985881" cy="3907718"/>
          </a:xfrm>
          <a:prstGeom prst="rect">
            <a:avLst/>
          </a:prstGeom>
        </p:spPr>
      </p:pic>
      <p:sp>
        <p:nvSpPr>
          <p:cNvPr id="11" name="Oval 36">
            <a:extLst>
              <a:ext uri="{FF2B5EF4-FFF2-40B4-BE49-F238E27FC236}">
                <a16:creationId xmlns:a16="http://schemas.microsoft.com/office/drawing/2014/main" id="{7B2E6B12-FB7E-4060-B75C-BE10CCF72248}"/>
              </a:ext>
            </a:extLst>
          </p:cNvPr>
          <p:cNvSpPr/>
          <p:nvPr/>
        </p:nvSpPr>
        <p:spPr>
          <a:xfrm>
            <a:off x="1135936" y="1576285"/>
            <a:ext cx="429072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6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02019" y="1560372"/>
            <a:ext cx="2747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PERSON Table</a:t>
            </a: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 page</a:t>
            </a: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:</a:t>
            </a:r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C53C28E3-DC0F-4C61-A42D-5AC7B5E4C36E}"/>
              </a:ext>
            </a:extLst>
          </p:cNvPr>
          <p:cNvSpPr txBox="1"/>
          <p:nvPr/>
        </p:nvSpPr>
        <p:spPr>
          <a:xfrm>
            <a:off x="1676821" y="831837"/>
            <a:ext cx="6981399" cy="523220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/>
            <a:r>
              <a:rPr lang="en-US" altLang="zh-CN" sz="2800" b="1" spc="6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Poppins SemiBold" charset="0"/>
              </a:rPr>
              <a:t>Result and Discussion Cont.</a:t>
            </a:r>
            <a:endParaRPr lang="zh-CN" altLang="en-US" sz="800" b="1" spc="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301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944039" y="746759"/>
            <a:ext cx="657980" cy="572136"/>
            <a:chOff x="956666" y="3498086"/>
            <a:chExt cx="600417" cy="572136"/>
          </a:xfrm>
        </p:grpSpPr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7614-ADDB-4F2B-8217-0C1AF0122467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5101975" y="6240134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Fig: Role Table</a:t>
            </a:r>
            <a:endParaRPr lang="en-US" dirty="0">
              <a:solidFill>
                <a:schemeClr val="accent3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6" r="1441" b="4184"/>
          <a:stretch/>
        </p:blipFill>
        <p:spPr>
          <a:xfrm>
            <a:off x="1662813" y="2084549"/>
            <a:ext cx="8665995" cy="4155585"/>
          </a:xfrm>
          <a:prstGeom prst="rect">
            <a:avLst/>
          </a:prstGeom>
        </p:spPr>
      </p:pic>
      <p:sp>
        <p:nvSpPr>
          <p:cNvPr id="13" name="Oval 36">
            <a:extLst>
              <a:ext uri="{FF2B5EF4-FFF2-40B4-BE49-F238E27FC236}">
                <a16:creationId xmlns:a16="http://schemas.microsoft.com/office/drawing/2014/main" id="{7B2E6B12-FB7E-4060-B75C-BE10CCF72248}"/>
              </a:ext>
            </a:extLst>
          </p:cNvPr>
          <p:cNvSpPr/>
          <p:nvPr/>
        </p:nvSpPr>
        <p:spPr>
          <a:xfrm>
            <a:off x="1135936" y="1576285"/>
            <a:ext cx="429072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7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2019" y="1576285"/>
            <a:ext cx="2396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ROLE Table</a:t>
            </a: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 page</a:t>
            </a: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: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C53C28E3-DC0F-4C61-A42D-5AC7B5E4C36E}"/>
              </a:ext>
            </a:extLst>
          </p:cNvPr>
          <p:cNvSpPr txBox="1"/>
          <p:nvPr/>
        </p:nvSpPr>
        <p:spPr>
          <a:xfrm>
            <a:off x="1676821" y="831837"/>
            <a:ext cx="6981399" cy="523220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/>
            <a:r>
              <a:rPr lang="en-US" altLang="zh-CN" sz="2800" b="1" spc="6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Poppins SemiBold" charset="0"/>
              </a:rPr>
              <a:t>Result and Discussion Cont.</a:t>
            </a:r>
            <a:endParaRPr lang="zh-CN" altLang="en-US" sz="800" b="1" spc="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091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944039" y="746759"/>
            <a:ext cx="657980" cy="572136"/>
            <a:chOff x="956666" y="3498086"/>
            <a:chExt cx="600417" cy="572136"/>
          </a:xfrm>
        </p:grpSpPr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7614-ADDB-4F2B-8217-0C1AF0122467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1" t="12350" r="22556" b="2878"/>
          <a:stretch/>
        </p:blipFill>
        <p:spPr>
          <a:xfrm>
            <a:off x="1299531" y="2017323"/>
            <a:ext cx="4563738" cy="3775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Content Placeholder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9" t="12253" r="16973" b="4867"/>
          <a:stretch/>
        </p:blipFill>
        <p:spPr>
          <a:xfrm>
            <a:off x="6331006" y="2015870"/>
            <a:ext cx="5022794" cy="37058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5407797" y="597753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Fig: All Tables</a:t>
            </a:r>
            <a:endParaRPr lang="en-US" dirty="0">
              <a:solidFill>
                <a:schemeClr val="accent3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Oval 36">
            <a:extLst>
              <a:ext uri="{FF2B5EF4-FFF2-40B4-BE49-F238E27FC236}">
                <a16:creationId xmlns:a16="http://schemas.microsoft.com/office/drawing/2014/main" id="{7B2E6B12-FB7E-4060-B75C-BE10CCF72248}"/>
              </a:ext>
            </a:extLst>
          </p:cNvPr>
          <p:cNvSpPr/>
          <p:nvPr/>
        </p:nvSpPr>
        <p:spPr>
          <a:xfrm>
            <a:off x="1156309" y="1472085"/>
            <a:ext cx="429072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8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59206" y="1468054"/>
            <a:ext cx="2053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All Table</a:t>
            </a: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 page</a:t>
            </a: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ea typeface="微软雅黑" panose="020B0503020204020204" pitchFamily="34" charset="-122"/>
                <a:cs typeface="Lato Regular"/>
              </a:rPr>
              <a:t>: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C53C28E3-DC0F-4C61-A42D-5AC7B5E4C36E}"/>
              </a:ext>
            </a:extLst>
          </p:cNvPr>
          <p:cNvSpPr txBox="1"/>
          <p:nvPr/>
        </p:nvSpPr>
        <p:spPr>
          <a:xfrm>
            <a:off x="1676821" y="831837"/>
            <a:ext cx="6981399" cy="523220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/>
            <a:r>
              <a:rPr lang="en-US" altLang="zh-CN" sz="2800" b="1" spc="6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Poppins SemiBold" charset="0"/>
              </a:rPr>
              <a:t>Result and Discussion Cont.</a:t>
            </a:r>
            <a:endParaRPr lang="zh-CN" altLang="en-US" sz="800" b="1" spc="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085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文本框 11">
            <a:extLst>
              <a:ext uri="{FF2B5EF4-FFF2-40B4-BE49-F238E27FC236}">
                <a16:creationId xmlns:a16="http://schemas.microsoft.com/office/drawing/2014/main" id="{CC083D12-B503-4B67-8D8D-9790679E284D}"/>
              </a:ext>
            </a:extLst>
          </p:cNvPr>
          <p:cNvSpPr txBox="1"/>
          <p:nvPr/>
        </p:nvSpPr>
        <p:spPr>
          <a:xfrm>
            <a:off x="2218865" y="2220762"/>
            <a:ext cx="4969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pc="600" dirty="0" smtClean="0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Conclusion</a:t>
            </a:r>
            <a:endParaRPr lang="zh-CN" altLang="en-US" sz="4800" b="1" spc="600" dirty="0">
              <a:solidFill>
                <a:srgbClr val="113F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7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8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0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F709-B162-48EC-AB41-DEE93DC109D3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84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E11BC367-5DC6-4B21-AA20-654C8E3E0E67}"/>
              </a:ext>
            </a:extLst>
          </p:cNvPr>
          <p:cNvGrpSpPr/>
          <p:nvPr/>
        </p:nvGrpSpPr>
        <p:grpSpPr>
          <a:xfrm>
            <a:off x="1192324" y="2483456"/>
            <a:ext cx="7560616" cy="735264"/>
            <a:chOff x="6568700" y="4960855"/>
            <a:chExt cx="4702005" cy="457266"/>
          </a:xfrm>
        </p:grpSpPr>
        <p:sp>
          <p:nvSpPr>
            <p:cNvPr id="26" name="文本框 18">
              <a:extLst>
                <a:ext uri="{FF2B5EF4-FFF2-40B4-BE49-F238E27FC236}">
                  <a16:creationId xmlns:a16="http://schemas.microsoft.com/office/drawing/2014/main" id="{21437467-0666-4E55-B4E6-85BA7DC67435}"/>
                </a:ext>
              </a:extLst>
            </p:cNvPr>
            <p:cNvSpPr txBox="1"/>
            <p:nvPr/>
          </p:nvSpPr>
          <p:spPr>
            <a:xfrm>
              <a:off x="6568700" y="4960855"/>
              <a:ext cx="114886" cy="248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 Light" panose="020B0502040204020203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8A66A28-42A8-476E-A636-BE537ACC0F5A}"/>
                </a:ext>
              </a:extLst>
            </p:cNvPr>
            <p:cNvSpPr/>
            <p:nvPr/>
          </p:nvSpPr>
          <p:spPr>
            <a:xfrm>
              <a:off x="6568700" y="5226712"/>
              <a:ext cx="4702005" cy="191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28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782109" y="617676"/>
            <a:ext cx="3928554" cy="572136"/>
            <a:chOff x="956666" y="3498086"/>
            <a:chExt cx="3928554" cy="572136"/>
          </a:xfrm>
        </p:grpSpPr>
        <p:sp>
          <p:nvSpPr>
            <p:cNvPr id="29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986670" y="3498086"/>
              <a:ext cx="2898550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Conclusion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30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31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FDD-B2F2-415F-B6A7-ED349B852870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875557" y="2312126"/>
            <a:ext cx="8317610" cy="27571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10">
            <a:extLst>
              <a:ext uri="{FF2B5EF4-FFF2-40B4-BE49-F238E27FC236}">
                <a16:creationId xmlns:a16="http://schemas.microsoft.com/office/drawing/2014/main" id="{60D45A50-FE43-4D8A-9904-8BAC3F9BDFE0}"/>
              </a:ext>
            </a:extLst>
          </p:cNvPr>
          <p:cNvSpPr/>
          <p:nvPr/>
        </p:nvSpPr>
        <p:spPr>
          <a:xfrm>
            <a:off x="1377056" y="1825234"/>
            <a:ext cx="1139704" cy="1138459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4" name="椭圆 10">
            <a:extLst>
              <a:ext uri="{FF2B5EF4-FFF2-40B4-BE49-F238E27FC236}">
                <a16:creationId xmlns:a16="http://schemas.microsoft.com/office/drawing/2014/main" id="{60D45A50-FE43-4D8A-9904-8BAC3F9BDFE0}"/>
              </a:ext>
            </a:extLst>
          </p:cNvPr>
          <p:cNvSpPr/>
          <p:nvPr/>
        </p:nvSpPr>
        <p:spPr>
          <a:xfrm>
            <a:off x="1377056" y="4506706"/>
            <a:ext cx="1139704" cy="1138459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5" name="椭圆 10">
            <a:extLst>
              <a:ext uri="{FF2B5EF4-FFF2-40B4-BE49-F238E27FC236}">
                <a16:creationId xmlns:a16="http://schemas.microsoft.com/office/drawing/2014/main" id="{60D45A50-FE43-4D8A-9904-8BAC3F9BDFE0}"/>
              </a:ext>
            </a:extLst>
          </p:cNvPr>
          <p:cNvSpPr/>
          <p:nvPr/>
        </p:nvSpPr>
        <p:spPr>
          <a:xfrm>
            <a:off x="1377056" y="3165970"/>
            <a:ext cx="1139704" cy="1138459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77056" y="2163630"/>
            <a:ext cx="122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3ds SemiBold" panose="02000503020000020004" pitchFamily="2" charset="0"/>
              </a:rPr>
              <a:t>MySQL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3ds SemiBold" panose="02000503020000020004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19998" y="4868724"/>
            <a:ext cx="108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3ds SemiBold" panose="02000503020000020004" pitchFamily="2" charset="0"/>
              </a:rPr>
              <a:t>PHP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3ds SemiBold" panose="02000503020000020004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31201" y="3498457"/>
            <a:ext cx="108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3ds SemiBold" panose="02000503020000020004" pitchFamily="2" charset="0"/>
              </a:rPr>
              <a:t>HTML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3ds SemiBold" panose="02000503020000020004" pitchFamily="2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89042" y="1635149"/>
            <a:ext cx="8090640" cy="30616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smtClean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smtClean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Very often we will need to use a MySQL table to store data inside it and then output that data by using a PHP script. To display the table data it is best to use HTML, which upon filling in some data on the page invokes a PHP script which will update the MySQL table.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smtClean="0">
              <a:solidFill>
                <a:schemeClr val="accent3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So here we have learned how to insert data ,fetch and display data in an HTML table using PHP MySQL.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285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21">
            <a:extLst>
              <a:ext uri="{FF2B5EF4-FFF2-40B4-BE49-F238E27FC236}">
                <a16:creationId xmlns:a16="http://schemas.microsoft.com/office/drawing/2014/main" id="{EA6CA8BE-1744-42CB-AF91-E913C4466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文本框 14">
            <a:extLst>
              <a:ext uri="{FF2B5EF4-FFF2-40B4-BE49-F238E27FC236}">
                <a16:creationId xmlns:a16="http://schemas.microsoft.com/office/drawing/2014/main" id="{065F9F94-4386-4844-A145-9DF0B233A872}"/>
              </a:ext>
            </a:extLst>
          </p:cNvPr>
          <p:cNvSpPr txBox="1"/>
          <p:nvPr/>
        </p:nvSpPr>
        <p:spPr>
          <a:xfrm>
            <a:off x="6222332" y="2278927"/>
            <a:ext cx="5836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zh-CN" sz="7200" b="1" dirty="0" smtClean="0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THANK YOU !</a:t>
            </a:r>
            <a:endParaRPr lang="zh-CN" altLang="en-US" sz="7200" b="1" dirty="0">
              <a:solidFill>
                <a:srgbClr val="113F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BA60-798E-498A-A747-0522D86755C7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68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文本框 11">
            <a:extLst>
              <a:ext uri="{FF2B5EF4-FFF2-40B4-BE49-F238E27FC236}">
                <a16:creationId xmlns:a16="http://schemas.microsoft.com/office/drawing/2014/main" id="{CC083D12-B503-4B67-8D8D-9790679E284D}"/>
              </a:ext>
            </a:extLst>
          </p:cNvPr>
          <p:cNvSpPr txBox="1"/>
          <p:nvPr/>
        </p:nvSpPr>
        <p:spPr>
          <a:xfrm>
            <a:off x="2218865" y="2220762"/>
            <a:ext cx="5236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pc="600" dirty="0" smtClean="0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Introduction</a:t>
            </a:r>
            <a:endParaRPr lang="zh-CN" altLang="en-US" sz="4800" b="1" spc="600" dirty="0">
              <a:solidFill>
                <a:srgbClr val="113F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7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8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0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483A-786E-42E1-A17E-AD0AF20B1FBD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23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753274" y="910421"/>
            <a:ext cx="3834622" cy="834197"/>
            <a:chOff x="956666" y="3498086"/>
            <a:chExt cx="2901270" cy="572136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630374" y="3601407"/>
              <a:ext cx="2227562" cy="286519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Introduction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7CAAC24-1472-4877-A969-01AACC1A6BD3}"/>
              </a:ext>
            </a:extLst>
          </p:cNvPr>
          <p:cNvGrpSpPr/>
          <p:nvPr/>
        </p:nvGrpSpPr>
        <p:grpSpPr>
          <a:xfrm>
            <a:off x="1452211" y="2208907"/>
            <a:ext cx="9594686" cy="3264430"/>
            <a:chOff x="-3234133" y="754851"/>
            <a:chExt cx="8155128" cy="2774645"/>
          </a:xfrm>
        </p:grpSpPr>
        <p:sp>
          <p:nvSpPr>
            <p:cNvPr id="27" name="圆角矩形 12">
              <a:extLst>
                <a:ext uri="{FF2B5EF4-FFF2-40B4-BE49-F238E27FC236}">
                  <a16:creationId xmlns:a16="http://schemas.microsoft.com/office/drawing/2014/main" id="{9F5CD9FA-F01D-405F-A64A-640A4815AAF9}"/>
                </a:ext>
              </a:extLst>
            </p:cNvPr>
            <p:cNvSpPr/>
            <p:nvPr/>
          </p:nvSpPr>
          <p:spPr bwMode="auto">
            <a:xfrm>
              <a:off x="-2803016" y="1179786"/>
              <a:ext cx="6789533" cy="234971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30" tIns="45716" rIns="91430" bIns="45716"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09" algn="l"/>
                </a:tabLst>
                <a:defRPr/>
              </a:pPr>
              <a:endParaRPr lang="zh-CN" altLang="en-US" sz="1600" dirty="0">
                <a:solidFill>
                  <a:schemeClr val="tx1"/>
                </a:solidFill>
                <a:latin typeface="+mj-lt"/>
                <a:ea typeface="微软雅黑" pitchFamily="34" charset="-122"/>
              </a:endParaRPr>
            </a:p>
          </p:txBody>
        </p:sp>
        <p:sp>
          <p:nvSpPr>
            <p:cNvPr id="28" name="矩形 87">
              <a:extLst>
                <a:ext uri="{FF2B5EF4-FFF2-40B4-BE49-F238E27FC236}">
                  <a16:creationId xmlns:a16="http://schemas.microsoft.com/office/drawing/2014/main" id="{74EC1EE7-20B3-4659-BB5F-E27177EE6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34133" y="1415752"/>
              <a:ext cx="8155128" cy="340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0" tIns="45716" rIns="91430" bIns="45716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F05CB58-48C8-4A93-91DE-AFB9CF92834F}"/>
                </a:ext>
              </a:extLst>
            </p:cNvPr>
            <p:cNvSpPr/>
            <p:nvPr/>
          </p:nvSpPr>
          <p:spPr bwMode="auto">
            <a:xfrm>
              <a:off x="-1297641" y="754851"/>
              <a:ext cx="3706532" cy="554037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b="1" dirty="0">
                <a:solidFill>
                  <a:schemeClr val="bg1"/>
                </a:solidFill>
                <a:latin typeface="+mj-lt"/>
                <a:ea typeface="微软雅黑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9EEAFD4-90E7-4820-8225-50402E9B8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883" y="3119341"/>
              <a:ext cx="2183183" cy="313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>
              <a:spAutoFit/>
            </a:bodyPr>
            <a:lstStyle/>
            <a:p>
              <a:pPr algn="ctr" fontAlgn="ctr">
                <a:buClr>
                  <a:srgbClr val="FF0000"/>
                </a:buClr>
                <a:buSzPct val="70000"/>
                <a:defRPr/>
              </a:pPr>
              <a:endParaRPr kumimoji="1" lang="zh-CN" altLang="en-US" b="1" dirty="0">
                <a:solidFill>
                  <a:schemeClr val="bg1"/>
                </a:solidFill>
                <a:latin typeface="+mj-lt"/>
                <a:ea typeface="微软雅黑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6E26-0545-4955-94A2-9A2EAF94ED5C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959430" y="2986471"/>
            <a:ext cx="8073043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buClr>
                <a:srgbClr val="FF0000"/>
              </a:buClr>
              <a:buSzPct val="70000"/>
              <a:defRPr/>
            </a:pP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In this 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presentation we will show how to connect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a</a:t>
            </a:r>
          </a:p>
          <a:p>
            <a:pPr algn="ctr" fontAlgn="ctr">
              <a:buClr>
                <a:srgbClr val="FF0000"/>
              </a:buClr>
              <a:buSzPct val="70000"/>
              <a:defRPr/>
            </a:pP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database 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in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PHP, insert 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data in a database from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a</a:t>
            </a:r>
          </a:p>
          <a:p>
            <a:pPr algn="ctr" fontAlgn="ctr">
              <a:buClr>
                <a:srgbClr val="FF0000"/>
              </a:buClr>
              <a:buSzPct val="70000"/>
              <a:defRPr/>
            </a:pP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webpage 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and finally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view the 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tables on a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webpage.</a:t>
            </a:r>
          </a:p>
          <a:p>
            <a:pPr algn="ctr" fontAlgn="ctr">
              <a:buClr>
                <a:srgbClr val="FF0000"/>
              </a:buClr>
              <a:buSzPct val="70000"/>
              <a:defRPr/>
            </a:pP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For 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this, we will use the cinema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database, insert</a:t>
            </a:r>
          </a:p>
          <a:p>
            <a:pPr algn="ctr" fontAlgn="ctr">
              <a:buClr>
                <a:srgbClr val="FF0000"/>
              </a:buClr>
              <a:buSzPct val="70000"/>
              <a:defRPr/>
            </a:pP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data 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into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it and 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finally view the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movie,</a:t>
            </a:r>
          </a:p>
          <a:p>
            <a:pPr algn="ctr" fontAlgn="ctr">
              <a:buClr>
                <a:srgbClr val="FF0000"/>
              </a:buClr>
              <a:buSzPct val="70000"/>
              <a:defRPr/>
            </a:pP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person 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itchFamily="34" charset="-122"/>
                <a:cs typeface="Times New Roman" panose="02020603050405020304" pitchFamily="18" charset="0"/>
              </a:rPr>
              <a:t>and role tables.</a:t>
            </a:r>
          </a:p>
          <a:p>
            <a:pPr algn="ctr" fontAlgn="ctr">
              <a:buClr>
                <a:srgbClr val="FF0000"/>
              </a:buClr>
              <a:buSzPct val="70000"/>
              <a:defRPr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895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文本框 11">
            <a:extLst>
              <a:ext uri="{FF2B5EF4-FFF2-40B4-BE49-F238E27FC236}">
                <a16:creationId xmlns:a16="http://schemas.microsoft.com/office/drawing/2014/main" id="{CC083D12-B503-4B67-8D8D-9790679E284D}"/>
              </a:ext>
            </a:extLst>
          </p:cNvPr>
          <p:cNvSpPr txBox="1"/>
          <p:nvPr/>
        </p:nvSpPr>
        <p:spPr>
          <a:xfrm>
            <a:off x="2218865" y="2220762"/>
            <a:ext cx="5236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55C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Objective</a:t>
            </a:r>
            <a:endParaRPr lang="zh-CN" altLang="en-US" sz="4800" b="1" spc="600" dirty="0">
              <a:solidFill>
                <a:srgbClr val="113F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7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8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0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483A-786E-42E1-A17E-AD0AF20B1FBD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285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1026911" y="885845"/>
            <a:ext cx="1894907" cy="572136"/>
            <a:chOff x="956666" y="3498086"/>
            <a:chExt cx="1894907" cy="572136"/>
          </a:xfrm>
        </p:grpSpPr>
        <p:sp>
          <p:nvSpPr>
            <p:cNvPr id="47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2666843" y="3498086"/>
              <a:ext cx="184730" cy="215444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75A8-5D67-4B5F-B9FD-25E3FC45B4CC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5588" y="885845"/>
            <a:ext cx="266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Objective</a:t>
            </a:r>
            <a:endParaRPr lang="en-US" sz="2800" dirty="0"/>
          </a:p>
        </p:txBody>
      </p:sp>
      <p:grpSp>
        <p:nvGrpSpPr>
          <p:cNvPr id="42" name="组合 5">
            <a:extLst>
              <a:ext uri="{FF2B5EF4-FFF2-40B4-BE49-F238E27FC236}">
                <a16:creationId xmlns:a16="http://schemas.microsoft.com/office/drawing/2014/main" id="{7BDCA4A0-E6D4-49BC-812E-3A7958652A19}"/>
              </a:ext>
            </a:extLst>
          </p:cNvPr>
          <p:cNvGrpSpPr/>
          <p:nvPr/>
        </p:nvGrpSpPr>
        <p:grpSpPr>
          <a:xfrm>
            <a:off x="790405" y="1779968"/>
            <a:ext cx="6593475" cy="2271864"/>
            <a:chOff x="777299" y="2326204"/>
            <a:chExt cx="4665248" cy="2551031"/>
          </a:xfrm>
          <a:solidFill>
            <a:srgbClr val="55C0AF"/>
          </a:solidFill>
        </p:grpSpPr>
        <p:grpSp>
          <p:nvGrpSpPr>
            <p:cNvPr id="43" name="组合 10">
              <a:extLst>
                <a:ext uri="{FF2B5EF4-FFF2-40B4-BE49-F238E27FC236}">
                  <a16:creationId xmlns:a16="http://schemas.microsoft.com/office/drawing/2014/main" id="{9756078C-A76D-4882-9B0E-0A6FD4E99336}"/>
                </a:ext>
              </a:extLst>
            </p:cNvPr>
            <p:cNvGrpSpPr/>
            <p:nvPr/>
          </p:nvGrpSpPr>
          <p:grpSpPr>
            <a:xfrm>
              <a:off x="844937" y="2326204"/>
              <a:ext cx="4597610" cy="174940"/>
              <a:chOff x="4906190" y="1416527"/>
              <a:chExt cx="3933010" cy="166280"/>
            </a:xfrm>
            <a:grpFill/>
          </p:grpSpPr>
          <p:sp>
            <p:nvSpPr>
              <p:cNvPr id="61" name="矩形 24">
                <a:extLst>
                  <a:ext uri="{FF2B5EF4-FFF2-40B4-BE49-F238E27FC236}">
                    <a16:creationId xmlns:a16="http://schemas.microsoft.com/office/drawing/2014/main" id="{A4F39937-EAAF-416C-82A9-17B193653B95}"/>
                  </a:ext>
                </a:extLst>
              </p:cNvPr>
              <p:cNvSpPr/>
              <p:nvPr/>
            </p:nvSpPr>
            <p:spPr>
              <a:xfrm>
                <a:off x="4906190" y="1416527"/>
                <a:ext cx="166280" cy="166280"/>
              </a:xfrm>
              <a:prstGeom prst="rect">
                <a:avLst/>
              </a:prstGeom>
              <a:solidFill>
                <a:srgbClr val="113F4E"/>
              </a:solidFill>
              <a:ln>
                <a:solidFill>
                  <a:srgbClr val="113F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0" dirty="0">
                  <a:solidFill>
                    <a:srgbClr val="FFB850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2" name="直接连接符 25">
                <a:extLst>
                  <a:ext uri="{FF2B5EF4-FFF2-40B4-BE49-F238E27FC236}">
                    <a16:creationId xmlns:a16="http://schemas.microsoft.com/office/drawing/2014/main" id="{BA19FF1F-AB22-4F92-A884-16AF5390B39D}"/>
                  </a:ext>
                </a:extLst>
              </p:cNvPr>
              <p:cNvCxnSpPr>
                <a:stCxn id="61" idx="3"/>
              </p:cNvCxnSpPr>
              <p:nvPr/>
            </p:nvCxnSpPr>
            <p:spPr>
              <a:xfrm>
                <a:off x="5072470" y="1499667"/>
                <a:ext cx="3766730" cy="0"/>
              </a:xfrm>
              <a:prstGeom prst="line">
                <a:avLst/>
              </a:prstGeom>
              <a:solidFill>
                <a:srgbClr val="113F4E"/>
              </a:solidFill>
              <a:ln>
                <a:solidFill>
                  <a:srgbClr val="113F4E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4" name="组合 11">
              <a:extLst>
                <a:ext uri="{FF2B5EF4-FFF2-40B4-BE49-F238E27FC236}">
                  <a16:creationId xmlns:a16="http://schemas.microsoft.com/office/drawing/2014/main" id="{4419CE4E-B25A-43AE-97E8-59B2F1BB9324}"/>
                </a:ext>
              </a:extLst>
            </p:cNvPr>
            <p:cNvGrpSpPr/>
            <p:nvPr/>
          </p:nvGrpSpPr>
          <p:grpSpPr>
            <a:xfrm>
              <a:off x="844936" y="3041006"/>
              <a:ext cx="4597609" cy="174942"/>
              <a:chOff x="4906190" y="2369040"/>
              <a:chExt cx="3933010" cy="166281"/>
            </a:xfrm>
            <a:grpFill/>
          </p:grpSpPr>
          <p:sp>
            <p:nvSpPr>
              <p:cNvPr id="59" name="矩形 22">
                <a:extLst>
                  <a:ext uri="{FF2B5EF4-FFF2-40B4-BE49-F238E27FC236}">
                    <a16:creationId xmlns:a16="http://schemas.microsoft.com/office/drawing/2014/main" id="{3E724C53-A262-4172-B4FD-EE47E9A85335}"/>
                  </a:ext>
                </a:extLst>
              </p:cNvPr>
              <p:cNvSpPr/>
              <p:nvPr/>
            </p:nvSpPr>
            <p:spPr>
              <a:xfrm>
                <a:off x="4906190" y="2369040"/>
                <a:ext cx="166280" cy="166281"/>
              </a:xfrm>
              <a:prstGeom prst="rect">
                <a:avLst/>
              </a:prstGeom>
              <a:grpFill/>
              <a:ln>
                <a:solidFill>
                  <a:srgbClr val="55C0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0" dirty="0">
                  <a:latin typeface="+mj-lt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0" name="直接连接符 23">
                <a:extLst>
                  <a:ext uri="{FF2B5EF4-FFF2-40B4-BE49-F238E27FC236}">
                    <a16:creationId xmlns:a16="http://schemas.microsoft.com/office/drawing/2014/main" id="{56A58A56-B02F-4409-AE86-6DF0706EE9FA}"/>
                  </a:ext>
                </a:extLst>
              </p:cNvPr>
              <p:cNvCxnSpPr/>
              <p:nvPr/>
            </p:nvCxnSpPr>
            <p:spPr>
              <a:xfrm>
                <a:off x="5072470" y="2404417"/>
                <a:ext cx="3766730" cy="0"/>
              </a:xfrm>
              <a:prstGeom prst="line">
                <a:avLst/>
              </a:prstGeom>
              <a:grpFill/>
              <a:ln>
                <a:solidFill>
                  <a:srgbClr val="55C0AF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5" name="组合 12">
              <a:extLst>
                <a:ext uri="{FF2B5EF4-FFF2-40B4-BE49-F238E27FC236}">
                  <a16:creationId xmlns:a16="http://schemas.microsoft.com/office/drawing/2014/main" id="{21D82F46-A31B-4EFA-B494-BE8D705267D3}"/>
                </a:ext>
              </a:extLst>
            </p:cNvPr>
            <p:cNvGrpSpPr/>
            <p:nvPr/>
          </p:nvGrpSpPr>
          <p:grpSpPr>
            <a:xfrm>
              <a:off x="811117" y="4169923"/>
              <a:ext cx="4561518" cy="154994"/>
              <a:chOff x="4877258" y="3585261"/>
              <a:chExt cx="3902135" cy="147321"/>
            </a:xfrm>
            <a:grpFill/>
          </p:grpSpPr>
          <p:sp>
            <p:nvSpPr>
              <p:cNvPr id="57" name="矩形 20">
                <a:extLst>
                  <a:ext uri="{FF2B5EF4-FFF2-40B4-BE49-F238E27FC236}">
                    <a16:creationId xmlns:a16="http://schemas.microsoft.com/office/drawing/2014/main" id="{7F780AB1-EA12-4A18-B74F-AF17C83740D1}"/>
                  </a:ext>
                </a:extLst>
              </p:cNvPr>
              <p:cNvSpPr/>
              <p:nvPr/>
            </p:nvSpPr>
            <p:spPr>
              <a:xfrm>
                <a:off x="4877258" y="3585261"/>
                <a:ext cx="135405" cy="147321"/>
              </a:xfrm>
              <a:prstGeom prst="rect">
                <a:avLst/>
              </a:prstGeom>
              <a:solidFill>
                <a:srgbClr val="113F4E"/>
              </a:solidFill>
              <a:ln>
                <a:solidFill>
                  <a:srgbClr val="113F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0" dirty="0">
                  <a:latin typeface="+mj-lt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8" name="直接连接符 21">
                <a:extLst>
                  <a:ext uri="{FF2B5EF4-FFF2-40B4-BE49-F238E27FC236}">
                    <a16:creationId xmlns:a16="http://schemas.microsoft.com/office/drawing/2014/main" id="{86226C49-920C-4822-9527-73D030A6AF7B}"/>
                  </a:ext>
                </a:extLst>
              </p:cNvPr>
              <p:cNvCxnSpPr/>
              <p:nvPr/>
            </p:nvCxnSpPr>
            <p:spPr>
              <a:xfrm>
                <a:off x="5012663" y="3693586"/>
                <a:ext cx="3766730" cy="0"/>
              </a:xfrm>
              <a:prstGeom prst="line">
                <a:avLst/>
              </a:prstGeom>
              <a:solidFill>
                <a:srgbClr val="113F4E"/>
              </a:solidFill>
              <a:ln>
                <a:solidFill>
                  <a:srgbClr val="113F4E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0" name="TextBox 35">
              <a:extLst>
                <a:ext uri="{FF2B5EF4-FFF2-40B4-BE49-F238E27FC236}">
                  <a16:creationId xmlns:a16="http://schemas.microsoft.com/office/drawing/2014/main" id="{3195FC0F-E1AC-4A07-A636-B71150627532}"/>
                </a:ext>
              </a:extLst>
            </p:cNvPr>
            <p:cNvSpPr txBox="1"/>
            <p:nvPr/>
          </p:nvSpPr>
          <p:spPr>
            <a:xfrm>
              <a:off x="811117" y="2449751"/>
              <a:ext cx="4597610" cy="14030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2000" dirty="0" smtClean="0">
                  <a:solidFill>
                    <a:schemeClr val="accent3">
                      <a:lumMod val="50000"/>
                    </a:schemeClr>
                  </a:solidFill>
                  <a:latin typeface="+mj-lt"/>
                  <a:ea typeface="微软雅黑" pitchFamily="34" charset="-122"/>
                  <a:cs typeface="Times New Roman" panose="02020603050405020304" pitchFamily="18" charset="0"/>
                </a:rPr>
                <a:t>Connecting </a:t>
              </a:r>
              <a:r>
                <a:rPr lang="en-US" altLang="zh-CN" sz="2000" dirty="0">
                  <a:solidFill>
                    <a:schemeClr val="accent3">
                      <a:lumMod val="50000"/>
                    </a:schemeClr>
                  </a:solidFill>
                  <a:latin typeface="+mj-lt"/>
                  <a:ea typeface="微软雅黑" pitchFamily="34" charset="-122"/>
                  <a:cs typeface="Times New Roman" panose="02020603050405020304" pitchFamily="18" charset="0"/>
                </a:rPr>
                <a:t>the “Cinema” database to web page</a:t>
              </a:r>
            </a:p>
            <a:p>
              <a:pPr algn="just">
                <a:lnSpc>
                  <a:spcPct val="130000"/>
                </a:lnSpc>
              </a:pPr>
              <a:endParaRPr lang="en-US" altLang="zh-CN" sz="2000" b="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itchFamily="34" charset="-122"/>
              </a:endParaRPr>
            </a:p>
          </p:txBody>
        </p:sp>
        <p:sp>
          <p:nvSpPr>
            <p:cNvPr id="51" name="TextBox 36">
              <a:extLst>
                <a:ext uri="{FF2B5EF4-FFF2-40B4-BE49-F238E27FC236}">
                  <a16:creationId xmlns:a16="http://schemas.microsoft.com/office/drawing/2014/main" id="{E8AF9A4F-75DE-4F07-861C-CB4DE5811E96}"/>
                </a:ext>
              </a:extLst>
            </p:cNvPr>
            <p:cNvSpPr txBox="1"/>
            <p:nvPr/>
          </p:nvSpPr>
          <p:spPr>
            <a:xfrm>
              <a:off x="777299" y="3220137"/>
              <a:ext cx="4597610" cy="14030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accent3">
                      <a:lumMod val="50000"/>
                    </a:schemeClr>
                  </a:solidFill>
                  <a:ea typeface="微软雅黑" pitchFamily="34" charset="-122"/>
                  <a:cs typeface="Times New Roman" panose="02020603050405020304" pitchFamily="18" charset="0"/>
                </a:rPr>
                <a:t>To insert data in the “Cinema” Database from a web </a:t>
              </a:r>
              <a:r>
                <a:rPr lang="en-US" altLang="zh-CN" sz="2000" dirty="0" smtClean="0">
                  <a:solidFill>
                    <a:schemeClr val="accent3">
                      <a:lumMod val="50000"/>
                    </a:schemeClr>
                  </a:solidFill>
                  <a:ea typeface="微软雅黑" pitchFamily="34" charset="-122"/>
                  <a:cs typeface="Times New Roman" panose="02020603050405020304" pitchFamily="18" charset="0"/>
                </a:rPr>
                <a:t>page</a:t>
              </a:r>
            </a:p>
            <a:p>
              <a:pPr algn="just">
                <a:lnSpc>
                  <a:spcPct val="130000"/>
                </a:lnSpc>
              </a:pPr>
              <a:endParaRPr lang="en-US" altLang="zh-CN" sz="2000" b="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itchFamily="34" charset="-122"/>
              </a:endParaRPr>
            </a:p>
          </p:txBody>
        </p:sp>
        <p:sp>
          <p:nvSpPr>
            <p:cNvPr id="52" name="TextBox 37">
              <a:extLst>
                <a:ext uri="{FF2B5EF4-FFF2-40B4-BE49-F238E27FC236}">
                  <a16:creationId xmlns:a16="http://schemas.microsoft.com/office/drawing/2014/main" id="{BDDAD16A-9FD3-4F92-8CAF-23A93B2C2C2C}"/>
                </a:ext>
              </a:extLst>
            </p:cNvPr>
            <p:cNvSpPr txBox="1"/>
            <p:nvPr/>
          </p:nvSpPr>
          <p:spPr>
            <a:xfrm>
              <a:off x="798204" y="4369136"/>
              <a:ext cx="4597610" cy="508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sz="2000" dirty="0">
                  <a:solidFill>
                    <a:schemeClr val="accent3">
                      <a:lumMod val="50000"/>
                    </a:schemeClr>
                  </a:solidFill>
                  <a:cs typeface="Times New Roman" panose="02020603050405020304" pitchFamily="18" charset="0"/>
                </a:rPr>
                <a:t>To fetch data from the database in the web </a:t>
              </a:r>
              <a:r>
                <a:rPr lang="en-US" sz="2000" dirty="0" smtClean="0">
                  <a:solidFill>
                    <a:schemeClr val="accent3">
                      <a:lumMod val="50000"/>
                    </a:schemeClr>
                  </a:solidFill>
                  <a:cs typeface="Times New Roman" panose="02020603050405020304" pitchFamily="18" charset="0"/>
                </a:rPr>
                <a:t>page</a:t>
              </a:r>
              <a:endPara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94" y="1684922"/>
            <a:ext cx="3485606" cy="3564111"/>
          </a:xfrm>
          <a:prstGeom prst="rect">
            <a:avLst/>
          </a:prstGeom>
        </p:spPr>
      </p:pic>
      <p:sp>
        <p:nvSpPr>
          <p:cNvPr id="23" name="矩形 24">
            <a:extLst>
              <a:ext uri="{FF2B5EF4-FFF2-40B4-BE49-F238E27FC236}">
                <a16:creationId xmlns:a16="http://schemas.microsoft.com/office/drawing/2014/main" id="{A4F39937-EAAF-416C-82A9-17B193653B95}"/>
              </a:ext>
            </a:extLst>
          </p:cNvPr>
          <p:cNvSpPr/>
          <p:nvPr/>
        </p:nvSpPr>
        <p:spPr>
          <a:xfrm>
            <a:off x="806738" y="4869479"/>
            <a:ext cx="274718" cy="155796"/>
          </a:xfrm>
          <a:prstGeom prst="rect">
            <a:avLst/>
          </a:prstGeom>
          <a:solidFill>
            <a:srgbClr val="113F4E"/>
          </a:solidFill>
          <a:ln>
            <a:solidFill>
              <a:srgbClr val="11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0" dirty="0">
              <a:solidFill>
                <a:srgbClr val="FFB85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4" name="矩形 24">
            <a:extLst>
              <a:ext uri="{FF2B5EF4-FFF2-40B4-BE49-F238E27FC236}">
                <a16:creationId xmlns:a16="http://schemas.microsoft.com/office/drawing/2014/main" id="{A4F39937-EAAF-416C-82A9-17B193653B95}"/>
              </a:ext>
            </a:extLst>
          </p:cNvPr>
          <p:cNvSpPr/>
          <p:nvPr/>
        </p:nvSpPr>
        <p:spPr>
          <a:xfrm>
            <a:off x="801587" y="4125249"/>
            <a:ext cx="274718" cy="155796"/>
          </a:xfrm>
          <a:prstGeom prst="rect">
            <a:avLst/>
          </a:prstGeom>
          <a:solidFill>
            <a:srgbClr val="55C0AF"/>
          </a:solidFill>
          <a:ln>
            <a:solidFill>
              <a:srgbClr val="11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0" dirty="0">
              <a:solidFill>
                <a:srgbClr val="FFB850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25" name="直接连接符 25">
            <a:extLst>
              <a:ext uri="{FF2B5EF4-FFF2-40B4-BE49-F238E27FC236}">
                <a16:creationId xmlns:a16="http://schemas.microsoft.com/office/drawing/2014/main" id="{BA19FF1F-AB22-4F92-A884-16AF5390B39D}"/>
              </a:ext>
            </a:extLst>
          </p:cNvPr>
          <p:cNvCxnSpPr/>
          <p:nvPr/>
        </p:nvCxnSpPr>
        <p:spPr>
          <a:xfrm>
            <a:off x="1094668" y="4947377"/>
            <a:ext cx="6223163" cy="0"/>
          </a:xfrm>
          <a:prstGeom prst="line">
            <a:avLst/>
          </a:prstGeom>
          <a:solidFill>
            <a:srgbClr val="113F4E"/>
          </a:solidFill>
          <a:ln>
            <a:solidFill>
              <a:srgbClr val="113F4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A19FF1F-AB22-4F92-A884-16AF5390B39D}"/>
              </a:ext>
            </a:extLst>
          </p:cNvPr>
          <p:cNvCxnSpPr/>
          <p:nvPr/>
        </p:nvCxnSpPr>
        <p:spPr>
          <a:xfrm>
            <a:off x="1060667" y="4203147"/>
            <a:ext cx="6223163" cy="0"/>
          </a:xfrm>
          <a:prstGeom prst="line">
            <a:avLst/>
          </a:prstGeom>
          <a:solidFill>
            <a:srgbClr val="113F4E"/>
          </a:solidFill>
          <a:ln>
            <a:solidFill>
              <a:srgbClr val="55C0A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Rectangle 3"/>
          <p:cNvSpPr/>
          <p:nvPr/>
        </p:nvSpPr>
        <p:spPr>
          <a:xfrm>
            <a:off x="838200" y="4358943"/>
            <a:ext cx="634981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To 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design and organize the webpage using CSS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5033577"/>
            <a:ext cx="418255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Show 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the tables on a web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61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文本框 11">
            <a:extLst>
              <a:ext uri="{FF2B5EF4-FFF2-40B4-BE49-F238E27FC236}">
                <a16:creationId xmlns:a16="http://schemas.microsoft.com/office/drawing/2014/main" id="{CC083D12-B503-4B67-8D8D-9790679E284D}"/>
              </a:ext>
            </a:extLst>
          </p:cNvPr>
          <p:cNvSpPr txBox="1"/>
          <p:nvPr/>
        </p:nvSpPr>
        <p:spPr>
          <a:xfrm>
            <a:off x="2218865" y="2347178"/>
            <a:ext cx="5236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pc="600" dirty="0" smtClean="0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Methodology</a:t>
            </a:r>
            <a:endParaRPr lang="zh-CN" altLang="en-US" sz="4800" b="1" spc="600" dirty="0">
              <a:solidFill>
                <a:srgbClr val="113F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7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8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0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483A-786E-42E1-A17E-AD0AF20B1FBD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6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944039" y="746759"/>
            <a:ext cx="4060392" cy="572136"/>
            <a:chOff x="956666" y="3498086"/>
            <a:chExt cx="4060392" cy="572136"/>
          </a:xfrm>
        </p:grpSpPr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653637" y="3498086"/>
              <a:ext cx="3363421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Methodology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7614-ADDB-4F2B-8217-0C1AF0122467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1" name="圆角矩形 12">
            <a:extLst>
              <a:ext uri="{FF2B5EF4-FFF2-40B4-BE49-F238E27FC236}">
                <a16:creationId xmlns:a16="http://schemas.microsoft.com/office/drawing/2014/main" id="{9F5CD9FA-F01D-405F-A64A-640A4815AAF9}"/>
              </a:ext>
            </a:extLst>
          </p:cNvPr>
          <p:cNvSpPr/>
          <p:nvPr/>
        </p:nvSpPr>
        <p:spPr bwMode="auto">
          <a:xfrm>
            <a:off x="1024593" y="1879092"/>
            <a:ext cx="5258641" cy="292355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6" rIns="91430" bIns="45716"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09" algn="l"/>
              </a:tabLst>
              <a:defRPr/>
            </a:pPr>
            <a:endParaRPr lang="zh-CN" altLang="en-US" sz="1600" dirty="0">
              <a:solidFill>
                <a:schemeClr val="tx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62" name="圆角矩形 25">
            <a:extLst>
              <a:ext uri="{FF2B5EF4-FFF2-40B4-BE49-F238E27FC236}">
                <a16:creationId xmlns:a16="http://schemas.microsoft.com/office/drawing/2014/main" id="{57169D19-2F99-4193-B284-A622BB0BD093}"/>
              </a:ext>
            </a:extLst>
          </p:cNvPr>
          <p:cNvSpPr/>
          <p:nvPr/>
        </p:nvSpPr>
        <p:spPr>
          <a:xfrm>
            <a:off x="1164052" y="1542299"/>
            <a:ext cx="4207254" cy="514632"/>
          </a:xfrm>
          <a:prstGeom prst="roundRect">
            <a:avLst>
              <a:gd name="adj" fmla="val 20638"/>
            </a:avLst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459" tIns="91230" rIns="182459" bIns="91230" rtlCol="0" anchor="ctr"/>
          <a:lstStyle/>
          <a:p>
            <a:pPr algn="ctr"/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64052" y="1609778"/>
            <a:ext cx="418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Connecting to the database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in PHP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64052" y="2123232"/>
            <a:ext cx="4996881" cy="3016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this step, we will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create a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file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name</a:t>
            </a:r>
          </a:p>
          <a:p>
            <a:pPr algn="just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“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cinema.php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” and save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it in the www</a:t>
            </a:r>
          </a:p>
          <a:p>
            <a:pPr algn="just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directory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and update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the below code</a:t>
            </a:r>
          </a:p>
          <a:p>
            <a:pPr algn="just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into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file. The below code is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used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to</a:t>
            </a:r>
          </a:p>
          <a:p>
            <a:pPr algn="just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create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a MySQL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database connection</a:t>
            </a:r>
          </a:p>
          <a:p>
            <a:pPr algn="just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PHP. When we fetch,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insert, update</a:t>
            </a:r>
          </a:p>
          <a:p>
            <a:pPr algn="just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or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delete data from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MySQL database,</a:t>
            </a:r>
          </a:p>
          <a:p>
            <a:pPr algn="just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there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we will include this file.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08" y="2184962"/>
            <a:ext cx="5269395" cy="2617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8368759" y="4927318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Fig: PHP Code</a:t>
            </a:r>
            <a:endParaRPr lang="en-US" dirty="0">
              <a:solidFill>
                <a:schemeClr val="accent3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05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944039" y="746759"/>
            <a:ext cx="5774411" cy="572136"/>
            <a:chOff x="956666" y="3498086"/>
            <a:chExt cx="5269238" cy="572136"/>
          </a:xfrm>
        </p:grpSpPr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366881" y="3498086"/>
              <a:ext cx="485902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Methodology Cont.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7614-ADDB-4F2B-8217-0C1AF0122467}" type="datetime1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1" name="圆角矩形 12">
            <a:extLst>
              <a:ext uri="{FF2B5EF4-FFF2-40B4-BE49-F238E27FC236}">
                <a16:creationId xmlns:a16="http://schemas.microsoft.com/office/drawing/2014/main" id="{9F5CD9FA-F01D-405F-A64A-640A4815AAF9}"/>
              </a:ext>
            </a:extLst>
          </p:cNvPr>
          <p:cNvSpPr/>
          <p:nvPr/>
        </p:nvSpPr>
        <p:spPr bwMode="auto">
          <a:xfrm>
            <a:off x="1043216" y="1844405"/>
            <a:ext cx="9108765" cy="131680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6" rIns="91430" bIns="45716"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09" algn="l"/>
              </a:tabLst>
              <a:defRPr/>
            </a:pPr>
            <a:endParaRPr lang="zh-CN" altLang="en-US" sz="1600" dirty="0">
              <a:solidFill>
                <a:schemeClr val="tx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2" name="圆角矩形 27">
            <a:extLst>
              <a:ext uri="{FF2B5EF4-FFF2-40B4-BE49-F238E27FC236}">
                <a16:creationId xmlns:a16="http://schemas.microsoft.com/office/drawing/2014/main" id="{6632EE7B-C850-4783-A1D7-38DC5CB8A640}"/>
              </a:ext>
            </a:extLst>
          </p:cNvPr>
          <p:cNvSpPr/>
          <p:nvPr/>
        </p:nvSpPr>
        <p:spPr>
          <a:xfrm>
            <a:off x="1328495" y="1543220"/>
            <a:ext cx="2727521" cy="500525"/>
          </a:xfrm>
          <a:prstGeom prst="roundRect">
            <a:avLst>
              <a:gd name="adj" fmla="val 25274"/>
            </a:avLst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459" tIns="91230" rIns="182459" bIns="91230" rtlCol="0" anchor="ctr"/>
          <a:lstStyle/>
          <a:p>
            <a:pPr algn="ctr"/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8882" y="1586674"/>
            <a:ext cx="303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Creating Homepage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5144" y="2093877"/>
            <a:ext cx="89668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We create a home page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with two options Insert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Data &amp;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View Data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for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inserting and viewing data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in the page.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17" y="3426719"/>
            <a:ext cx="8784410" cy="217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34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Formal Presentation Template，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766</Words>
  <Application>Microsoft Office PowerPoint</Application>
  <PresentationFormat>Widescreen</PresentationFormat>
  <Paragraphs>216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Microsoft JhengHei Light</vt:lpstr>
      <vt:lpstr>微软雅黑</vt:lpstr>
      <vt:lpstr>宋体</vt:lpstr>
      <vt:lpstr>微软雅黑 Light</vt:lpstr>
      <vt:lpstr>3ds SemiBold</vt:lpstr>
      <vt:lpstr>Arial</vt:lpstr>
      <vt:lpstr>Calibri</vt:lpstr>
      <vt:lpstr>Century Gothic</vt:lpstr>
      <vt:lpstr>Lato Regular</vt:lpstr>
      <vt:lpstr>Poppins SemiBold</vt:lpstr>
      <vt:lpstr>Times New Roman</vt:lpstr>
      <vt:lpstr>Wingdings</vt:lpstr>
      <vt:lpstr>Formal Presentation Template，Freepptbackgrounds.net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Freepptbackgrounds.net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Presentation Template</dc:title>
  <dc:subject>Powerpoint Template</dc:subject>
  <dc:creator>Freepptbackgrounds.net</dc:creator>
  <cp:keywords>Formal Presentation Template</cp:keywords>
  <dc:description>Formal Presentation Template_x000d_
www.freepptbackgrounds.net</dc:description>
  <cp:lastModifiedBy>Shahana</cp:lastModifiedBy>
  <cp:revision>321</cp:revision>
  <dcterms:created xsi:type="dcterms:W3CDTF">2018-02-23T07:21:57Z</dcterms:created>
  <dcterms:modified xsi:type="dcterms:W3CDTF">2022-02-09T11:20:51Z</dcterms:modified>
</cp:coreProperties>
</file>