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6" r:id="rId3"/>
    <p:sldId id="256" r:id="rId4"/>
    <p:sldId id="267" r:id="rId5"/>
    <p:sldId id="275" r:id="rId6"/>
    <p:sldId id="268" r:id="rId7"/>
    <p:sldId id="269" r:id="rId8"/>
    <p:sldId id="270" r:id="rId9"/>
    <p:sldId id="274" r:id="rId10"/>
    <p:sldId id="272" r:id="rId11"/>
    <p:sldId id="271" r:id="rId12"/>
    <p:sldId id="273" r:id="rId13"/>
    <p:sldId id="276" r:id="rId14"/>
    <p:sldId id="277" r:id="rId15"/>
    <p:sldId id="278" r:id="rId16"/>
    <p:sldId id="28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09A29-6D10-4D38-A395-FD8AC57CEADB}" v="366" dt="2024-08-01T16:57:28.340"/>
    <p1510:client id="{1DA19CBF-EBD5-432A-9C6D-9B1F6D378F0D}" v="65" dt="2024-08-02T04:36:04.804"/>
    <p1510:client id="{7617175A-EC5A-4F6C-8717-A4AA1CFD92F6}" v="272" dt="2024-08-01T15:21:04.416"/>
    <p1510:client id="{8E327354-90DF-4F31-AD9D-42718217E481}" v="435" dt="2024-08-01T16:49:36.819"/>
    <p1510:client id="{AEDC04C4-D1EB-4EE7-A265-D000DCAC245C}" v="25" dt="2024-08-01T14:15:06.716"/>
    <p1510:client id="{D375B0C3-33E4-4C72-8816-8C94353E8135}" v="36" dt="2024-08-02T07:48:06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imwfprWBAM6EFuyawFiVNT9G6lIlfzQ?usp=sharin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lekhabiswal2013rta@gmail.com" TargetMode="External"/><Relationship Id="rId2" Type="http://schemas.openxmlformats.org/officeDocument/2006/relationships/hyperlink" Target="mailto:suvendusekhardas16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mailto:asmiagrawal09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850" y="0"/>
            <a:ext cx="691514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496" y="6488379"/>
            <a:ext cx="7327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70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lang="en-US" sz="7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lang="en-US" sz="700">
                <a:solidFill>
                  <a:srgbClr val="000047"/>
                </a:solidFill>
                <a:latin typeface="Arial MT"/>
                <a:cs typeface="Arial MT"/>
              </a:rPr>
              <a:t>2024</a:t>
            </a:r>
            <a:r>
              <a:rPr lang="en-US" sz="700" spc="-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lang="en-US" sz="700" spc="-10">
                <a:solidFill>
                  <a:srgbClr val="000047"/>
                </a:solidFill>
                <a:latin typeface="Arial MT"/>
                <a:cs typeface="Arial MT"/>
              </a:rPr>
              <a:t>Cognizant</a:t>
            </a:r>
            <a:endParaRPr lang="en-US" sz="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986" y="2902350"/>
            <a:ext cx="4032351" cy="10972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767" y="474482"/>
            <a:ext cx="1947408" cy="346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22A10-F9D0-C433-53B0-3E9CACC93BD8}"/>
              </a:ext>
            </a:extLst>
          </p:cNvPr>
          <p:cNvSpPr txBox="1"/>
          <p:nvPr/>
        </p:nvSpPr>
        <p:spPr>
          <a:xfrm>
            <a:off x="530942" y="4709652"/>
            <a:ext cx="452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u="sng">
                <a:solidFill>
                  <a:srgbClr val="002060"/>
                </a:solidFill>
              </a:rPr>
              <a:t>TEAM NAME</a:t>
            </a:r>
            <a:r>
              <a:rPr lang="en-IN"/>
              <a:t>- PROJECT SAMARTH KRUSHAK</a:t>
            </a:r>
          </a:p>
          <a:p>
            <a:pPr algn="r"/>
            <a:r>
              <a:rPr lang="en-IN" b="1" u="sng">
                <a:solidFill>
                  <a:srgbClr val="002060"/>
                </a:solidFill>
              </a:rPr>
              <a:t>COLLEGE NAME</a:t>
            </a:r>
            <a:r>
              <a:rPr lang="en-IN">
                <a:solidFill>
                  <a:srgbClr val="002060"/>
                </a:solidFill>
              </a:rPr>
              <a:t>- </a:t>
            </a:r>
            <a:r>
              <a:rPr lang="en-IN"/>
              <a:t>VEER SURENDRA SAI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6B95E-8EE3-A60E-6398-69F82E6731B7}"/>
              </a:ext>
            </a:extLst>
          </p:cNvPr>
          <p:cNvSpPr txBox="1"/>
          <p:nvPr/>
        </p:nvSpPr>
        <p:spPr>
          <a:xfrm>
            <a:off x="2540" y="3329940"/>
            <a:ext cx="121818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Times New Roman"/>
              </a:rPr>
              <a:t>Low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7169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3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DA59598E-DC64-DF8E-4313-549838EA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" y="-52869"/>
            <a:ext cx="12169914" cy="64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CEE6B-0E55-A942-9EB2-CE124EEF735D}"/>
              </a:ext>
            </a:extLst>
          </p:cNvPr>
          <p:cNvSpPr txBox="1"/>
          <p:nvPr/>
        </p:nvSpPr>
        <p:spPr>
          <a:xfrm>
            <a:off x="2540" y="3042810"/>
            <a:ext cx="121818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Times New Roman"/>
              </a:rPr>
              <a:t>MVP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304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F91221D-D5E8-52CE-4871-8E2E4005816C}"/>
              </a:ext>
            </a:extLst>
          </p:cNvPr>
          <p:cNvSpPr txBox="1">
            <a:spLocks/>
          </p:cNvSpPr>
          <p:nvPr/>
        </p:nvSpPr>
        <p:spPr>
          <a:xfrm>
            <a:off x="-431234" y="-73317"/>
            <a:ext cx="12615545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Steps for MVP Implementation</a:t>
            </a:r>
            <a:endParaRPr lang="en-US" sz="3600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" name="Picture 9" descr="A blue wrench and gear&#10;&#10;Description automatically generated">
            <a:extLst>
              <a:ext uri="{FF2B5EF4-FFF2-40B4-BE49-F238E27FC236}">
                <a16:creationId xmlns:a16="http://schemas.microsoft.com/office/drawing/2014/main" id="{8929CE80-A75F-6360-B3A1-7CEC226E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0" y="1255174"/>
            <a:ext cx="1020445" cy="720090"/>
          </a:xfrm>
          <a:prstGeom prst="rect">
            <a:avLst/>
          </a:prstGeom>
        </p:spPr>
      </p:pic>
      <p:pic>
        <p:nvPicPr>
          <p:cNvPr id="11" name="Picture 10" descr="A cartoon of a toy car&#10;&#10;Description automatically generated">
            <a:extLst>
              <a:ext uri="{FF2B5EF4-FFF2-40B4-BE49-F238E27FC236}">
                <a16:creationId xmlns:a16="http://schemas.microsoft.com/office/drawing/2014/main" id="{160E4F12-7807-2C89-15A7-D4BDEB3A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2" y="4869093"/>
            <a:ext cx="1095505" cy="919097"/>
          </a:xfrm>
          <a:prstGeom prst="rect">
            <a:avLst/>
          </a:prstGeom>
        </p:spPr>
      </p:pic>
      <p:pic>
        <p:nvPicPr>
          <p:cNvPr id="12" name="Picture 1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8042F8AB-A8E6-2D16-A0D1-ECC9A3F2B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0" y="3651250"/>
            <a:ext cx="1089660" cy="636270"/>
          </a:xfrm>
          <a:prstGeom prst="rect">
            <a:avLst/>
          </a:prstGeom>
        </p:spPr>
      </p:pic>
      <p:pic>
        <p:nvPicPr>
          <p:cNvPr id="13" name="Picture 12" descr="A blue and black progress bar&#10;&#10;Description automatically generated">
            <a:extLst>
              <a:ext uri="{FF2B5EF4-FFF2-40B4-BE49-F238E27FC236}">
                <a16:creationId xmlns:a16="http://schemas.microsoft.com/office/drawing/2014/main" id="{ADFA3387-9D99-26C4-E89F-439276D5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3" r="13426"/>
          <a:stretch/>
        </p:blipFill>
        <p:spPr>
          <a:xfrm>
            <a:off x="160385" y="2134870"/>
            <a:ext cx="1449117" cy="955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A2DA6A-7CE4-6147-03C4-3DD005C34BD3}"/>
              </a:ext>
            </a:extLst>
          </p:cNvPr>
          <p:cNvSpPr txBox="1"/>
          <p:nvPr/>
        </p:nvSpPr>
        <p:spPr>
          <a:xfrm>
            <a:off x="2022571" y="1432560"/>
            <a:ext cx="101721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Step-1:</a:t>
            </a:r>
            <a:r>
              <a:rPr lang="en-US">
                <a:latin typeface="Times New Roman"/>
                <a:cs typeface="Times New Roman"/>
              </a:rPr>
              <a:t>Hardware Setup-We assembled our Arduino with different components and connected them.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C607E-0FDC-F066-BC39-4AC80743906E}"/>
              </a:ext>
            </a:extLst>
          </p:cNvPr>
          <p:cNvSpPr txBox="1"/>
          <p:nvPr/>
        </p:nvSpPr>
        <p:spPr>
          <a:xfrm>
            <a:off x="2024380" y="2438400"/>
            <a:ext cx="10172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Step-2:</a:t>
            </a:r>
            <a:r>
              <a:rPr lang="en-US">
                <a:latin typeface="Times New Roman"/>
                <a:cs typeface="Times New Roman"/>
              </a:rPr>
              <a:t>Software Setup-We </a:t>
            </a:r>
            <a:r>
              <a:rPr lang="en-US">
                <a:latin typeface="Times New Roman"/>
                <a:ea typeface="+mn-lt"/>
                <a:cs typeface="+mn-lt"/>
              </a:rPr>
              <a:t>wrote and uploaded Arduino code, set up Firebase project, configured Firebase library in Arduino IDE.</a:t>
            </a:r>
            <a:endParaRPr lang="en-US">
              <a:latin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59E167-5D53-F7E2-EC39-2F52E4237436}"/>
              </a:ext>
            </a:extLst>
          </p:cNvPr>
          <p:cNvSpPr txBox="1"/>
          <p:nvPr/>
        </p:nvSpPr>
        <p:spPr>
          <a:xfrm>
            <a:off x="2022571" y="3647440"/>
            <a:ext cx="10172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Step-3:</a:t>
            </a:r>
            <a:r>
              <a:rPr lang="en-US">
                <a:latin typeface="Times New Roman"/>
                <a:cs typeface="Times New Roman"/>
              </a:rPr>
              <a:t>Integration-</a:t>
            </a:r>
            <a:r>
              <a:rPr lang="en-US">
                <a:latin typeface="Times New Roman"/>
                <a:ea typeface="+mn-lt"/>
                <a:cs typeface="+mn-lt"/>
              </a:rPr>
              <a:t>We connect Arduino to Wi-Fi, ensure seamless Firebase communication, and configure read/write access rules.</a:t>
            </a:r>
            <a:endParaRPr lang="en-US">
              <a:latin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51624-86DA-9C26-6159-0F527C1AB2BD}"/>
              </a:ext>
            </a:extLst>
          </p:cNvPr>
          <p:cNvSpPr txBox="1"/>
          <p:nvPr/>
        </p:nvSpPr>
        <p:spPr>
          <a:xfrm>
            <a:off x="2022571" y="5008880"/>
            <a:ext cx="101617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Step-4:</a:t>
            </a:r>
            <a:r>
              <a:rPr lang="en-US">
                <a:latin typeface="Times New Roman"/>
                <a:cs typeface="Times New Roman"/>
              </a:rPr>
              <a:t>Testing-</a:t>
            </a:r>
            <a:r>
              <a:rPr lang="en-US">
                <a:latin typeface="Times New Roman"/>
                <a:ea typeface="+mn-lt"/>
                <a:cs typeface="+mn-lt"/>
              </a:rPr>
              <a:t>We test movement, planting, obstacle detection, and verify Arduino-Firebase data transmission.</a:t>
            </a:r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017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2310A-B63E-6186-740F-33FC7BA6D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6566" cy="65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61E18-0825-4D2D-925A-1913AC492EAC}"/>
              </a:ext>
            </a:extLst>
          </p:cNvPr>
          <p:cNvSpPr txBox="1"/>
          <p:nvPr/>
        </p:nvSpPr>
        <p:spPr>
          <a:xfrm>
            <a:off x="565609" y="141403"/>
            <a:ext cx="99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LINK TO VIDEO AND SOURCE CODE FOR MVP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562BC-41CD-41DD-88A8-DDFBB883B6EF}"/>
              </a:ext>
            </a:extLst>
          </p:cNvPr>
          <p:cNvSpPr txBox="1"/>
          <p:nvPr/>
        </p:nvSpPr>
        <p:spPr>
          <a:xfrm>
            <a:off x="814484" y="1996861"/>
            <a:ext cx="94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https://drive.google.com/drive/folders/1jimwfprWBAM6EFuyawFiVNT9G6lIlfzQ?usp=sharing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3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56D699D-AB2A-D027-8004-A1640D2182A1}"/>
              </a:ext>
            </a:extLst>
          </p:cNvPr>
          <p:cNvSpPr txBox="1">
            <a:spLocks/>
          </p:cNvSpPr>
          <p:nvPr/>
        </p:nvSpPr>
        <p:spPr>
          <a:xfrm>
            <a:off x="-431234" y="-73317"/>
            <a:ext cx="12615545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Future Possibility: Soil Moisture Measurement 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611A-D21F-567C-582E-965CD1AF6B81}"/>
              </a:ext>
            </a:extLst>
          </p:cNvPr>
          <p:cNvSpPr txBox="1"/>
          <p:nvPr/>
        </p:nvSpPr>
        <p:spPr>
          <a:xfrm>
            <a:off x="452279" y="953932"/>
            <a:ext cx="1062867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1.Sensor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 can be added to the robot to measure soil moisture content accurately.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9929F-C3E7-2C16-1BB0-DB7487339E96}"/>
              </a:ext>
            </a:extLst>
          </p:cNvPr>
          <p:cNvSpPr txBox="1"/>
          <p:nvPr/>
        </p:nvSpPr>
        <p:spPr>
          <a:xfrm>
            <a:off x="452279" y="2782173"/>
            <a:ext cx="1062867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3.Database Comparison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database can be used to store optimal soil moisture values and compare them against the measured data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76238-D008-81AB-9576-D76A404666B8}"/>
              </a:ext>
            </a:extLst>
          </p:cNvPr>
          <p:cNvSpPr txBox="1"/>
          <p:nvPr/>
        </p:nvSpPr>
        <p:spPr>
          <a:xfrm>
            <a:off x="452280" y="3709854"/>
            <a:ext cx="1062867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4.Action Based on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Web/Mobile app can inform the farmer if the moisture levels are below or above optimal.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watering or lime spraying system can be implemented to adjust soil conditions directly from the robot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FBCAD-95BC-1CA9-555F-E6710B55F764}"/>
              </a:ext>
            </a:extLst>
          </p:cNvPr>
          <p:cNvSpPr txBox="1"/>
          <p:nvPr/>
        </p:nvSpPr>
        <p:spPr>
          <a:xfrm>
            <a:off x="452281" y="5187181"/>
            <a:ext cx="10628671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5.Enhanced 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adjustment of soil conditions can be achieved using real-time data from sensors and automated responses to maintain optimal growth conditions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73E71-F09D-D65B-7266-0984C0AEEBAD}"/>
              </a:ext>
            </a:extLst>
          </p:cNvPr>
          <p:cNvSpPr txBox="1"/>
          <p:nvPr/>
        </p:nvSpPr>
        <p:spPr>
          <a:xfrm>
            <a:off x="452279" y="1854492"/>
            <a:ext cx="1062867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Logging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or any other server can be used to log the soil moisture data in real-time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49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2E007-3D6D-FE6B-2754-ADA4C02E85D0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35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1CECECF-211E-2591-8B57-7D12406CA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56707"/>
              </p:ext>
            </p:extLst>
          </p:nvPr>
        </p:nvGraphicFramePr>
        <p:xfrm>
          <a:off x="546755" y="1447605"/>
          <a:ext cx="11302739" cy="434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spc="-8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spc="-8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Member</a:t>
                      </a:r>
                      <a:r>
                        <a:rPr sz="1600" b="1" spc="-6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Mail</a:t>
                      </a: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Year</a:t>
                      </a:r>
                      <a:r>
                        <a:rPr sz="1600" b="1" spc="-5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4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passing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24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PROJECT SAMARTH KRUSHAK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 cap="flat" cmpd="sng" algn="ctr">
                      <a:solidFill>
                        <a:srgbClr val="000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 cap="flat" cmpd="sng" algn="ctr">
                      <a:solidFill>
                        <a:srgbClr val="000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SUVENDU SEKHAR DAS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suvendusekhardas16@gmail.com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Times New Roman"/>
                          <a:cs typeface="Times New Roman"/>
                        </a:rPr>
                        <a:t>ELECTRICAL AND ELECTRONICS ENGINEERING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2025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09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ISHA PRIYADARSHANI BISWAL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ishabiswal66@gmail.com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Times New Roman"/>
                          <a:cs typeface="Times New Roman"/>
                        </a:rPr>
                        <a:t>ELECTRICAL AND ELECTRONICS ENGINEERING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2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SULEKHA BISWAL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sulekhabiswal2013rta@gmail.com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SCIENCEE AND ENGINEERING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911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ASMI AGRAWAL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asmiagrawal09@gmail.com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SCIENCEE AND ENGINEERING</a:t>
                      </a:r>
                      <a:endParaRPr lang="en-IN"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0B8881DE-2EA6-3492-43C3-9A764F7A3D6B}"/>
              </a:ext>
            </a:extLst>
          </p:cNvPr>
          <p:cNvSpPr txBox="1">
            <a:spLocks/>
          </p:cNvSpPr>
          <p:nvPr/>
        </p:nvSpPr>
        <p:spPr>
          <a:xfrm>
            <a:off x="1030893" y="144048"/>
            <a:ext cx="9785680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r>
              <a:rPr lang="en-US" sz="3600" b="1" u="sng" spc="-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  <a:r>
              <a:rPr lang="en-US" sz="3600" b="1" u="sng" spc="-8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u="sng" spc="-1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Cognizant | World Economic Forum">
            <a:extLst>
              <a:ext uri="{FF2B5EF4-FFF2-40B4-BE49-F238E27FC236}">
                <a16:creationId xmlns:a16="http://schemas.microsoft.com/office/drawing/2014/main" id="{FE93956D-D124-2B96-A837-7B1E6709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08" y="6483544"/>
            <a:ext cx="1152833" cy="3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/>
          <p:cNvSpPr txBox="1">
            <a:spLocks/>
          </p:cNvSpPr>
          <p:nvPr/>
        </p:nvSpPr>
        <p:spPr>
          <a:xfrm>
            <a:off x="299600" y="6664911"/>
            <a:ext cx="732789" cy="124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700" b="0" i="0" kern="1200">
                <a:solidFill>
                  <a:srgbClr val="000047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/>
              <a:t>©</a:t>
            </a:r>
            <a:r>
              <a:rPr lang="en-IN" spc="-15"/>
              <a:t> </a:t>
            </a:r>
            <a:r>
              <a:rPr lang="en-IN"/>
              <a:t>2024</a:t>
            </a:r>
            <a:r>
              <a:rPr lang="en-IN" spc="-5"/>
              <a:t> </a:t>
            </a:r>
            <a:r>
              <a:rPr lang="en-IN" spc="-1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98934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20219-4757-54DC-6E51-06C50EA1F600}"/>
              </a:ext>
            </a:extLst>
          </p:cNvPr>
          <p:cNvSpPr txBox="1"/>
          <p:nvPr/>
        </p:nvSpPr>
        <p:spPr>
          <a:xfrm>
            <a:off x="3385608" y="1449427"/>
            <a:ext cx="848273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agricultural sector, which employs over 50% of the workforce and contributes 15% to the GDP, is facing a crisis marked by water scarcity, soil degradation, and inefficient traditional farming practices, resulting in significant food security and sustainability challenges. The sector's growth has declined sharply to 1.4% in FY24, exacerbated by severe water wastage, accelerated soil erosion, and low rural incomes, disproportionately affecting farmers who lack resources and knowledge to adopt sustainable practices.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e chart with numbers and symbols&#10;&#10;Description automatically generated">
            <a:extLst>
              <a:ext uri="{FF2B5EF4-FFF2-40B4-BE49-F238E27FC236}">
                <a16:creationId xmlns:a16="http://schemas.microsoft.com/office/drawing/2014/main" id="{205E6D98-EFFA-ACE4-5C72-ACFE4E95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" y="1421571"/>
            <a:ext cx="3292337" cy="2785027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20FD7C-7757-718B-2459-25125B46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4" y="4830813"/>
            <a:ext cx="2350190" cy="133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0627EE-B7FA-455E-419C-A1067A9039C0}"/>
              </a:ext>
            </a:extLst>
          </p:cNvPr>
          <p:cNvSpPr txBox="1"/>
          <p:nvPr/>
        </p:nvSpPr>
        <p:spPr>
          <a:xfrm>
            <a:off x="3199280" y="3955384"/>
            <a:ext cx="87959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Samarth </a:t>
            </a:r>
            <a:r>
              <a:rPr lang="en-US" b="1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combat the above problem by the following practices:-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drones and IoT sensors to collect and analyze real-time field data, offering a more precise and efficient approach to resource management and reducing water wastage compared to traditional methods.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Utilize AI algorithms for pest detection, disease diagnosis, and nutrient analysis to improve crop health and yield.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Facilitate data storage, analysis, and visualization for actionable insights, while ensuring the platform is user-friendly for farmers with varying technical backgrounds.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1B515EF-44EE-0FAE-280E-0D92ABB2CB44}"/>
              </a:ext>
            </a:extLst>
          </p:cNvPr>
          <p:cNvSpPr txBox="1">
            <a:spLocks/>
          </p:cNvSpPr>
          <p:nvPr/>
        </p:nvSpPr>
        <p:spPr>
          <a:xfrm>
            <a:off x="-140103" y="-32884"/>
            <a:ext cx="12332103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Idea/Problem Statement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A4F80-F986-C106-7CFE-C33878626353}"/>
              </a:ext>
            </a:extLst>
          </p:cNvPr>
          <p:cNvSpPr txBox="1"/>
          <p:nvPr/>
        </p:nvSpPr>
        <p:spPr>
          <a:xfrm>
            <a:off x="715690" y="4281300"/>
            <a:ext cx="23655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 Budget Allocation(agriculture sector)-Rs. 1,32,000 crores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2" name="Picture 1" descr="A purple box with white text&#10;&#10;Description automatically generated">
            <a:extLst>
              <a:ext uri="{FF2B5EF4-FFF2-40B4-BE49-F238E27FC236}">
                <a16:creationId xmlns:a16="http://schemas.microsoft.com/office/drawing/2014/main" id="{BF9CC38F-11EB-F7F3-3B38-AC0233E3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541" y="3825972"/>
            <a:ext cx="2379400" cy="2410873"/>
          </a:xfrm>
          <a:prstGeom prst="rect">
            <a:avLst/>
          </a:prstGeom>
        </p:spPr>
      </p:pic>
      <p:pic>
        <p:nvPicPr>
          <p:cNvPr id="3" name="Picture 2" descr="A purple paper bag with white text&#10;&#10;Description automatically generated">
            <a:extLst>
              <a:ext uri="{FF2B5EF4-FFF2-40B4-BE49-F238E27FC236}">
                <a16:creationId xmlns:a16="http://schemas.microsoft.com/office/drawing/2014/main" id="{79336288-1C04-500C-B4A3-AE1180F3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27" y="1093483"/>
            <a:ext cx="2459824" cy="2513496"/>
          </a:xfrm>
          <a:prstGeom prst="rect">
            <a:avLst/>
          </a:prstGeom>
        </p:spPr>
      </p:pic>
      <p:pic>
        <p:nvPicPr>
          <p:cNvPr id="6" name="Picture 5" descr="A red box with white text&#10;&#10;Description automatically generated">
            <a:extLst>
              <a:ext uri="{FF2B5EF4-FFF2-40B4-BE49-F238E27FC236}">
                <a16:creationId xmlns:a16="http://schemas.microsoft.com/office/drawing/2014/main" id="{08A81B3B-FA9E-4D5F-2433-BB4011683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201" y="973719"/>
            <a:ext cx="2616586" cy="2635608"/>
          </a:xfrm>
          <a:prstGeom prst="rect">
            <a:avLst/>
          </a:prstGeom>
        </p:spPr>
      </p:pic>
      <p:pic>
        <p:nvPicPr>
          <p:cNvPr id="8" name="Picture 7" descr="A blue paper with white text&#10;&#10;Description automatically generated">
            <a:extLst>
              <a:ext uri="{FF2B5EF4-FFF2-40B4-BE49-F238E27FC236}">
                <a16:creationId xmlns:a16="http://schemas.microsoft.com/office/drawing/2014/main" id="{240C8DFD-4189-8FE1-C543-6ECD858D8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18" y="979682"/>
            <a:ext cx="2460459" cy="2450657"/>
          </a:xfrm>
          <a:prstGeom prst="rect">
            <a:avLst/>
          </a:prstGeom>
        </p:spPr>
      </p:pic>
      <p:pic>
        <p:nvPicPr>
          <p:cNvPr id="9" name="Picture 8" descr="A red bag with white text&#10;&#10;Description automatically generated">
            <a:extLst>
              <a:ext uri="{FF2B5EF4-FFF2-40B4-BE49-F238E27FC236}">
                <a16:creationId xmlns:a16="http://schemas.microsoft.com/office/drawing/2014/main" id="{83ADCDE4-76D4-DD50-A2FD-6E897066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375" y="3827145"/>
            <a:ext cx="2505765" cy="2546349"/>
          </a:xfrm>
          <a:prstGeom prst="rect">
            <a:avLst/>
          </a:prstGeom>
        </p:spPr>
      </p:pic>
      <p:pic>
        <p:nvPicPr>
          <p:cNvPr id="10" name="Picture 9" descr="A blue sign with white text&#10;&#10;Description automatically generated">
            <a:extLst>
              <a:ext uri="{FF2B5EF4-FFF2-40B4-BE49-F238E27FC236}">
                <a16:creationId xmlns:a16="http://schemas.microsoft.com/office/drawing/2014/main" id="{682E9A83-9389-38A6-88AE-E912BB163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1297" y="3617595"/>
            <a:ext cx="2803552" cy="27520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7D1882-206A-67D0-1F04-97DF0DC2C510}"/>
              </a:ext>
            </a:extLst>
          </p:cNvPr>
          <p:cNvSpPr txBox="1"/>
          <p:nvPr/>
        </p:nvSpPr>
        <p:spPr>
          <a:xfrm>
            <a:off x="274320" y="2101353"/>
            <a:ext cx="31877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2F5496"/>
                </a:solidFill>
                <a:latin typeface="Times New Roman"/>
                <a:ea typeface="+mn-lt"/>
                <a:cs typeface="+mn-lt"/>
              </a:rPr>
              <a:t>Major Challenges</a:t>
            </a:r>
            <a:endParaRPr lang="en-US" sz="4000">
              <a:solidFill>
                <a:srgbClr val="2F5496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C8123-9BC1-F10D-C753-11B2EDB1103B}"/>
              </a:ext>
            </a:extLst>
          </p:cNvPr>
          <p:cNvSpPr txBox="1"/>
          <p:nvPr/>
        </p:nvSpPr>
        <p:spPr>
          <a:xfrm>
            <a:off x="375920" y="4332577"/>
            <a:ext cx="31877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2F5496"/>
                </a:solidFill>
                <a:latin typeface="Times New Roman"/>
                <a:ea typeface="+mn-lt"/>
                <a:cs typeface="+mn-lt"/>
              </a:rPr>
              <a:t>Our </a:t>
            </a:r>
            <a:endParaRPr lang="en-US"/>
          </a:p>
          <a:p>
            <a:r>
              <a:rPr lang="en-US" sz="4000" b="1">
                <a:solidFill>
                  <a:srgbClr val="2F5496"/>
                </a:solidFill>
                <a:latin typeface="Times New Roman"/>
                <a:ea typeface="+mn-lt"/>
                <a:cs typeface="+mn-lt"/>
              </a:rPr>
              <a:t>Solution</a:t>
            </a:r>
            <a:endParaRPr 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FB7D58D-E510-8F83-1CFF-3AE325218FF7}"/>
              </a:ext>
            </a:extLst>
          </p:cNvPr>
          <p:cNvSpPr txBox="1">
            <a:spLocks/>
          </p:cNvSpPr>
          <p:nvPr/>
        </p:nvSpPr>
        <p:spPr>
          <a:xfrm>
            <a:off x="-598852" y="-4635"/>
            <a:ext cx="12783701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From Challenges to Solutions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5212D4-4432-718E-BA32-B2A075F99970}"/>
              </a:ext>
            </a:extLst>
          </p:cNvPr>
          <p:cNvSpPr/>
          <p:nvPr/>
        </p:nvSpPr>
        <p:spPr>
          <a:xfrm>
            <a:off x="2665342" y="2614542"/>
            <a:ext cx="1396999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451ECC-FC27-D340-704D-845C8E781A06}"/>
              </a:ext>
            </a:extLst>
          </p:cNvPr>
          <p:cNvSpPr/>
          <p:nvPr/>
        </p:nvSpPr>
        <p:spPr>
          <a:xfrm>
            <a:off x="2665342" y="4944716"/>
            <a:ext cx="1396999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9DFFD-4568-5014-186E-0AC82EE24D3E}"/>
              </a:ext>
            </a:extLst>
          </p:cNvPr>
          <p:cNvSpPr txBox="1"/>
          <p:nvPr/>
        </p:nvSpPr>
        <p:spPr>
          <a:xfrm>
            <a:off x="2219945" y="230071"/>
            <a:ext cx="77327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Use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5B1BA-9364-A93C-C94B-507958E8F1C3}"/>
              </a:ext>
            </a:extLst>
          </p:cNvPr>
          <p:cNvSpPr/>
          <p:nvPr/>
        </p:nvSpPr>
        <p:spPr>
          <a:xfrm>
            <a:off x="1009667" y="1521467"/>
            <a:ext cx="3252592" cy="4651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6571B-73E0-87C5-04CD-603E9DABEAA6}"/>
              </a:ext>
            </a:extLst>
          </p:cNvPr>
          <p:cNvSpPr txBox="1"/>
          <p:nvPr/>
        </p:nvSpPr>
        <p:spPr>
          <a:xfrm>
            <a:off x="1011556" y="1526775"/>
            <a:ext cx="3244239" cy="65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Early Pest Detection and Management</a:t>
            </a:r>
            <a:endParaRPr lang="en-US" b="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C1399-3ECF-ACD0-83F6-EDA557918A1F}"/>
              </a:ext>
            </a:extLst>
          </p:cNvPr>
          <p:cNvSpPr txBox="1"/>
          <p:nvPr/>
        </p:nvSpPr>
        <p:spPr>
          <a:xfrm>
            <a:off x="1013189" y="2614359"/>
            <a:ext cx="310854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A farmer notices initial signs of crop damage but is unsure of the cause.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Using Smart </a:t>
            </a:r>
            <a:r>
              <a:rPr lang="en-US" sz="1600" err="1">
                <a:latin typeface="Times New Roman"/>
                <a:ea typeface="+mn-lt"/>
                <a:cs typeface="+mn-lt"/>
              </a:rPr>
              <a:t>Krushak's</a:t>
            </a:r>
            <a:r>
              <a:rPr lang="en-US" sz="1600">
                <a:latin typeface="Times New Roman"/>
                <a:ea typeface="+mn-lt"/>
                <a:cs typeface="+mn-lt"/>
              </a:rPr>
              <a:t> AI-powered image recognition, the farmer takes photos, and the system identifies the pest and suggests treatments.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Early detection allows prompt action, preventing widespread damage and crop loss.</a:t>
            </a:r>
            <a:endParaRPr lang="en-US" sz="1600">
              <a:latin typeface="Times New Roman"/>
              <a:cs typeface="Times New Roman"/>
            </a:endParaRPr>
          </a:p>
          <a:p>
            <a:pPr algn="just"/>
            <a:endParaRPr lang="en-US" sz="1600">
              <a:latin typeface="Aptos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42CD5-CC75-2086-8B23-1F59F7D37B42}"/>
              </a:ext>
            </a:extLst>
          </p:cNvPr>
          <p:cNvSpPr/>
          <p:nvPr/>
        </p:nvSpPr>
        <p:spPr>
          <a:xfrm>
            <a:off x="4757036" y="1521467"/>
            <a:ext cx="3252592" cy="4651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0DE9E-A668-9C0E-7081-258A5411B9B1}"/>
              </a:ext>
            </a:extLst>
          </p:cNvPr>
          <p:cNvSpPr/>
          <p:nvPr/>
        </p:nvSpPr>
        <p:spPr>
          <a:xfrm>
            <a:off x="8483529" y="1521466"/>
            <a:ext cx="3252592" cy="4651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FEC30-4C19-9A75-CB09-890A2F3B4516}"/>
              </a:ext>
            </a:extLst>
          </p:cNvPr>
          <p:cNvSpPr txBox="1"/>
          <p:nvPr/>
        </p:nvSpPr>
        <p:spPr>
          <a:xfrm>
            <a:off x="4754037" y="1521966"/>
            <a:ext cx="325467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Times New Roman"/>
              </a:rPr>
              <a:t>Automated Soil Health Monitoring</a:t>
            </a:r>
            <a:endParaRPr lang="en-US">
              <a:latin typeface="Aptos" panose="020B0004020202020204"/>
              <a:cs typeface="Times New Roman"/>
            </a:endParaRP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1D8B2-109D-6515-1923-57F3B78A1421}"/>
              </a:ext>
            </a:extLst>
          </p:cNvPr>
          <p:cNvSpPr txBox="1"/>
          <p:nvPr/>
        </p:nvSpPr>
        <p:spPr>
          <a:xfrm>
            <a:off x="4755357" y="2613289"/>
            <a:ext cx="27223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Farmer lacks soil health information.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Smart </a:t>
            </a:r>
            <a:r>
              <a:rPr lang="en-US" sz="1600" err="1">
                <a:latin typeface="Times New Roman"/>
                <a:ea typeface="+mn-lt"/>
                <a:cs typeface="+mn-lt"/>
              </a:rPr>
              <a:t>Krushak's</a:t>
            </a:r>
            <a:r>
              <a:rPr lang="en-US" sz="1600">
                <a:latin typeface="Times New Roman"/>
                <a:ea typeface="+mn-lt"/>
                <a:cs typeface="+mn-lt"/>
              </a:rPr>
              <a:t> IoT sensors measure soil pH, nutrients, moisture.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AI gives real-time soil improvement tips, boosting crop health and yields.</a:t>
            </a:r>
            <a:endParaRPr lang="en-US" sz="1600">
              <a:latin typeface="Times New Roman"/>
              <a:cs typeface="Times New Roman"/>
            </a:endParaRPr>
          </a:p>
          <a:p>
            <a:endParaRPr lang="en-US"/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B5F6D-6DE9-B6F1-B41F-DA3935032A72}"/>
              </a:ext>
            </a:extLst>
          </p:cNvPr>
          <p:cNvSpPr txBox="1"/>
          <p:nvPr/>
        </p:nvSpPr>
        <p:spPr>
          <a:xfrm>
            <a:off x="8483912" y="1526027"/>
            <a:ext cx="3254677" cy="65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Smart Water Management for Irrigation</a:t>
            </a:r>
            <a:endParaRPr lang="en-US" b="1">
              <a:latin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1DA69-260A-9DBA-CDAF-A0C816253470}"/>
              </a:ext>
            </a:extLst>
          </p:cNvPr>
          <p:cNvSpPr txBox="1"/>
          <p:nvPr/>
        </p:nvSpPr>
        <p:spPr>
          <a:xfrm>
            <a:off x="8567419" y="2614785"/>
            <a:ext cx="274319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Farmer in a water-scarce area needs efficient water use.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Smart </a:t>
            </a:r>
            <a:r>
              <a:rPr lang="en-US" sz="1600" err="1">
                <a:latin typeface="Times New Roman"/>
                <a:ea typeface="+mn-lt"/>
                <a:cs typeface="+mn-lt"/>
              </a:rPr>
              <a:t>Krushak</a:t>
            </a:r>
            <a:r>
              <a:rPr lang="en-US" sz="1600">
                <a:latin typeface="Times New Roman"/>
                <a:ea typeface="+mn-lt"/>
                <a:cs typeface="+mn-lt"/>
              </a:rPr>
              <a:t> uses IoT sensors to monitor water levels and weather.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Automated irrigation based on real-time data saves water, cuts costs, and supports sustainability.</a:t>
            </a:r>
            <a:endParaRPr lang="en-US" sz="1600">
              <a:latin typeface="Times New Roman"/>
              <a:cs typeface="Times New Roman"/>
            </a:endParaRPr>
          </a:p>
          <a:p>
            <a:pPr algn="l"/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16" name="Picture 15" descr="Cognizant | World Economic Forum">
            <a:extLst>
              <a:ext uri="{FF2B5EF4-FFF2-40B4-BE49-F238E27FC236}">
                <a16:creationId xmlns:a16="http://schemas.microsoft.com/office/drawing/2014/main" id="{5D84734A-37CD-5D6C-D330-00B12C3E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17" y="6540707"/>
            <a:ext cx="1152525" cy="314325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CB3E59AF-805E-713A-659D-99EC3B112700}"/>
              </a:ext>
            </a:extLst>
          </p:cNvPr>
          <p:cNvSpPr txBox="1">
            <a:spLocks/>
          </p:cNvSpPr>
          <p:nvPr/>
        </p:nvSpPr>
        <p:spPr>
          <a:xfrm>
            <a:off x="287951" y="6695016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578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93C31-0D92-53CB-D6BA-4822AF8DCF68}"/>
              </a:ext>
            </a:extLst>
          </p:cNvPr>
          <p:cNvSpPr txBox="1"/>
          <p:nvPr/>
        </p:nvSpPr>
        <p:spPr>
          <a:xfrm>
            <a:off x="2540" y="3329940"/>
            <a:ext cx="121818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Times New Roman"/>
              </a:rPr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177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3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49280440-CF95-EC68-18FD-9F8215D7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7" y="150674"/>
            <a:ext cx="11551478" cy="63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20D1EE1-ACF4-6449-048C-C53FF9304F35}"/>
              </a:ext>
            </a:extLst>
          </p:cNvPr>
          <p:cNvSpPr txBox="1">
            <a:spLocks/>
          </p:cNvSpPr>
          <p:nvPr/>
        </p:nvSpPr>
        <p:spPr>
          <a:xfrm>
            <a:off x="106114" y="5350"/>
            <a:ext cx="12085886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Technology Stack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BED0B8-3440-45F2-80E7-E30F4022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505"/>
              </p:ext>
            </p:extLst>
          </p:nvPr>
        </p:nvGraphicFramePr>
        <p:xfrm>
          <a:off x="278765" y="888682"/>
          <a:ext cx="11410949" cy="54216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9007">
                  <a:extLst>
                    <a:ext uri="{9D8B030D-6E8A-4147-A177-3AD203B41FA5}">
                      <a16:colId xmlns:a16="http://schemas.microsoft.com/office/drawing/2014/main" val="1968226092"/>
                    </a:ext>
                  </a:extLst>
                </a:gridCol>
                <a:gridCol w="3091142">
                  <a:extLst>
                    <a:ext uri="{9D8B030D-6E8A-4147-A177-3AD203B41FA5}">
                      <a16:colId xmlns:a16="http://schemas.microsoft.com/office/drawing/2014/main" val="1947042898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395969283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70719549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Technology/Tool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Function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Justification for Choice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Significance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858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IoT Sensors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Collect soil data (moisture, pH, temperature, nutrients)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High accuracy, real-time data collection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provides critical data for analysis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356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Drones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Aerial field data collection and monitoring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Efficient large-area coverage, precise data collection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enhances data collection efficiency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202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Microcontroller (e.g., Arduino)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Interface with sensors, process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Flexible, widely used, robust community support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core component for sensor data processing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07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GPS Module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Location tagging of soil samples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Accurate geolocation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ensures data is geographically contextualized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4956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IoT Hub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Manage IoT devices, ingest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Scalable, secure, integrates well with Azure cloud services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central hub for managing and processing IoT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4524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Functions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Serverless computing for data processing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Scalability, cost-efficiency, integrates with other Azure services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processes data using AI models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126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Machine Learning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Develop, train, and deploy AI models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Robust machine learning lifecycle management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powers AI algorithms for analysis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0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4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7E1C41-53D6-CA97-A326-D5FCAF9A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47508"/>
              </p:ext>
            </p:extLst>
          </p:nvPr>
        </p:nvGraphicFramePr>
        <p:xfrm>
          <a:off x="375478" y="541130"/>
          <a:ext cx="11420472" cy="4964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3014">
                  <a:extLst>
                    <a:ext uri="{9D8B030D-6E8A-4147-A177-3AD203B41FA5}">
                      <a16:colId xmlns:a16="http://schemas.microsoft.com/office/drawing/2014/main" val="1968226092"/>
                    </a:ext>
                  </a:extLst>
                </a:gridCol>
                <a:gridCol w="2931084">
                  <a:extLst>
                    <a:ext uri="{9D8B030D-6E8A-4147-A177-3AD203B41FA5}">
                      <a16:colId xmlns:a16="http://schemas.microsoft.com/office/drawing/2014/main" val="1947042898"/>
                    </a:ext>
                  </a:extLst>
                </a:gridCol>
                <a:gridCol w="3384549">
                  <a:extLst>
                    <a:ext uri="{9D8B030D-6E8A-4147-A177-3AD203B41FA5}">
                      <a16:colId xmlns:a16="http://schemas.microsoft.com/office/drawing/2014/main" val="395969283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70719549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Technology/Tool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Function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Justification for Choice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Significance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858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latin typeface="Times New Roman"/>
                        </a:rPr>
                        <a:t>Azure Cosmos DB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Store IoT sensor data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Globally distributed, highly available NoSQL database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stores large volumes of real-time data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356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Time Series Insights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Analyze time-series data for trends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Native time-series data storage and analysis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provides insights into temporal data patterns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202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Web App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Host the user interface (dashboard)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Easy deployment, scalable, integrates with Azure services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user-friendly access to insights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07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Firebase (for Mobile App)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Real-time database, user authentication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Real-time capabilities, ease of use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mobile accessibility for farmers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495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React.js, Node.js, Express.js, Bootstrap, D3.js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Frontend and backend frameworks for building user interfaces, responsive design, data visualization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Component-based architecture, efficient rendering, event-driven, non-blocking I/O model, simplifies server-side development, powerful visualization capabilities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dynamic, responsive web application, supports real-time data processing and API creation, ensures mobile-friendly user interface, advanced data representation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0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0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1061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Arial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Suvendu Das</dc:creator>
  <cp:lastModifiedBy>Asmi Agrawal</cp:lastModifiedBy>
  <cp:revision>31</cp:revision>
  <dcterms:created xsi:type="dcterms:W3CDTF">2013-07-15T20:26:40Z</dcterms:created>
  <dcterms:modified xsi:type="dcterms:W3CDTF">2024-08-02T10:27:43Z</dcterms:modified>
</cp:coreProperties>
</file>