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handoutMasterIdLst>
    <p:handoutMasterId r:id="rId16"/>
  </p:handoutMasterIdLst>
  <p:sldIdLst>
    <p:sldId id="256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2D2"/>
    <a:srgbClr val="1D93D4"/>
    <a:srgbClr val="004880"/>
    <a:srgbClr val="FFDF7D"/>
    <a:srgbClr val="66B3E4"/>
    <a:srgbClr val="ECECEC"/>
    <a:srgbClr val="7FA3BF"/>
    <a:srgbClr val="595959"/>
    <a:srgbClr val="F9F0E0"/>
    <a:srgbClr val="F2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EB74D1-75EC-48F6-B58C-26E831E64FFD}" v="14" dt="2025-08-30T16:40:14.3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EA10B1E-4FA2-D72F-F444-DB648FFEBB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t="1147" b="4270"/>
          <a:stretch/>
        </p:blipFill>
        <p:spPr>
          <a:xfrm>
            <a:off x="-14062" y="0"/>
            <a:ext cx="12220123" cy="68580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338921"/>
            <a:ext cx="8937171" cy="757130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 err="1"/>
              <a:t>Devops</a:t>
            </a:r>
            <a:r>
              <a:rPr lang="en-US" dirty="0"/>
              <a:t> Project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0" y="416119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/>
              <a:t>Milestone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4855558"/>
            <a:ext cx="8937171" cy="137473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800" b="0"/>
              <a:t>Presented By</a:t>
            </a:r>
          </a:p>
          <a:p>
            <a:pPr marL="342900" indent="-342900">
              <a:lnSpc>
                <a:spcPts val="2000"/>
              </a:lnSpc>
              <a:buAutoNum type="arabicPeriod"/>
            </a:pPr>
            <a:r>
              <a:rPr lang="en-US" sz="1800" b="0"/>
              <a:t>Asmit Kumar</a:t>
            </a:r>
          </a:p>
          <a:p>
            <a:pPr marL="342900" indent="-342900">
              <a:lnSpc>
                <a:spcPts val="2000"/>
              </a:lnSpc>
              <a:buAutoNum type="arabicPeriod"/>
            </a:pPr>
            <a:r>
              <a:rPr lang="en-US" sz="1800" b="0"/>
              <a:t>Kingshuk Sarkar</a:t>
            </a:r>
          </a:p>
          <a:p>
            <a:pPr marL="342900" indent="-342900">
              <a:lnSpc>
                <a:spcPts val="2000"/>
              </a:lnSpc>
              <a:buAutoNum type="arabicPeriod"/>
            </a:pPr>
            <a:r>
              <a:rPr lang="en-US" sz="1800" b="0"/>
              <a:t>Numan Khan</a:t>
            </a:r>
          </a:p>
          <a:p>
            <a:pPr marL="342900" indent="-342900">
              <a:lnSpc>
                <a:spcPts val="2000"/>
              </a:lnSpc>
              <a:buAutoNum type="arabicPeriod"/>
            </a:pPr>
            <a:r>
              <a:rPr lang="en-US" sz="1800" b="0"/>
              <a:t>Ayushi Roy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76CF0EE8-1D27-DB0B-D74F-2627C320CB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0E2AFA92-4A8A-D692-CB16-A5351C9E57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62"/>
            <a:ext cx="5760164" cy="4106844"/>
          </a:xfrm>
          <a:prstGeom prst="rect">
            <a:avLst/>
          </a:prstGeom>
        </p:spPr>
      </p:pic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773A9ED4-9BDF-42B0-B98D-5F105B1AC1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46042" y="961005"/>
            <a:ext cx="8911647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dirty="0">
                <a:solidFill>
                  <a:srgbClr val="595959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buFont typeface="Wingdings" pitchFamily="2" charset="2"/>
              <a:buChar char="§"/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45 Light" pitchFamily="2" charset="0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763F4705-5885-9139-7C1E-5E2F720F77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7916254B-43C5-9C82-7FF6-BC881992F7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B70154DA-9096-81F4-B455-E3499A1BD4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1379A390-F031-B6A4-9699-D7473C203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800"/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bold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45 Light" pitchFamily="2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6B00E7C7-88E6-A7F9-7356-C605C6E380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lur&#10;&#10;Description automatically generated">
            <a:extLst>
              <a:ext uri="{FF2B5EF4-FFF2-40B4-BE49-F238E27FC236}">
                <a16:creationId xmlns:a16="http://schemas.microsoft.com/office/drawing/2014/main" id="{EF438032-1F77-BBEA-C7C7-8ED95C652F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45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FA6A43-0AD4-BED3-13C7-0AF5B9BB3FF3}"/>
              </a:ext>
            </a:extLst>
          </p:cNvPr>
          <p:cNvSpPr txBox="1"/>
          <p:nvPr userDrawn="1"/>
        </p:nvSpPr>
        <p:spPr>
          <a:xfrm>
            <a:off x="3048000" y="642330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i="0" spc="50" baseline="0" err="1">
                <a:solidFill>
                  <a:srgbClr val="595959"/>
                </a:solidFill>
                <a:effectLst/>
                <a:latin typeface="Frutiger 45 Light" pitchFamily="2" charset="0"/>
              </a:rPr>
              <a:t>LTIMindtree</a:t>
            </a:r>
            <a:r>
              <a:rPr lang="en-US" sz="1000" b="0" i="0" spc="50" baseline="0">
                <a:solidFill>
                  <a:srgbClr val="595959"/>
                </a:solidFill>
                <a:effectLst/>
                <a:latin typeface="Frutiger 45 Light" pitchFamily="2" charset="0"/>
              </a:rPr>
              <a:t> Limited is a subsidiary of Larsen &amp; Toubro Limited</a:t>
            </a:r>
            <a:endParaRPr lang="en-US" sz="1000" b="0" kern="1200" spc="50" baseline="0">
              <a:solidFill>
                <a:srgbClr val="595959"/>
              </a:solidFill>
              <a:latin typeface="Frutiger 45 Light" pitchFamily="2" charset="0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C452BF-B975-E66F-DD59-26D7F1046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27D409DF-402A-DD18-BFCE-8888573143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38F9EE4-1525-DA32-B6BF-F9D4E4DA0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BAEB0E49-39B0-037C-0357-6C4472DC15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7F8B13B-8E7C-F321-BF83-177D747B1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B593DD1-E696-84F5-997E-395CB4B340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A6A7051-5A82-D471-602E-39E158F6B1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" y="0"/>
            <a:ext cx="12181172" cy="6858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3242" y="1508588"/>
            <a:ext cx="5864980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3242" y="4388313"/>
            <a:ext cx="586498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21F3B-DFDD-3880-4A59-92315D909E94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chemeClr val="bg2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>
              <a:solidFill>
                <a:schemeClr val="bg2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7DD45-CE2E-85E8-642D-93DED37DD35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8" name="Picture 7" descr="Background pattern&#10;&#10;Description automatically generated">
            <a:extLst>
              <a:ext uri="{FF2B5EF4-FFF2-40B4-BE49-F238E27FC236}">
                <a16:creationId xmlns:a16="http://schemas.microsoft.com/office/drawing/2014/main" id="{0D37EA21-4965-A1A5-EFE5-F1DB9D9A9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8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4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4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EF8A07F5-F0F3-56A0-B462-8A048CE69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4DD8A8A8-2642-F3FA-DCC7-296A6B23D3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</a:t>
            </a:r>
            <a:r>
              <a:rPr lang="en-US" sz="1000" err="1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LTIMindtree</a:t>
            </a: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 | Privileged and Confidential 2022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6" r:id="rId4"/>
    <p:sldLayoutId id="2147483665" r:id="rId5"/>
    <p:sldLayoutId id="2147483651" r:id="rId6"/>
    <p:sldLayoutId id="2147483660" r:id="rId7"/>
    <p:sldLayoutId id="2147483652" r:id="rId8"/>
    <p:sldLayoutId id="2147483653" r:id="rId9"/>
    <p:sldLayoutId id="2147483654" r:id="rId10"/>
    <p:sldLayoutId id="2147483658" r:id="rId11"/>
    <p:sldLayoutId id="2147483656" r:id="rId12"/>
    <p:sldLayoutId id="2147483657" r:id="rId13"/>
    <p:sldLayoutId id="2147483664" r:id="rId14"/>
    <p:sldLayoutId id="2147483663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9E82882D-F3C1-4C31-B151-940483136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46" y="1972718"/>
            <a:ext cx="8937171" cy="923330"/>
          </a:xfrm>
        </p:spPr>
        <p:txBody>
          <a:bodyPr/>
          <a:lstStyle/>
          <a:p>
            <a:r>
              <a:rPr lang="en-US" sz="6000">
                <a:latin typeface="Frutiger LT Pro 55 Roman" panose="020B0602020204020204"/>
              </a:rPr>
              <a:t>Devops Project</a:t>
            </a:r>
          </a:p>
        </p:txBody>
      </p:sp>
    </p:spTree>
    <p:extLst>
      <p:ext uri="{BB962C8B-B14F-4D97-AF65-F5344CB8AC3E}">
        <p14:creationId xmlns:p14="http://schemas.microsoft.com/office/powerpoint/2010/main" val="245837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8381" y="2765913"/>
            <a:ext cx="4435238" cy="1326174"/>
          </a:xfrm>
        </p:spPr>
        <p:txBody>
          <a:bodyPr/>
          <a:lstStyle/>
          <a:p>
            <a:r>
              <a:rPr lang="en-US" sz="66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5CB2B-49B9-BDC2-F789-8386BDB1AAD2}"/>
              </a:ext>
            </a:extLst>
          </p:cNvPr>
          <p:cNvSpPr txBox="1"/>
          <p:nvPr/>
        </p:nvSpPr>
        <p:spPr>
          <a:xfrm>
            <a:off x="734291" y="1385455"/>
            <a:ext cx="10723417" cy="2435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>
                <a:solidFill>
                  <a:schemeClr val="tx2">
                    <a:lumMod val="85000"/>
                    <a:lumOff val="15000"/>
                  </a:schemeClr>
                </a:solidFill>
              </a:rPr>
              <a:t>Project:</a:t>
            </a:r>
          </a:p>
          <a:p>
            <a:pPr algn="just"/>
            <a:endParaRPr lang="en-US" sz="1200" b="1">
              <a:solidFill>
                <a:schemeClr val="tx2">
                  <a:lumMod val="85000"/>
                  <a:lumOff val="1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b="1">
                <a:solidFill>
                  <a:schemeClr val="tx2">
                    <a:lumMod val="85000"/>
                    <a:lumOff val="15000"/>
                  </a:schemeClr>
                </a:solidFill>
              </a:rPr>
              <a:t>Create an end to end CI/CD pipeline in AWS platform using Jenkins as the orchestration tool, Github as the SCM, Maven as the Build tool, Deploy in a docker instance and create a Docker image, Store the docker </a:t>
            </a:r>
            <a:endParaRPr lang="en-IN" sz="2400" b="1">
              <a:solidFill>
                <a:schemeClr val="tx2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297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A860F-E878-3645-96FA-F0C755531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D307C-2F7A-574C-4AA3-2F9A0D9EFA9E}"/>
              </a:ext>
            </a:extLst>
          </p:cNvPr>
          <p:cNvSpPr txBox="1"/>
          <p:nvPr/>
        </p:nvSpPr>
        <p:spPr>
          <a:xfrm>
            <a:off x="942109" y="996223"/>
            <a:ext cx="2351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tx1">
                    <a:lumMod val="50000"/>
                  </a:schemeClr>
                </a:solidFill>
              </a:rPr>
              <a:t>Objective: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681ED-DA8F-BD19-5F26-9EC4E0B197E9}"/>
              </a:ext>
            </a:extLst>
          </p:cNvPr>
          <p:cNvSpPr txBox="1"/>
          <p:nvPr/>
        </p:nvSpPr>
        <p:spPr>
          <a:xfrm>
            <a:off x="942109" y="1704109"/>
            <a:ext cx="5857566" cy="2204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Automate build and deployment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Use Jenkins for CI/CD pipeline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Deploy Dockerized application on AWS EKS</a:t>
            </a:r>
          </a:p>
        </p:txBody>
      </p:sp>
    </p:spTree>
    <p:extLst>
      <p:ext uri="{BB962C8B-B14F-4D97-AF65-F5344CB8AC3E}">
        <p14:creationId xmlns:p14="http://schemas.microsoft.com/office/powerpoint/2010/main" val="83009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B07E1-1AC1-570A-C790-A0E55A1E8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D226BD-D0EC-330D-4686-FC4E8ECFDD81}"/>
              </a:ext>
            </a:extLst>
          </p:cNvPr>
          <p:cNvSpPr txBox="1"/>
          <p:nvPr/>
        </p:nvSpPr>
        <p:spPr>
          <a:xfrm>
            <a:off x="942109" y="996223"/>
            <a:ext cx="40465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tx1">
                    <a:lumMod val="50000"/>
                  </a:schemeClr>
                </a:solidFill>
              </a:rPr>
              <a:t>Tools and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95C77-AEC9-DA03-4EF7-75513BAB9E3F}"/>
              </a:ext>
            </a:extLst>
          </p:cNvPr>
          <p:cNvSpPr txBox="1"/>
          <p:nvPr/>
        </p:nvSpPr>
        <p:spPr>
          <a:xfrm>
            <a:off x="942109" y="1704109"/>
            <a:ext cx="6352380" cy="3913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CI/CD pipeline System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Git - local version control system.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GitHub - As Distributed version control system.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Jenkins - Continuous Integration tool.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Maven - As a Build Tool.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docker -Containerization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Kubernetes - As Container Management Tool</a:t>
            </a:r>
          </a:p>
        </p:txBody>
      </p:sp>
    </p:spTree>
    <p:extLst>
      <p:ext uri="{BB962C8B-B14F-4D97-AF65-F5344CB8AC3E}">
        <p14:creationId xmlns:p14="http://schemas.microsoft.com/office/powerpoint/2010/main" val="2418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E08B2-D938-4E79-C3EA-29150DA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FBF128-FF73-0377-FA83-428D148C9739}"/>
              </a:ext>
            </a:extLst>
          </p:cNvPr>
          <p:cNvSpPr txBox="1"/>
          <p:nvPr/>
        </p:nvSpPr>
        <p:spPr>
          <a:xfrm>
            <a:off x="773299" y="655268"/>
            <a:ext cx="3119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tx1">
                    <a:lumMod val="50000"/>
                  </a:schemeClr>
                </a:solidFill>
              </a:rPr>
              <a:t>Infrastructure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77D3C2-9A82-EA35-0082-07EA26885BDD}"/>
              </a:ext>
            </a:extLst>
          </p:cNvPr>
          <p:cNvSpPr/>
          <p:nvPr/>
        </p:nvSpPr>
        <p:spPr>
          <a:xfrm>
            <a:off x="1482435" y="2092036"/>
            <a:ext cx="1690255" cy="581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Developer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C81680-2BC5-587A-4A97-52ED337D0F31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2327563" y="2673927"/>
            <a:ext cx="0" cy="60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4EA646-6810-50D8-5579-D0C16BCA0274}"/>
              </a:ext>
            </a:extLst>
          </p:cNvPr>
          <p:cNvSpPr/>
          <p:nvPr/>
        </p:nvSpPr>
        <p:spPr>
          <a:xfrm>
            <a:off x="1482435" y="3278694"/>
            <a:ext cx="1690255" cy="581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Github Repo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6BD8CA-D8C0-834D-C650-0490C5CF57A2}"/>
              </a:ext>
            </a:extLst>
          </p:cNvPr>
          <p:cNvSpPr/>
          <p:nvPr/>
        </p:nvSpPr>
        <p:spPr>
          <a:xfrm>
            <a:off x="1482435" y="4523518"/>
            <a:ext cx="1690255" cy="581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/>
                </a:solidFill>
              </a:rPr>
              <a:t>Jenkin Server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312803-5FD2-9500-EA34-2E1F189EC15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2327563" y="3860585"/>
            <a:ext cx="0" cy="66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6B87B8-D902-A86F-CDF0-3D4EBD60348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172690" y="1456472"/>
            <a:ext cx="1995055" cy="335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8F17FB-6934-A6BC-CDA3-59E7F6486790}"/>
              </a:ext>
            </a:extLst>
          </p:cNvPr>
          <p:cNvSpPr/>
          <p:nvPr/>
        </p:nvSpPr>
        <p:spPr>
          <a:xfrm>
            <a:off x="5167745" y="1110108"/>
            <a:ext cx="5347854" cy="69272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50000"/>
                  </a:schemeClr>
                </a:solidFill>
              </a:rPr>
              <a:t>Direct Deployment to Tomcat Server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D3D7E0-B194-7DEE-7085-507E6623FD6D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172690" y="2552714"/>
            <a:ext cx="1995055" cy="226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60403B-DB46-D2AA-84CF-7C8DB6DA8799}"/>
              </a:ext>
            </a:extLst>
          </p:cNvPr>
          <p:cNvSpPr/>
          <p:nvPr/>
        </p:nvSpPr>
        <p:spPr>
          <a:xfrm>
            <a:off x="5167745" y="2247914"/>
            <a:ext cx="5347854" cy="609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50000"/>
                  </a:schemeClr>
                </a:solidFill>
              </a:rPr>
              <a:t>Docker Server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09C843-F3F9-9A1E-CF86-32E2E12E4041}"/>
              </a:ext>
            </a:extLst>
          </p:cNvPr>
          <p:cNvCxnSpPr>
            <a:cxnSpLocks/>
          </p:cNvCxnSpPr>
          <p:nvPr/>
        </p:nvCxnSpPr>
        <p:spPr>
          <a:xfrm>
            <a:off x="6373090" y="2838465"/>
            <a:ext cx="0" cy="77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6745E6-6AED-A2C7-8D56-78EDAABC3898}"/>
              </a:ext>
            </a:extLst>
          </p:cNvPr>
          <p:cNvSpPr/>
          <p:nvPr/>
        </p:nvSpPr>
        <p:spPr>
          <a:xfrm>
            <a:off x="5167745" y="3628167"/>
            <a:ext cx="5347854" cy="581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50000"/>
                  </a:schemeClr>
                </a:solidFill>
              </a:rPr>
              <a:t>Amazon ECR (Image Registry)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3854B8-C37B-D58F-D8DC-2C486EF62977}"/>
              </a:ext>
            </a:extLst>
          </p:cNvPr>
          <p:cNvSpPr/>
          <p:nvPr/>
        </p:nvSpPr>
        <p:spPr>
          <a:xfrm>
            <a:off x="5167745" y="4814464"/>
            <a:ext cx="5347854" cy="5818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50000"/>
                  </a:schemeClr>
                </a:solidFill>
              </a:rPr>
              <a:t>Amazon EKS ( Kubernetes Cluster 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D158164-005F-7784-8BE2-C0395B2B52B6}"/>
              </a:ext>
            </a:extLst>
          </p:cNvPr>
          <p:cNvCxnSpPr>
            <a:cxnSpLocks/>
          </p:cNvCxnSpPr>
          <p:nvPr/>
        </p:nvCxnSpPr>
        <p:spPr>
          <a:xfrm>
            <a:off x="6373090" y="4210058"/>
            <a:ext cx="0" cy="60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F9CF8F-D5CF-200E-45AF-E5D14D8DEFB2}"/>
              </a:ext>
            </a:extLst>
          </p:cNvPr>
          <p:cNvSpPr txBox="1"/>
          <p:nvPr/>
        </p:nvSpPr>
        <p:spPr>
          <a:xfrm>
            <a:off x="6659513" y="3069547"/>
            <a:ext cx="3073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tx1">
                    <a:lumMod val="50000"/>
                  </a:schemeClr>
                </a:solidFill>
              </a:rPr>
              <a:t>Copy WAR, build Docker 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D8AA65-5A3E-F01E-DAD2-0AEEF413576C}"/>
              </a:ext>
            </a:extLst>
          </p:cNvPr>
          <p:cNvSpPr txBox="1"/>
          <p:nvPr/>
        </p:nvSpPr>
        <p:spPr>
          <a:xfrm>
            <a:off x="6659513" y="4352707"/>
            <a:ext cx="115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tx1">
                    <a:lumMod val="50000"/>
                  </a:schemeClr>
                </a:solidFill>
              </a:rPr>
              <a:t>Pull Image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6DDE1A6-AF07-4F3F-96D3-7853DFE08F78}"/>
              </a:ext>
            </a:extLst>
          </p:cNvPr>
          <p:cNvCxnSpPr>
            <a:cxnSpLocks/>
          </p:cNvCxnSpPr>
          <p:nvPr/>
        </p:nvCxnSpPr>
        <p:spPr>
          <a:xfrm>
            <a:off x="7909664" y="5396355"/>
            <a:ext cx="0" cy="228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40017AC-4578-2353-8D45-0FA51F8BF258}"/>
              </a:ext>
            </a:extLst>
          </p:cNvPr>
          <p:cNvSpPr/>
          <p:nvPr/>
        </p:nvSpPr>
        <p:spPr>
          <a:xfrm>
            <a:off x="5167745" y="5673446"/>
            <a:ext cx="5347854" cy="5333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chemeClr val="tx1">
                    <a:lumMod val="50000"/>
                  </a:schemeClr>
                </a:solidFill>
              </a:rPr>
              <a:t>End User ( Via LoadBalancer 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2B72D9-99DF-58AC-C722-A5764D5DEF85}"/>
              </a:ext>
            </a:extLst>
          </p:cNvPr>
          <p:cNvSpPr txBox="1"/>
          <p:nvPr/>
        </p:nvSpPr>
        <p:spPr>
          <a:xfrm>
            <a:off x="1239251" y="4025392"/>
            <a:ext cx="108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chemeClr val="tx1">
                    <a:lumMod val="50000"/>
                  </a:schemeClr>
                </a:solidFill>
              </a:rPr>
              <a:t>Webhook</a:t>
            </a:r>
          </a:p>
        </p:txBody>
      </p:sp>
    </p:spTree>
    <p:extLst>
      <p:ext uri="{BB962C8B-B14F-4D97-AF65-F5344CB8AC3E}">
        <p14:creationId xmlns:p14="http://schemas.microsoft.com/office/powerpoint/2010/main" val="63854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9CF27-7696-F876-10CA-D1D141274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EF88D-DDE7-1FBB-9CFA-3268F3D537A8}"/>
              </a:ext>
            </a:extLst>
          </p:cNvPr>
          <p:cNvSpPr txBox="1"/>
          <p:nvPr/>
        </p:nvSpPr>
        <p:spPr>
          <a:xfrm>
            <a:off x="942109" y="996223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tx1">
                    <a:lumMod val="50000"/>
                  </a:schemeClr>
                </a:solidFill>
              </a:rPr>
              <a:t>Step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07FF6-2CB8-25AC-B03F-FAA3934E7DB6}"/>
              </a:ext>
            </a:extLst>
          </p:cNvPr>
          <p:cNvSpPr txBox="1"/>
          <p:nvPr/>
        </p:nvSpPr>
        <p:spPr>
          <a:xfrm>
            <a:off x="942109" y="1704109"/>
            <a:ext cx="8589818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Setup CI/CD with GitHub, Jenkins, Maven &amp; Tomcat.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Setup Jenkins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Setup &amp; Configure Maven, Git.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Setup Tomcat Server.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Integrating GitHub, Maven, Tomcat Server with Jenkins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Create a CI and CD Job.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Test the Deployment</a:t>
            </a:r>
          </a:p>
        </p:txBody>
      </p:sp>
    </p:spTree>
    <p:extLst>
      <p:ext uri="{BB962C8B-B14F-4D97-AF65-F5344CB8AC3E}">
        <p14:creationId xmlns:p14="http://schemas.microsoft.com/office/powerpoint/2010/main" val="384567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9556E-69ED-66E8-8289-55E07D9F0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2664DE-C952-E4B9-748C-72870786E728}"/>
              </a:ext>
            </a:extLst>
          </p:cNvPr>
          <p:cNvSpPr txBox="1"/>
          <p:nvPr/>
        </p:nvSpPr>
        <p:spPr>
          <a:xfrm>
            <a:off x="942109" y="996223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tx1">
                    <a:lumMod val="50000"/>
                  </a:schemeClr>
                </a:solidFill>
              </a:rPr>
              <a:t>Step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3B3D75-061E-3E09-4A5A-C27A8B2A1C58}"/>
              </a:ext>
            </a:extLst>
          </p:cNvPr>
          <p:cNvSpPr txBox="1"/>
          <p:nvPr/>
        </p:nvSpPr>
        <p:spPr>
          <a:xfrm>
            <a:off x="942109" y="1704109"/>
            <a:ext cx="971203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Setup CI/CD with GitHub, Jenkins, Maven &amp; Docker.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Setting up the docker Environment.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Create an Image and Container on Docker Host.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Integrate Docker Host with Jenkins.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Create CI/CD Job on Jenkins to build and deploy on container.</a:t>
            </a:r>
          </a:p>
        </p:txBody>
      </p:sp>
    </p:spTree>
    <p:extLst>
      <p:ext uri="{BB962C8B-B14F-4D97-AF65-F5344CB8AC3E}">
        <p14:creationId xmlns:p14="http://schemas.microsoft.com/office/powerpoint/2010/main" val="261141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409E5-D597-B97A-2F2C-6980516A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F3954-9073-D90D-95A1-0148E02504A0}"/>
              </a:ext>
            </a:extLst>
          </p:cNvPr>
          <p:cNvSpPr txBox="1"/>
          <p:nvPr/>
        </p:nvSpPr>
        <p:spPr>
          <a:xfrm>
            <a:off x="942109" y="996223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tx1">
                    <a:lumMod val="50000"/>
                  </a:schemeClr>
                </a:solidFill>
              </a:rPr>
              <a:t>Step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1E8C1D-4A90-8983-044B-1E54AF558059}"/>
              </a:ext>
            </a:extLst>
          </p:cNvPr>
          <p:cNvSpPr txBox="1"/>
          <p:nvPr/>
        </p:nvSpPr>
        <p:spPr>
          <a:xfrm>
            <a:off x="942109" y="1704109"/>
            <a:ext cx="9712036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Build and Deploy on Container.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CI/CD with GitHub, Jenkins, Maven &amp; Kubernetes.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Setting up the Kubernetes (EKS).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Write pod service and deployment manifest file.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CI/CD Job to build code on Jenkins &amp; Deploy it on Kubernetes</a:t>
            </a:r>
          </a:p>
        </p:txBody>
      </p:sp>
    </p:spTree>
    <p:extLst>
      <p:ext uri="{BB962C8B-B14F-4D97-AF65-F5344CB8AC3E}">
        <p14:creationId xmlns:p14="http://schemas.microsoft.com/office/powerpoint/2010/main" val="69813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56594-B0FA-DDD3-8033-DCE0362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62E338-45DD-952B-F864-A0200CF70C6E}"/>
              </a:ext>
            </a:extLst>
          </p:cNvPr>
          <p:cNvSpPr txBox="1"/>
          <p:nvPr/>
        </p:nvSpPr>
        <p:spPr>
          <a:xfrm>
            <a:off x="942109" y="996223"/>
            <a:ext cx="1507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>
                <a:solidFill>
                  <a:schemeClr val="tx1">
                    <a:lumMod val="50000"/>
                  </a:schemeClr>
                </a:solidFill>
              </a:rPr>
              <a:t>Step 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D917F-76B5-4CA2-6745-8D916A8740E5}"/>
              </a:ext>
            </a:extLst>
          </p:cNvPr>
          <p:cNvSpPr txBox="1"/>
          <p:nvPr/>
        </p:nvSpPr>
        <p:spPr>
          <a:xfrm>
            <a:off x="942109" y="1704109"/>
            <a:ext cx="10307782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Deploy artifacts on the Kubernetes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Write codes in the artifacts of docker and Kubernetes which we want to run.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Now build the code in Jenkins.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Check in Kubernetes the pods are getting created or not.</a:t>
            </a: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>
                <a:solidFill>
                  <a:schemeClr val="tx1">
                    <a:lumMod val="50000"/>
                  </a:schemeClr>
                </a:solidFill>
              </a:rPr>
              <a:t>Now copy the service IP and paste it in the browser and check the output.</a:t>
            </a:r>
          </a:p>
        </p:txBody>
      </p:sp>
    </p:spTree>
    <p:extLst>
      <p:ext uri="{BB962C8B-B14F-4D97-AF65-F5344CB8AC3E}">
        <p14:creationId xmlns:p14="http://schemas.microsoft.com/office/powerpoint/2010/main" val="260998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M">
      <a:dk1>
        <a:srgbClr val="595959"/>
      </a:dk1>
      <a:lt1>
        <a:srgbClr val="FFFFFF"/>
      </a:lt1>
      <a:dk2>
        <a:srgbClr val="000000"/>
      </a:dk2>
      <a:lt2>
        <a:srgbClr val="FFFFFF"/>
      </a:lt2>
      <a:accent1>
        <a:srgbClr val="BCD9F3"/>
      </a:accent1>
      <a:accent2>
        <a:srgbClr val="97C4EC"/>
      </a:accent2>
      <a:accent3>
        <a:srgbClr val="60A5E2"/>
      </a:accent3>
      <a:accent4>
        <a:srgbClr val="EF7C00"/>
      </a:accent4>
      <a:accent5>
        <a:srgbClr val="C8CA05"/>
      </a:accent5>
      <a:accent6>
        <a:srgbClr val="33682B"/>
      </a:accent6>
      <a:hlink>
        <a:srgbClr val="64B3E3"/>
      </a:hlink>
      <a:folHlink>
        <a:srgbClr val="004683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 PowerPoint Template  -  Read-Only" id="{D2D078E9-0747-433B-9A53-87E4E1206723}" vid="{02E04BAB-B372-49B2-8DFC-CCA9479795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E668FDB297BA418F5A6539855E71B7" ma:contentTypeVersion="3" ma:contentTypeDescription="Create a new document." ma:contentTypeScope="" ma:versionID="4294c225a3417baf4b70885d580e1778">
  <xsd:schema xmlns:xsd="http://www.w3.org/2001/XMLSchema" xmlns:xs="http://www.w3.org/2001/XMLSchema" xmlns:p="http://schemas.microsoft.com/office/2006/metadata/properties" xmlns:ns2="88563cb8-e9e3-40d4-951f-126d0c29510d" xmlns:ns3="dc0ddbac-d92f-4135-ae82-46af643a22eb" targetNamespace="http://schemas.microsoft.com/office/2006/metadata/properties" ma:root="true" ma:fieldsID="4f00704ce9a2416b2cdaa5d136de8e77" ns2:_="" ns3:_="">
    <xsd:import namespace="88563cb8-e9e3-40d4-951f-126d0c29510d"/>
    <xsd:import namespace="dc0ddbac-d92f-4135-ae82-46af643a22e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63cb8-e9e3-40d4-951f-126d0c2951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0ddbac-d92f-4135-ae82-46af643a22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88563cb8-e9e3-40d4-951f-126d0c29510d">QUMXH5H4ZXKS-875811578-11</_dlc_DocId>
    <_dlc_DocIdUrl xmlns="88563cb8-e9e3-40d4-951f-126d0c29510d">
      <Url>https://mindtreeonline.sharepoint.com/sites/LTIMindtree-Corporate-Templates/_layouts/15/DocIdRedir.aspx?ID=QUMXH5H4ZXKS-875811578-11</Url>
      <Description>QUMXH5H4ZXKS-875811578-11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474493-4661-4534-A819-8424B96FDD6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BACBCD0B-8E49-473F-9B37-931C1D238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88563cb8-e9e3-40d4-951f-126d0c29510d"/>
    <ds:schemaRef ds:uri="dc0ddbac-d92f-4135-ae82-46af643a22eb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 PowerPoint Template</Template>
  <TotalTime>182</TotalTime>
  <Words>357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Devops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Kingshuk Sarkar</dc:creator>
  <cp:lastModifiedBy>Kingshuk Sarkar</cp:lastModifiedBy>
  <cp:revision>2</cp:revision>
  <dcterms:created xsi:type="dcterms:W3CDTF">2025-08-30T10:09:28Z</dcterms:created>
  <dcterms:modified xsi:type="dcterms:W3CDTF">2025-08-31T07:57:16Z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0x0101001EE668FDB297BA418F5A6539855E71B7</vt:lpwstr>
  </property>
  <property fmtid="{D5CDD505-2E9C-101B-9397-08002B2CF9AE}" pid="3" name="_dlc_DocIdItemGuid">
    <vt:lpwstr>36da67c7-b504-4aea-865b-0e87cedc899d</vt:lpwstr>
  </property>
</Properties>
</file>