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90"/>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90" cy="823915"/>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4"/>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3"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3" cy="4873625"/>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81" y="6414762"/>
            <a:ext cx="258620" cy="248302"/>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Subtitle 2"/>
          <p:cNvSpPr txBox="1"/>
          <p:nvPr>
            <p:ph type="subTitle" sz="half" idx="1"/>
          </p:nvPr>
        </p:nvSpPr>
        <p:spPr>
          <a:xfrm>
            <a:off x="800644" y="4455121"/>
            <a:ext cx="9236134" cy="1965602"/>
          </a:xfrm>
          <a:prstGeom prst="rect">
            <a:avLst/>
          </a:prstGeom>
        </p:spPr>
        <p:txBody>
          <a:bodyPr/>
          <a:lstStyle/>
          <a:p>
            <a:pPr algn="l" defTabSz="731519">
              <a:lnSpc>
                <a:spcPts val="2400"/>
              </a:lnSpc>
              <a:spcBef>
                <a:spcPts val="0"/>
              </a:spcBef>
              <a:defRPr b="1" sz="1600">
                <a:solidFill>
                  <a:srgbClr val="39393C"/>
                </a:solidFill>
                <a:latin typeface="Open Sans Bold"/>
                <a:ea typeface="Open Sans Bold"/>
                <a:cs typeface="Open Sans Bold"/>
                <a:sym typeface="Open Sans Bold"/>
              </a:defRPr>
            </a:pPr>
            <a:r>
              <a:t>Submitted by: </a:t>
            </a:r>
          </a:p>
          <a:p>
            <a:pPr algn="l" defTabSz="731519">
              <a:lnSpc>
                <a:spcPts val="2400"/>
              </a:lnSpc>
              <a:spcBef>
                <a:spcPts val="0"/>
              </a:spcBef>
              <a:defRPr sz="1700">
                <a:solidFill>
                  <a:srgbClr val="39393C"/>
                </a:solidFill>
              </a:defRPr>
            </a:pPr>
            <a:r>
              <a:t>1.Vaibhav Rai(2100290120182)</a:t>
            </a:r>
          </a:p>
          <a:p>
            <a:pPr algn="l" defTabSz="731519">
              <a:lnSpc>
                <a:spcPts val="2400"/>
              </a:lnSpc>
              <a:spcBef>
                <a:spcPts val="0"/>
              </a:spcBef>
              <a:defRPr sz="1700">
                <a:solidFill>
                  <a:srgbClr val="39393C"/>
                </a:solidFill>
              </a:defRPr>
            </a:pPr>
            <a:r>
              <a:t>2.Vivek Singh(2100290120194)</a:t>
            </a:r>
          </a:p>
          <a:p>
            <a:pPr algn="l" defTabSz="731519">
              <a:lnSpc>
                <a:spcPts val="2400"/>
              </a:lnSpc>
              <a:spcBef>
                <a:spcPts val="0"/>
              </a:spcBef>
              <a:defRPr sz="1700">
                <a:solidFill>
                  <a:srgbClr val="39393C"/>
                </a:solidFill>
              </a:defRPr>
            </a:pPr>
            <a:r>
              <a:t>3.Vijay Chaursiya(2100290120188)</a:t>
            </a:r>
          </a:p>
          <a:p>
            <a:pPr algn="l" defTabSz="731519">
              <a:lnSpc>
                <a:spcPts val="2400"/>
              </a:lnSpc>
              <a:spcBef>
                <a:spcPts val="0"/>
              </a:spcBef>
              <a:defRPr sz="1700">
                <a:solidFill>
                  <a:srgbClr val="39393C"/>
                </a:solidFill>
              </a:defRPr>
            </a:pPr>
            <a:r>
              <a:t>4.Tushar Sahani(2100290120175)</a:t>
            </a:r>
            <a:r>
              <a:rPr sz="1600"/>
              <a:t>				</a:t>
            </a:r>
          </a:p>
        </p:txBody>
      </p:sp>
      <p:sp>
        <p:nvSpPr>
          <p:cNvPr id="95" name="Rectangle 4"/>
          <p:cNvSpPr txBox="1"/>
          <p:nvPr/>
        </p:nvSpPr>
        <p:spPr>
          <a:xfrm>
            <a:off x="2092356" y="363309"/>
            <a:ext cx="8007283" cy="64497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nchor="ctr">
            <a:spAutoFit/>
          </a:bodyPr>
          <a:lstStyle/>
          <a:p>
            <a:pPr algn="ctr">
              <a:defRPr b="1" sz="1600" u="sng"/>
            </a:pPr>
            <a:r>
              <a:t>	</a:t>
            </a:r>
            <a:r>
              <a:rPr sz="2000"/>
              <a:t>KIET Group of Institutions, Ghaziabad	</a:t>
            </a:r>
            <a:endParaRPr sz="2000"/>
          </a:p>
          <a:p>
            <a:pPr algn="ctr">
              <a:defRPr b="1" sz="2000"/>
            </a:pPr>
            <a:r>
              <a:t>(An ISO – 9001: 2008 Certified &amp; ‘A+’ Grade accredited Institution by NAAC)</a:t>
            </a:r>
          </a:p>
        </p:txBody>
      </p:sp>
      <p:sp>
        <p:nvSpPr>
          <p:cNvPr id="96" name="Text 0"/>
          <p:cNvSpPr txBox="1"/>
          <p:nvPr/>
        </p:nvSpPr>
        <p:spPr>
          <a:xfrm>
            <a:off x="1518373" y="1394670"/>
            <a:ext cx="12278118" cy="8641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7700"/>
              </a:lnSpc>
              <a:defRPr b="1" sz="2800">
                <a:solidFill>
                  <a:srgbClr val="101014"/>
                </a:solidFill>
                <a:latin typeface="Playfair Display Bold"/>
                <a:ea typeface="Playfair Display Bold"/>
                <a:cs typeface="Playfair Display Bold"/>
                <a:sym typeface="Playfair Display Bold"/>
              </a:defRPr>
            </a:lvl1pPr>
          </a:lstStyle>
          <a:p>
            <a:pPr/>
            <a:r>
              <a:t>Alumni Association Platform for the university/institute</a:t>
            </a:r>
          </a:p>
        </p:txBody>
      </p:sp>
      <p:pic>
        <p:nvPicPr>
          <p:cNvPr id="97" name="Picture 5" descr="Picture 5"/>
          <p:cNvPicPr>
            <a:picLocks noChangeAspect="1"/>
          </p:cNvPicPr>
          <p:nvPr/>
        </p:nvPicPr>
        <p:blipFill>
          <a:blip r:embed="rId2">
            <a:extLst/>
          </a:blip>
          <a:stretch>
            <a:fillRect/>
          </a:stretch>
        </p:blipFill>
        <p:spPr>
          <a:xfrm>
            <a:off x="-39365" y="65837"/>
            <a:ext cx="1510031" cy="1510032"/>
          </a:xfrm>
          <a:prstGeom prst="rect">
            <a:avLst/>
          </a:prstGeom>
          <a:ln w="12700">
            <a:miter lim="400000"/>
          </a:ln>
        </p:spPr>
      </p:pic>
      <p:sp>
        <p:nvSpPr>
          <p:cNvPr id="98" name="Text 1"/>
          <p:cNvSpPr txBox="1"/>
          <p:nvPr/>
        </p:nvSpPr>
        <p:spPr>
          <a:xfrm>
            <a:off x="800604" y="2810648"/>
            <a:ext cx="7556421" cy="69723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800"/>
              </a:lnSpc>
              <a:defRPr>
                <a:solidFill>
                  <a:srgbClr val="39393C"/>
                </a:solidFill>
                <a:latin typeface="Open Sans"/>
                <a:ea typeface="Open Sans"/>
                <a:cs typeface="Open Sans"/>
                <a:sym typeface="Open Sans"/>
              </a:defRPr>
            </a:pPr>
            <a:r>
              <a:t>This project aims to </a:t>
            </a:r>
            <a:r>
              <a:rPr>
                <a:solidFill>
                  <a:srgbClr val="000000"/>
                </a:solidFill>
                <a:latin typeface="+mn-lt"/>
                <a:ea typeface="+mn-ea"/>
                <a:cs typeface="+mn-cs"/>
                <a:sym typeface="Calibri"/>
              </a:rPr>
              <a:t>Create </a:t>
            </a:r>
            <a:r>
              <a:rPr>
                <a:solidFill>
                  <a:srgbClr val="000000"/>
                </a:solidFill>
              </a:rPr>
              <a:t>a robust, interactive platform to foster engagement, networking, and support between alumni and students</a:t>
            </a:r>
            <a:r>
              <a:rPr>
                <a:solidFill>
                  <a:srgbClr val="000000"/>
                </a:solidFill>
                <a:latin typeface="+mn-lt"/>
                <a:ea typeface="+mn-ea"/>
                <a:cs typeface="+mn-cs"/>
                <a:sym typeface="Calibri"/>
              </a:rPr>
              <a: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0" name="Picture 7" descr="Picture 7"/>
          <p:cNvPicPr>
            <a:picLocks noChangeAspect="1"/>
          </p:cNvPicPr>
          <p:nvPr/>
        </p:nvPicPr>
        <p:blipFill>
          <a:blip r:embed="rId2">
            <a:extLst/>
          </a:blip>
          <a:stretch>
            <a:fillRect/>
          </a:stretch>
        </p:blipFill>
        <p:spPr>
          <a:xfrm>
            <a:off x="1275277" y="518975"/>
            <a:ext cx="10186611" cy="5421306"/>
          </a:xfrm>
          <a:prstGeom prst="rect">
            <a:avLst/>
          </a:prstGeom>
          <a:ln w="12700">
            <a:miter lim="400000"/>
          </a:ln>
        </p:spPr>
      </p:pic>
      <p:sp>
        <p:nvSpPr>
          <p:cNvPr id="171" name="Text"/>
          <p:cNvSpPr txBox="1"/>
          <p:nvPr/>
        </p:nvSpPr>
        <p:spPr>
          <a:xfrm>
            <a:off x="5855124" y="3262458"/>
            <a:ext cx="481752" cy="333084"/>
          </a:xfrm>
          <a:prstGeom prst="rect">
            <a:avLst/>
          </a:prstGeom>
          <a:ln w="12700">
            <a:miter lim="400000"/>
          </a:ln>
        </p:spPr>
        <p:txBody>
          <a:bodyPr wrap="none" lIns="45718" tIns="45718" rIns="45718" bIns="45718">
            <a:spAutoFit/>
          </a:bodyPr>
          <a:lstStyle/>
          <a:p>
            <a:pPr/>
          </a:p>
        </p:txBody>
      </p:sp>
      <p:sp>
        <p:nvSpPr>
          <p:cNvPr id="172" name="User Registration Page"/>
          <p:cNvSpPr txBox="1"/>
          <p:nvPr/>
        </p:nvSpPr>
        <p:spPr>
          <a:xfrm>
            <a:off x="5001725" y="5960560"/>
            <a:ext cx="2188550" cy="33308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User Registration Page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4" name="Picture 6" descr="Picture 6"/>
          <p:cNvPicPr>
            <a:picLocks noChangeAspect="1"/>
          </p:cNvPicPr>
          <p:nvPr/>
        </p:nvPicPr>
        <p:blipFill>
          <a:blip r:embed="rId2">
            <a:extLst/>
          </a:blip>
          <a:stretch>
            <a:fillRect/>
          </a:stretch>
        </p:blipFill>
        <p:spPr>
          <a:xfrm>
            <a:off x="1270998" y="867304"/>
            <a:ext cx="10414755" cy="5123392"/>
          </a:xfrm>
          <a:prstGeom prst="rect">
            <a:avLst/>
          </a:prstGeom>
          <a:ln w="12700">
            <a:miter lim="400000"/>
          </a:ln>
        </p:spPr>
      </p:pic>
      <p:sp>
        <p:nvSpPr>
          <p:cNvPr id="175" name="User Login Page"/>
          <p:cNvSpPr txBox="1"/>
          <p:nvPr/>
        </p:nvSpPr>
        <p:spPr>
          <a:xfrm>
            <a:off x="5308014" y="5987589"/>
            <a:ext cx="1575972" cy="33308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User Login Page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7" name="Picture 5" descr="Picture 5"/>
          <p:cNvPicPr>
            <a:picLocks noChangeAspect="1"/>
          </p:cNvPicPr>
          <p:nvPr/>
        </p:nvPicPr>
        <p:blipFill>
          <a:blip r:embed="rId2">
            <a:extLst/>
          </a:blip>
          <a:stretch>
            <a:fillRect/>
          </a:stretch>
        </p:blipFill>
        <p:spPr>
          <a:xfrm>
            <a:off x="1388113" y="423569"/>
            <a:ext cx="9134177" cy="5720711"/>
          </a:xfrm>
          <a:prstGeom prst="rect">
            <a:avLst/>
          </a:prstGeom>
          <a:ln w="12700">
            <a:miter lim="400000"/>
          </a:ln>
        </p:spPr>
      </p:pic>
      <p:sp>
        <p:nvSpPr>
          <p:cNvPr id="178" name="Main Dashboard"/>
          <p:cNvSpPr txBox="1"/>
          <p:nvPr/>
        </p:nvSpPr>
        <p:spPr>
          <a:xfrm>
            <a:off x="5037585" y="6118773"/>
            <a:ext cx="1639820" cy="33308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Main Dashboard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itle 1"/>
          <p:cNvSpPr txBox="1"/>
          <p:nvPr>
            <p:ph type="title"/>
          </p:nvPr>
        </p:nvSpPr>
        <p:spPr>
          <a:xfrm>
            <a:off x="1537255" y="-14024"/>
            <a:ext cx="10515601" cy="1325564"/>
          </a:xfrm>
          <a:prstGeom prst="rect">
            <a:avLst/>
          </a:prstGeom>
        </p:spPr>
        <p:txBody>
          <a:bodyPr/>
          <a:lstStyle>
            <a:lvl1pPr>
              <a:defRPr sz="3600"/>
            </a:lvl1pPr>
          </a:lstStyle>
          <a:p>
            <a:pPr/>
            <a:r>
              <a:t>References	</a:t>
            </a:r>
          </a:p>
        </p:txBody>
      </p:sp>
      <p:sp>
        <p:nvSpPr>
          <p:cNvPr id="181" name="[1] A. Kumar, S. Sharma, and R. Verma, “Alumni Connect: A Comprehensive Alumni Association Platform for Enhanced Networking and Engagement,” 2022 International Conference on Innovations in Information Technology (ICIT), pp. 45–51, Nov. 2022, doi: 10.1109"/>
          <p:cNvSpPr txBox="1"/>
          <p:nvPr/>
        </p:nvSpPr>
        <p:spPr>
          <a:xfrm>
            <a:off x="1544930" y="1294573"/>
            <a:ext cx="9953095" cy="5057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defRPr>
                <a:latin typeface="Times Roman"/>
                <a:ea typeface="Times Roman"/>
                <a:cs typeface="Times Roman"/>
                <a:sym typeface="Times Roman"/>
              </a:defRPr>
            </a:pPr>
            <a:r>
              <a:t>[1] A. Kumar, S. Sharma, and R. Verma, “Alumni Connect: A Comprehensive Alumni Association Platform for Enhanced Networking and Engagement,” 2022 International Conference on Innovations in Information Technology (ICIT), pp. 45–51, Nov. 2022, doi: 10.1109/icit.2022.9436783.</a:t>
            </a:r>
          </a:p>
          <a:p>
            <a:pPr defTabSz="457200">
              <a:defRPr sz="1900">
                <a:latin typeface="Times Roman"/>
                <a:ea typeface="Times Roman"/>
                <a:cs typeface="Times Roman"/>
                <a:sym typeface="Times Roman"/>
              </a:defRPr>
            </a:pPr>
          </a:p>
          <a:p>
            <a:pPr defTabSz="457200">
              <a:defRPr>
                <a:latin typeface="Times Roman"/>
                <a:ea typeface="Times Roman"/>
                <a:cs typeface="Times Roman"/>
                <a:sym typeface="Times Roman"/>
              </a:defRPr>
            </a:pPr>
            <a:r>
              <a:t>[2] R. Gupta, M. Joshi, and P. Mehta, “Building Strong Alumni Networks: A Web-Based Platform for Career Development and Social Engagement,” International Journal of Web-Based Communities, vol. 18, no. 3, pp. 145–157, Jun. 2021, doi: 10.1504/ijwbc.2021.115876. </a:t>
            </a:r>
          </a:p>
          <a:p>
            <a:pPr defTabSz="457200">
              <a:defRPr sz="1900">
                <a:latin typeface="Times Roman"/>
                <a:ea typeface="Times Roman"/>
                <a:cs typeface="Times Roman"/>
                <a:sym typeface="Times Roman"/>
              </a:defRPr>
            </a:pPr>
          </a:p>
          <a:p>
            <a:pPr defTabSz="457200">
              <a:defRPr>
                <a:latin typeface="Times Roman"/>
                <a:ea typeface="Times Roman"/>
                <a:cs typeface="Times Roman"/>
                <a:sym typeface="Times Roman"/>
              </a:defRPr>
            </a:pPr>
            <a:r>
              <a:t>[3] N. Patel, K. Joshi, R. Deshmukh, and M. Gupta, “AlumniHub: A Digital Platform for Alumni Networking, Events, and Professional Growth,” 2023 6th International Conference on Digital Communication and Network Technology (DCNT), pp. 212–219, Mar. 2023, </a:t>
            </a:r>
          </a:p>
          <a:p>
            <a:pPr defTabSz="457200">
              <a:defRPr>
                <a:latin typeface="Times Roman"/>
                <a:ea typeface="Times Roman"/>
                <a:cs typeface="Times Roman"/>
                <a:sym typeface="Times Roman"/>
              </a:defRPr>
            </a:pPr>
            <a:r>
              <a:t>doi: 10.1109/dcnt.2023.9332104. </a:t>
            </a:r>
          </a:p>
          <a:p>
            <a:pPr defTabSz="457200">
              <a:defRPr sz="1900">
                <a:latin typeface="Times Roman"/>
                <a:ea typeface="Times Roman"/>
                <a:cs typeface="Times Roman"/>
                <a:sym typeface="Times Roman"/>
              </a:defRPr>
            </a:pPr>
          </a:p>
          <a:p>
            <a:pPr defTabSz="457200">
              <a:defRPr>
                <a:latin typeface="Times Roman"/>
                <a:ea typeface="Times Roman"/>
                <a:cs typeface="Times Roman"/>
                <a:sym typeface="Times Roman"/>
              </a:defRPr>
            </a:pPr>
            <a:r>
              <a:t>[4] S. Reddy, T. Patel, and V. K. Singh, “SocialLink: A Social Platform for Strengthening Alumni Relations Through Digital Tools,” Journal of Online Communities, vol. 11, no. 4, pp. 99–106, Dec. 2020, doi: 10.1080/joc.2020.1124332.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Title 1"/>
          <p:cNvSpPr txBox="1"/>
          <p:nvPr>
            <p:ph type="title"/>
          </p:nvPr>
        </p:nvSpPr>
        <p:spPr>
          <a:xfrm>
            <a:off x="838200" y="566547"/>
            <a:ext cx="10515600" cy="1325564"/>
          </a:xfrm>
          <a:prstGeom prst="rect">
            <a:avLst/>
          </a:prstGeom>
        </p:spPr>
        <p:txBody>
          <a:bodyPr/>
          <a:lstStyle>
            <a:lvl1pPr>
              <a:defRPr sz="3600"/>
            </a:lvl1pPr>
          </a:lstStyle>
          <a:p>
            <a:pPr/>
            <a:r>
              <a:t>Problem Statement</a:t>
            </a:r>
          </a:p>
        </p:txBody>
      </p:sp>
      <p:sp>
        <p:nvSpPr>
          <p:cNvPr id="101" name="Text Box 1"/>
          <p:cNvSpPr txBox="1"/>
          <p:nvPr/>
        </p:nvSpPr>
        <p:spPr>
          <a:xfrm>
            <a:off x="907178" y="1987419"/>
            <a:ext cx="10377644" cy="296198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just"/>
          </a:lstStyle>
          <a:p>
            <a:pPr/>
            <a:r>
              <a:t>Many universities face challenges in managing and organising alumni information due to the lack of efficient alumni association applications. While various alumni association portals are available, most fail to provide a comprehensive solution. These systems often grant sole authority to administrators for updating alumni data, leaving alumni unable to edit their personal information. Such limitations lead to inefficiencies, as retrieving alumni details becomes a slow process, and there is often no guarantee of data confidentiality. Additionally, traditional portals are largely static, serving primarily as an information repository about the institution. They lack interactive features and fail to actively engage alumni, current students, and faculty. This absence of interaction limits the platform's potential to foster a robust and interconnected community. A more dynamic and inclusive approach is required to create platforms that effectively bridge these gaps, ensuring better engagement and collaboration among all stakeholders.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ext 0"/>
          <p:cNvSpPr txBox="1"/>
          <p:nvPr/>
        </p:nvSpPr>
        <p:spPr>
          <a:xfrm>
            <a:off x="805638" y="870009"/>
            <a:ext cx="3572620" cy="6873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nSpc>
                <a:spcPts val="5500"/>
              </a:lnSpc>
              <a:defRPr b="1" sz="3600">
                <a:solidFill>
                  <a:srgbClr val="101014"/>
                </a:solidFill>
                <a:latin typeface="Playfair Display Bold"/>
                <a:ea typeface="Playfair Display Bold"/>
                <a:cs typeface="Playfair Display Bold"/>
                <a:sym typeface="Playfair Display Bold"/>
              </a:defRPr>
            </a:pPr>
            <a:r>
              <a:t>Project</a:t>
            </a:r>
            <a:r>
              <a:rPr sz="4400"/>
              <a:t> </a:t>
            </a:r>
            <a:r>
              <a:t>Abstract</a:t>
            </a:r>
          </a:p>
        </p:txBody>
      </p:sp>
      <p:sp>
        <p:nvSpPr>
          <p:cNvPr id="104" name="Overview"/>
          <p:cNvSpPr txBox="1"/>
          <p:nvPr/>
        </p:nvSpPr>
        <p:spPr>
          <a:xfrm>
            <a:off x="644409" y="2254511"/>
            <a:ext cx="1346703" cy="43001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700"/>
              </a:lnSpc>
              <a:defRPr b="1" sz="2200">
                <a:solidFill>
                  <a:srgbClr val="101014"/>
                </a:solidFill>
                <a:latin typeface="Playfair Display Bold"/>
                <a:ea typeface="Playfair Display Bold"/>
                <a:cs typeface="Playfair Display Bold"/>
                <a:sym typeface="Playfair Display Bold"/>
              </a:defRPr>
            </a:lvl1pPr>
          </a:lstStyle>
          <a:p>
            <a:pPr/>
            <a:r>
              <a:t>Overview</a:t>
            </a:r>
          </a:p>
        </p:txBody>
      </p:sp>
      <p:sp>
        <p:nvSpPr>
          <p:cNvPr id="105" name="Text 2"/>
          <p:cNvSpPr txBox="1"/>
          <p:nvPr/>
        </p:nvSpPr>
        <p:spPr>
          <a:xfrm>
            <a:off x="629284" y="3193839"/>
            <a:ext cx="3688359" cy="247523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800"/>
              </a:lnSpc>
            </a:pPr>
            <a:r>
              <a:t>This platform includes web applications with functionalities such as login/registration, donation portal, job portal, networking hub, and alumni directory. It aims to enhance alumni engagement, community building, and career networking</a:t>
            </a:r>
            <a:r>
              <a:rPr>
                <a:solidFill>
                  <a:srgbClr val="39393C"/>
                </a:solidFill>
                <a:latin typeface="Open Sans"/>
                <a:ea typeface="Open Sans"/>
                <a:cs typeface="Open Sans"/>
                <a:sym typeface="Open Sans"/>
              </a:rPr>
              <a:t>.</a:t>
            </a:r>
          </a:p>
        </p:txBody>
      </p:sp>
      <p:sp>
        <p:nvSpPr>
          <p:cNvPr id="106" name="Text 4"/>
          <p:cNvSpPr txBox="1"/>
          <p:nvPr/>
        </p:nvSpPr>
        <p:spPr>
          <a:xfrm>
            <a:off x="4532298" y="3178117"/>
            <a:ext cx="3978117" cy="176403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800"/>
              </a:lnSpc>
              <a:defRPr>
                <a:solidFill>
                  <a:srgbClr val="39393C"/>
                </a:solidFill>
              </a:defRPr>
            </a:pPr>
            <a:r>
              <a:t>1.Facilitate Alumni-Student Interaction</a:t>
            </a:r>
          </a:p>
          <a:p>
            <a:pPr>
              <a:lnSpc>
                <a:spcPts val="2800"/>
              </a:lnSpc>
              <a:defRPr>
                <a:solidFill>
                  <a:srgbClr val="39393C"/>
                </a:solidFill>
              </a:defRPr>
            </a:pPr>
            <a:r>
              <a:t>2.Support Career and Networking  Opportunities        </a:t>
            </a:r>
          </a:p>
          <a:p>
            <a:pPr>
              <a:lnSpc>
                <a:spcPts val="2800"/>
              </a:lnSpc>
              <a:defRPr>
                <a:solidFill>
                  <a:srgbClr val="39393C"/>
                </a:solidFill>
              </a:defRPr>
            </a:pPr>
            <a:r>
              <a:t>3.Promote Philanthropic Activities</a:t>
            </a:r>
          </a:p>
          <a:p>
            <a:pPr>
              <a:lnSpc>
                <a:spcPts val="2800"/>
              </a:lnSpc>
              <a:defRPr>
                <a:solidFill>
                  <a:srgbClr val="39393C"/>
                </a:solidFill>
              </a:defRPr>
            </a:pPr>
            <a:r>
              <a:t>4.Track Alumni Success and Achievements</a:t>
            </a:r>
          </a:p>
        </p:txBody>
      </p:sp>
      <p:sp>
        <p:nvSpPr>
          <p:cNvPr id="107" name="Text 6"/>
          <p:cNvSpPr txBox="1"/>
          <p:nvPr/>
        </p:nvSpPr>
        <p:spPr>
          <a:xfrm>
            <a:off x="8476256" y="3178117"/>
            <a:ext cx="4076613" cy="140843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800"/>
              </a:lnSpc>
              <a:defRPr b="1"/>
            </a:pPr>
            <a:r>
              <a:t>Development</a:t>
            </a:r>
            <a:r>
              <a:rPr b="0"/>
              <a:t>: Establish web  with integrated functionalities.</a:t>
            </a:r>
          </a:p>
          <a:p>
            <a:pPr>
              <a:lnSpc>
                <a:spcPts val="2800"/>
              </a:lnSpc>
              <a:defRPr b="1"/>
            </a:pPr>
            <a:r>
              <a:t>Sustainability</a:t>
            </a:r>
            <a:r>
              <a:rPr b="0"/>
              <a:t>: Continuous updates and user feedback incorporation.</a:t>
            </a:r>
          </a:p>
        </p:txBody>
      </p:sp>
      <p:sp>
        <p:nvSpPr>
          <p:cNvPr id="108" name="Key Objectives"/>
          <p:cNvSpPr txBox="1"/>
          <p:nvPr/>
        </p:nvSpPr>
        <p:spPr>
          <a:xfrm>
            <a:off x="4591984" y="2254511"/>
            <a:ext cx="2107549" cy="43001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700"/>
              </a:lnSpc>
              <a:defRPr b="1" sz="2200">
                <a:solidFill>
                  <a:srgbClr val="101014"/>
                </a:solidFill>
                <a:latin typeface="Playfair Display Bold"/>
                <a:ea typeface="Playfair Display Bold"/>
                <a:cs typeface="Playfair Display Bold"/>
                <a:sym typeface="Playfair Display Bold"/>
              </a:defRPr>
            </a:lvl1pPr>
          </a:lstStyle>
          <a:p>
            <a:pPr/>
            <a:r>
              <a:t>Key Objectives</a:t>
            </a:r>
          </a:p>
        </p:txBody>
      </p:sp>
      <p:sp>
        <p:nvSpPr>
          <p:cNvPr id="109" name="Approach"/>
          <p:cNvSpPr txBox="1"/>
          <p:nvPr/>
        </p:nvSpPr>
        <p:spPr>
          <a:xfrm>
            <a:off x="9087132" y="2254511"/>
            <a:ext cx="1408094" cy="43001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700"/>
              </a:lnSpc>
              <a:defRPr b="1" sz="2200">
                <a:solidFill>
                  <a:srgbClr val="101014"/>
                </a:solidFill>
                <a:latin typeface="Playfair Display Bold"/>
                <a:ea typeface="Playfair Display Bold"/>
                <a:cs typeface="Playfair Display Bold"/>
                <a:sym typeface="Playfair Display Bold"/>
              </a:defRPr>
            </a:lvl1pPr>
          </a:lstStyle>
          <a:p>
            <a:pPr/>
            <a:r>
              <a:t>Approach</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Title 1"/>
          <p:cNvSpPr txBox="1"/>
          <p:nvPr>
            <p:ph type="title"/>
          </p:nvPr>
        </p:nvSpPr>
        <p:spPr>
          <a:xfrm>
            <a:off x="838200" y="365125"/>
            <a:ext cx="10515600" cy="1325563"/>
          </a:xfrm>
          <a:prstGeom prst="rect">
            <a:avLst/>
          </a:prstGeom>
        </p:spPr>
        <p:txBody>
          <a:bodyPr/>
          <a:lstStyle/>
          <a:p>
            <a:pPr/>
            <a:r>
              <a:t>Technology Used	</a:t>
            </a:r>
          </a:p>
        </p:txBody>
      </p:sp>
      <p:pic>
        <p:nvPicPr>
          <p:cNvPr id="112" name="Image 0" descr="Image 0"/>
          <p:cNvPicPr>
            <a:picLocks noChangeAspect="1"/>
          </p:cNvPicPr>
          <p:nvPr/>
        </p:nvPicPr>
        <p:blipFill>
          <a:blip r:embed="rId2">
            <a:extLst/>
          </a:blip>
          <a:stretch>
            <a:fillRect/>
          </a:stretch>
        </p:blipFill>
        <p:spPr>
          <a:xfrm>
            <a:off x="0" y="0"/>
            <a:ext cx="14630400" cy="2534364"/>
          </a:xfrm>
          <a:prstGeom prst="rect">
            <a:avLst/>
          </a:prstGeom>
          <a:ln w="12700">
            <a:miter lim="400000"/>
          </a:ln>
        </p:spPr>
      </p:pic>
      <p:sp>
        <p:nvSpPr>
          <p:cNvPr id="113" name="Text 0"/>
          <p:cNvSpPr txBox="1"/>
          <p:nvPr/>
        </p:nvSpPr>
        <p:spPr>
          <a:xfrm>
            <a:off x="737026" y="2898654"/>
            <a:ext cx="6866850" cy="61175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4900"/>
              </a:lnSpc>
              <a:defRPr b="1" sz="3900">
                <a:solidFill>
                  <a:srgbClr val="101014"/>
                </a:solidFill>
                <a:latin typeface="Playfair Display Bold"/>
                <a:ea typeface="Playfair Display Bold"/>
                <a:cs typeface="Playfair Display Bold"/>
                <a:sym typeface="Playfair Display Bold"/>
              </a:defRPr>
            </a:lvl1pPr>
          </a:lstStyle>
          <a:p>
            <a:pPr/>
            <a:r>
              <a:t>Project Goals and Objectives</a:t>
            </a:r>
          </a:p>
        </p:txBody>
      </p:sp>
      <p:sp>
        <p:nvSpPr>
          <p:cNvPr id="114" name="Shape 1"/>
          <p:cNvSpPr/>
          <p:nvPr/>
        </p:nvSpPr>
        <p:spPr>
          <a:xfrm>
            <a:off x="6069060" y="3768759"/>
            <a:ext cx="15511" cy="3055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25"/>
                  <a:pt x="0" y="55"/>
                </a:cubicBezTo>
                <a:lnTo>
                  <a:pt x="0" y="21545"/>
                </a:lnTo>
                <a:cubicBezTo>
                  <a:pt x="0" y="21575"/>
                  <a:pt x="4835" y="21600"/>
                  <a:pt x="10800" y="21600"/>
                </a:cubicBezTo>
                <a:cubicBezTo>
                  <a:pt x="16765" y="21600"/>
                  <a:pt x="21600" y="21575"/>
                  <a:pt x="21600" y="21545"/>
                </a:cubicBezTo>
                <a:lnTo>
                  <a:pt x="21600" y="55"/>
                </a:lnTo>
                <a:cubicBezTo>
                  <a:pt x="21600" y="25"/>
                  <a:pt x="16765" y="0"/>
                  <a:pt x="10800" y="0"/>
                </a:cubicBezTo>
                <a:close/>
              </a:path>
            </a:pathLst>
          </a:custGeom>
          <a:solidFill>
            <a:srgbClr val="C6C6D2"/>
          </a:solidFill>
          <a:ln w="12700">
            <a:miter lim="400000"/>
          </a:ln>
        </p:spPr>
        <p:txBody>
          <a:bodyPr lIns="45718" tIns="45718" rIns="45718" bIns="45718"/>
          <a:lstStyle/>
          <a:p>
            <a:pPr/>
          </a:p>
        </p:txBody>
      </p:sp>
      <p:sp>
        <p:nvSpPr>
          <p:cNvPr id="115" name="Shape 2"/>
          <p:cNvSpPr/>
          <p:nvPr/>
        </p:nvSpPr>
        <p:spPr>
          <a:xfrm>
            <a:off x="5181181" y="4213338"/>
            <a:ext cx="709616" cy="22863"/>
          </a:xfrm>
          <a:prstGeom prst="roundRect">
            <a:avLst>
              <a:gd name="adj" fmla="val 50000"/>
            </a:avLst>
          </a:prstGeom>
          <a:solidFill>
            <a:srgbClr val="C6C6D2"/>
          </a:solidFill>
          <a:ln w="12700">
            <a:miter lim="400000"/>
          </a:ln>
        </p:spPr>
        <p:txBody>
          <a:bodyPr lIns="45718" tIns="45718" rIns="45718" bIns="45718"/>
          <a:lstStyle/>
          <a:p>
            <a:pPr/>
          </a:p>
        </p:txBody>
      </p:sp>
      <p:sp>
        <p:nvSpPr>
          <p:cNvPr id="116" name="Shape 3"/>
          <p:cNvSpPr/>
          <p:nvPr/>
        </p:nvSpPr>
        <p:spPr>
          <a:xfrm>
            <a:off x="5867934" y="3996764"/>
            <a:ext cx="456131" cy="456131"/>
          </a:xfrm>
          <a:prstGeom prst="roundRect">
            <a:avLst>
              <a:gd name="adj" fmla="val 6668"/>
            </a:avLst>
          </a:prstGeom>
          <a:solidFill>
            <a:srgbClr val="E0E0EC"/>
          </a:solidFill>
          <a:ln w="12700">
            <a:miter lim="400000"/>
          </a:ln>
        </p:spPr>
        <p:txBody>
          <a:bodyPr lIns="45718" tIns="45718" rIns="45718" bIns="45718"/>
          <a:lstStyle/>
          <a:p>
            <a:pPr/>
          </a:p>
        </p:txBody>
      </p:sp>
      <p:sp>
        <p:nvSpPr>
          <p:cNvPr id="117" name="Text 4"/>
          <p:cNvSpPr txBox="1"/>
          <p:nvPr/>
        </p:nvSpPr>
        <p:spPr>
          <a:xfrm>
            <a:off x="6008423" y="4072725"/>
            <a:ext cx="175153" cy="30085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300"/>
              </a:lnSpc>
              <a:defRPr b="1" sz="2300">
                <a:solidFill>
                  <a:srgbClr val="39393C"/>
                </a:solidFill>
                <a:latin typeface="Playfair Display Bold"/>
                <a:ea typeface="Playfair Display Bold"/>
                <a:cs typeface="Playfair Display Bold"/>
                <a:sym typeface="Playfair Display Bold"/>
              </a:defRPr>
            </a:lvl1pPr>
          </a:lstStyle>
          <a:p>
            <a:pPr/>
            <a:r>
              <a:t>1</a:t>
            </a:r>
          </a:p>
        </p:txBody>
      </p:sp>
      <p:sp>
        <p:nvSpPr>
          <p:cNvPr id="118" name="Shape 7"/>
          <p:cNvSpPr/>
          <p:nvPr/>
        </p:nvSpPr>
        <p:spPr>
          <a:xfrm>
            <a:off x="6301201" y="5226918"/>
            <a:ext cx="709616" cy="22863"/>
          </a:xfrm>
          <a:prstGeom prst="roundRect">
            <a:avLst>
              <a:gd name="adj" fmla="val 50000"/>
            </a:avLst>
          </a:prstGeom>
          <a:solidFill>
            <a:srgbClr val="C6C6D2"/>
          </a:solidFill>
          <a:ln w="12700">
            <a:miter lim="400000"/>
          </a:ln>
        </p:spPr>
        <p:txBody>
          <a:bodyPr lIns="45718" tIns="45718" rIns="45718" bIns="45718"/>
          <a:lstStyle/>
          <a:p>
            <a:pPr/>
          </a:p>
        </p:txBody>
      </p:sp>
      <p:sp>
        <p:nvSpPr>
          <p:cNvPr id="119" name="Shape 8"/>
          <p:cNvSpPr/>
          <p:nvPr/>
        </p:nvSpPr>
        <p:spPr>
          <a:xfrm>
            <a:off x="5867934" y="5010344"/>
            <a:ext cx="456131" cy="456131"/>
          </a:xfrm>
          <a:prstGeom prst="roundRect">
            <a:avLst>
              <a:gd name="adj" fmla="val 6668"/>
            </a:avLst>
          </a:prstGeom>
          <a:solidFill>
            <a:srgbClr val="E0E0EC"/>
          </a:solidFill>
          <a:ln w="12700">
            <a:miter lim="400000"/>
          </a:ln>
        </p:spPr>
        <p:txBody>
          <a:bodyPr lIns="45718" tIns="45718" rIns="45718" bIns="45718"/>
          <a:lstStyle/>
          <a:p>
            <a:pPr/>
          </a:p>
        </p:txBody>
      </p:sp>
      <p:sp>
        <p:nvSpPr>
          <p:cNvPr id="120" name="Text 9"/>
          <p:cNvSpPr txBox="1"/>
          <p:nvPr/>
        </p:nvSpPr>
        <p:spPr>
          <a:xfrm>
            <a:off x="6008365" y="5086305"/>
            <a:ext cx="175153" cy="30085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300"/>
              </a:lnSpc>
              <a:defRPr b="1" sz="2300">
                <a:solidFill>
                  <a:srgbClr val="39393C"/>
                </a:solidFill>
                <a:latin typeface="Playfair Display Bold"/>
                <a:ea typeface="Playfair Display Bold"/>
                <a:cs typeface="Playfair Display Bold"/>
                <a:sym typeface="Playfair Display Bold"/>
              </a:defRPr>
            </a:lvl1pPr>
          </a:lstStyle>
          <a:p>
            <a:pPr/>
            <a:r>
              <a:t>2</a:t>
            </a:r>
          </a:p>
        </p:txBody>
      </p:sp>
      <p:sp>
        <p:nvSpPr>
          <p:cNvPr id="121" name="Shape 12"/>
          <p:cNvSpPr/>
          <p:nvPr/>
        </p:nvSpPr>
        <p:spPr>
          <a:xfrm>
            <a:off x="5181181" y="6139174"/>
            <a:ext cx="709616" cy="22863"/>
          </a:xfrm>
          <a:prstGeom prst="roundRect">
            <a:avLst>
              <a:gd name="adj" fmla="val 50000"/>
            </a:avLst>
          </a:prstGeom>
          <a:solidFill>
            <a:srgbClr val="C6C6D2"/>
          </a:solidFill>
          <a:ln w="12700">
            <a:miter lim="400000"/>
          </a:ln>
        </p:spPr>
        <p:txBody>
          <a:bodyPr lIns="45718" tIns="45718" rIns="45718" bIns="45718"/>
          <a:lstStyle/>
          <a:p>
            <a:pPr/>
          </a:p>
        </p:txBody>
      </p:sp>
      <p:sp>
        <p:nvSpPr>
          <p:cNvPr id="122" name="Shape 13"/>
          <p:cNvSpPr/>
          <p:nvPr/>
        </p:nvSpPr>
        <p:spPr>
          <a:xfrm>
            <a:off x="5867934" y="5922600"/>
            <a:ext cx="456131" cy="456131"/>
          </a:xfrm>
          <a:prstGeom prst="roundRect">
            <a:avLst>
              <a:gd name="adj" fmla="val 6668"/>
            </a:avLst>
          </a:prstGeom>
          <a:solidFill>
            <a:srgbClr val="E0E0EC"/>
          </a:solidFill>
          <a:ln w="12700">
            <a:miter lim="400000"/>
          </a:ln>
        </p:spPr>
        <p:txBody>
          <a:bodyPr lIns="45718" tIns="45718" rIns="45718" bIns="45718"/>
          <a:lstStyle/>
          <a:p>
            <a:pPr/>
          </a:p>
        </p:txBody>
      </p:sp>
      <p:sp>
        <p:nvSpPr>
          <p:cNvPr id="123" name="Text 14"/>
          <p:cNvSpPr txBox="1"/>
          <p:nvPr/>
        </p:nvSpPr>
        <p:spPr>
          <a:xfrm>
            <a:off x="5992469" y="5987131"/>
            <a:ext cx="175153" cy="30085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2300"/>
              </a:lnSpc>
              <a:defRPr b="1" sz="2300">
                <a:solidFill>
                  <a:srgbClr val="39393C"/>
                </a:solidFill>
                <a:latin typeface="Playfair Display Bold"/>
                <a:ea typeface="Playfair Display Bold"/>
                <a:cs typeface="Playfair Display Bold"/>
                <a:sym typeface="Playfair Display Bold"/>
              </a:defRPr>
            </a:lvl1pPr>
          </a:lstStyle>
          <a:p>
            <a:pPr/>
            <a:r>
              <a:t>3</a:t>
            </a:r>
          </a:p>
        </p:txBody>
      </p:sp>
      <p:sp>
        <p:nvSpPr>
          <p:cNvPr id="124" name="Increase alumni engagement."/>
          <p:cNvSpPr txBox="1"/>
          <p:nvPr/>
        </p:nvSpPr>
        <p:spPr>
          <a:xfrm>
            <a:off x="1869581" y="4025379"/>
            <a:ext cx="3193970" cy="39877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r">
              <a:lnSpc>
                <a:spcPts val="2400"/>
              </a:lnSpc>
              <a:defRPr b="1" sz="2000"/>
            </a:pPr>
            <a:r>
              <a:t>Increase alumni engagement</a:t>
            </a:r>
            <a:r>
              <a:rPr b="0" sz="1800"/>
              <a:t>.</a:t>
            </a:r>
          </a:p>
        </p:txBody>
      </p:sp>
      <p:sp>
        <p:nvSpPr>
          <p:cNvPr id="125" name="Text 10"/>
          <p:cNvSpPr txBox="1"/>
          <p:nvPr/>
        </p:nvSpPr>
        <p:spPr>
          <a:xfrm>
            <a:off x="7090074" y="5079400"/>
            <a:ext cx="3803849" cy="3073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nSpc>
                <a:spcPts val="2400"/>
              </a:lnSpc>
              <a:defRPr b="1" sz="2000"/>
            </a:pPr>
            <a:r>
              <a:t>Foster student career advancement</a:t>
            </a:r>
            <a:r>
              <a:rPr b="0"/>
              <a:t>.</a:t>
            </a:r>
          </a:p>
        </p:txBody>
      </p:sp>
      <p:sp>
        <p:nvSpPr>
          <p:cNvPr id="126" name="Build an online community for…"/>
          <p:cNvSpPr txBox="1"/>
          <p:nvPr/>
        </p:nvSpPr>
        <p:spPr>
          <a:xfrm>
            <a:off x="1788549" y="5798815"/>
            <a:ext cx="3356032" cy="70357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r">
              <a:lnSpc>
                <a:spcPts val="2400"/>
              </a:lnSpc>
              <a:defRPr b="1" sz="2000"/>
            </a:pPr>
            <a:r>
              <a:t>Build an online community for </a:t>
            </a:r>
          </a:p>
          <a:p>
            <a:pPr algn="r">
              <a:lnSpc>
                <a:spcPts val="2400"/>
              </a:lnSpc>
              <a:defRPr b="1" sz="2000"/>
            </a:pPr>
            <a:r>
              <a:t>knowledge sharing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ext 0"/>
          <p:cNvSpPr txBox="1"/>
          <p:nvPr/>
        </p:nvSpPr>
        <p:spPr>
          <a:xfrm>
            <a:off x="292937" y="275263"/>
            <a:ext cx="6612026" cy="19542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200"/>
              </a:lnSpc>
              <a:defRPr b="1" sz="3600">
                <a:solidFill>
                  <a:srgbClr val="101014"/>
                </a:solidFill>
                <a:latin typeface="Playfair Display Bold"/>
                <a:ea typeface="Playfair Display Bold"/>
                <a:cs typeface="Playfair Display Bold"/>
                <a:sym typeface="Playfair Display Bold"/>
              </a:defRPr>
            </a:lvl1pPr>
          </a:lstStyle>
          <a:p>
            <a:pPr/>
            <a:r>
              <a:t>Alignment with UN Sustainable Development Goals (SDGs)</a:t>
            </a:r>
          </a:p>
        </p:txBody>
      </p:sp>
      <p:pic>
        <p:nvPicPr>
          <p:cNvPr id="129" name="Image 0" descr="Image 0"/>
          <p:cNvPicPr>
            <a:picLocks noChangeAspect="1"/>
          </p:cNvPicPr>
          <p:nvPr/>
        </p:nvPicPr>
        <p:blipFill>
          <a:blip r:embed="rId2">
            <a:extLst/>
          </a:blip>
          <a:stretch>
            <a:fillRect/>
          </a:stretch>
        </p:blipFill>
        <p:spPr>
          <a:xfrm>
            <a:off x="7656021" y="106608"/>
            <a:ext cx="4429903" cy="6644852"/>
          </a:xfrm>
          <a:prstGeom prst="rect">
            <a:avLst/>
          </a:prstGeom>
          <a:ln w="12700">
            <a:miter lim="400000"/>
          </a:ln>
        </p:spPr>
      </p:pic>
      <p:sp>
        <p:nvSpPr>
          <p:cNvPr id="130" name="Shape 1"/>
          <p:cNvSpPr/>
          <p:nvPr/>
        </p:nvSpPr>
        <p:spPr>
          <a:xfrm>
            <a:off x="280592" y="2412919"/>
            <a:ext cx="6447141" cy="1487920"/>
          </a:xfrm>
          <a:prstGeom prst="roundRect">
            <a:avLst>
              <a:gd name="adj" fmla="val 2296"/>
            </a:avLst>
          </a:prstGeom>
          <a:solidFill>
            <a:srgbClr val="E0E0EC"/>
          </a:solidFill>
          <a:ln w="12700">
            <a:miter lim="400000"/>
          </a:ln>
        </p:spPr>
        <p:txBody>
          <a:bodyPr lIns="45718" tIns="45718" rIns="45718" bIns="45718"/>
          <a:lstStyle/>
          <a:p>
            <a:pPr>
              <a:defRPr sz="1500"/>
            </a:pPr>
          </a:p>
        </p:txBody>
      </p:sp>
      <p:sp>
        <p:nvSpPr>
          <p:cNvPr id="131" name="SDG 4 : Quality Education"/>
          <p:cNvSpPr txBox="1"/>
          <p:nvPr/>
        </p:nvSpPr>
        <p:spPr>
          <a:xfrm>
            <a:off x="2218912" y="2412920"/>
            <a:ext cx="2570504" cy="34860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lnSpc>
                <a:spcPts val="2100"/>
              </a:lnSpc>
              <a:defRPr b="1" sz="1500">
                <a:solidFill>
                  <a:srgbClr val="00B050"/>
                </a:solidFill>
                <a:latin typeface="Playfair Display Bold"/>
                <a:ea typeface="Playfair Display Bold"/>
                <a:cs typeface="Playfair Display Bold"/>
                <a:sym typeface="Playfair Display Bold"/>
              </a:defRPr>
            </a:pPr>
            <a:r>
              <a:t>SDG 4 </a:t>
            </a:r>
            <a:r>
              <a:rPr>
                <a:solidFill>
                  <a:srgbClr val="39393C"/>
                </a:solidFill>
              </a:rPr>
              <a:t>: </a:t>
            </a:r>
            <a:r>
              <a:t>Quality Education</a:t>
            </a:r>
          </a:p>
        </p:txBody>
      </p:sp>
      <p:sp>
        <p:nvSpPr>
          <p:cNvPr id="132" name="Text 3"/>
          <p:cNvSpPr txBox="1"/>
          <p:nvPr/>
        </p:nvSpPr>
        <p:spPr>
          <a:xfrm>
            <a:off x="367371" y="2841056"/>
            <a:ext cx="6273584" cy="8723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i="1" sz="1500" u="sng"/>
            </a:pPr>
            <a:r>
              <a:t>Goal:</a:t>
            </a:r>
            <a:r>
              <a:rPr i="0" u="none"/>
              <a:t>Promote lifelong learning opportunities by enabling knowledge sharing, mentorship, and career guidance from alumni to students.</a:t>
            </a:r>
          </a:p>
          <a:p>
            <a:pPr>
              <a:defRPr i="1" sz="1500" u="sng"/>
            </a:pPr>
            <a:r>
              <a:t>Platform Role</a:t>
            </a:r>
            <a:r>
              <a:rPr i="0" u="none"/>
              <a:t>: The platform facilitates alumni-student interactions that support academic growth, career preparation, and skill development</a:t>
            </a:r>
          </a:p>
        </p:txBody>
      </p:sp>
      <p:sp>
        <p:nvSpPr>
          <p:cNvPr id="133" name="Shape 1"/>
          <p:cNvSpPr/>
          <p:nvPr/>
        </p:nvSpPr>
        <p:spPr>
          <a:xfrm>
            <a:off x="280592" y="4241574"/>
            <a:ext cx="6447141" cy="1615567"/>
          </a:xfrm>
          <a:prstGeom prst="roundRect">
            <a:avLst>
              <a:gd name="adj" fmla="val 2114"/>
            </a:avLst>
          </a:prstGeom>
          <a:solidFill>
            <a:srgbClr val="E0E0EC"/>
          </a:solidFill>
          <a:ln w="12700">
            <a:miter lim="400000"/>
          </a:ln>
        </p:spPr>
        <p:txBody>
          <a:bodyPr lIns="45718" tIns="45718" rIns="45718" bIns="45718"/>
          <a:lstStyle/>
          <a:p>
            <a:pPr>
              <a:defRPr sz="1500"/>
            </a:pPr>
          </a:p>
        </p:txBody>
      </p:sp>
      <p:sp>
        <p:nvSpPr>
          <p:cNvPr id="134" name="SDG 8: Decent Work and Economic Growth"/>
          <p:cNvSpPr txBox="1"/>
          <p:nvPr/>
        </p:nvSpPr>
        <p:spPr>
          <a:xfrm>
            <a:off x="2517760" y="4233974"/>
            <a:ext cx="2461230" cy="5065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1500">
                <a:solidFill>
                  <a:srgbClr val="00B000"/>
                </a:solidFill>
              </a:defRPr>
            </a:lvl1pPr>
          </a:lstStyle>
          <a:p>
            <a:pPr/>
            <a:r>
              <a:t>SDG 8: Decent Work and Economic Growth</a:t>
            </a:r>
          </a:p>
        </p:txBody>
      </p:sp>
      <p:sp>
        <p:nvSpPr>
          <p:cNvPr id="135" name="Text 3"/>
          <p:cNvSpPr txBox="1"/>
          <p:nvPr/>
        </p:nvSpPr>
        <p:spPr>
          <a:xfrm>
            <a:off x="367371" y="4731265"/>
            <a:ext cx="6273584" cy="8723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i="1" sz="1500" u="sng"/>
            </a:pPr>
            <a:r>
              <a:t>Goal</a:t>
            </a:r>
            <a:r>
              <a:rPr i="0" u="none"/>
              <a:t>: Support employment opportunities and economic growth.</a:t>
            </a:r>
          </a:p>
          <a:p>
            <a:pPr>
              <a:defRPr i="1" sz="1500" u="sng"/>
            </a:pPr>
            <a:r>
              <a:t>Platform Role</a:t>
            </a:r>
            <a:r>
              <a:rPr i="0" u="none"/>
              <a:t>: Through the job portal and networking hub, alumni can post job        opportunities, provide industry insights, and help students transition smoothly into the workforce.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hape 1"/>
          <p:cNvSpPr/>
          <p:nvPr/>
        </p:nvSpPr>
        <p:spPr>
          <a:xfrm>
            <a:off x="221350" y="1050356"/>
            <a:ext cx="6841562" cy="1714427"/>
          </a:xfrm>
          <a:prstGeom prst="roundRect">
            <a:avLst>
              <a:gd name="adj" fmla="val 2114"/>
            </a:avLst>
          </a:prstGeom>
          <a:solidFill>
            <a:srgbClr val="E0E0EC"/>
          </a:solidFill>
          <a:ln w="12700">
            <a:miter lim="400000"/>
          </a:ln>
        </p:spPr>
        <p:txBody>
          <a:bodyPr lIns="45718" tIns="45718" rIns="45718" bIns="45718"/>
          <a:lstStyle/>
          <a:p>
            <a:pPr>
              <a:defRPr sz="1500"/>
            </a:pPr>
          </a:p>
        </p:txBody>
      </p:sp>
      <p:sp>
        <p:nvSpPr>
          <p:cNvPr id="138" name="SDG 11: Sustainable Cities and Communities…"/>
          <p:cNvSpPr txBox="1"/>
          <p:nvPr/>
        </p:nvSpPr>
        <p:spPr>
          <a:xfrm>
            <a:off x="1355022" y="1051586"/>
            <a:ext cx="4179795" cy="61530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ctr">
              <a:lnSpc>
                <a:spcPts val="2100"/>
              </a:lnSpc>
              <a:defRPr b="1" sz="1500">
                <a:solidFill>
                  <a:srgbClr val="00B050"/>
                </a:solidFill>
                <a:latin typeface="Playfair Display Bold"/>
                <a:ea typeface="Playfair Display Bold"/>
                <a:cs typeface="Playfair Display Bold"/>
                <a:sym typeface="Playfair Display Bold"/>
              </a:defRPr>
            </a:pPr>
            <a:r>
              <a:t>SDG 11: Sustainable Cities and Communities</a:t>
            </a:r>
            <a:endParaRPr sz="2800">
              <a:latin typeface="+mn-lt"/>
              <a:ea typeface="+mn-ea"/>
              <a:cs typeface="+mn-cs"/>
              <a:sym typeface="Calibri"/>
            </a:endParaRPr>
          </a:p>
          <a:p>
            <a:pPr algn="ctr">
              <a:lnSpc>
                <a:spcPts val="2100"/>
              </a:lnSpc>
              <a:defRPr b="1" sz="1500">
                <a:solidFill>
                  <a:srgbClr val="00B050"/>
                </a:solidFill>
                <a:latin typeface="Playfair Display Bold"/>
                <a:ea typeface="Playfair Display Bold"/>
                <a:cs typeface="Playfair Display Bold"/>
                <a:sym typeface="Playfair Display Bold"/>
              </a:defRPr>
            </a:pPr>
            <a:r>
              <a:t> Education</a:t>
            </a:r>
          </a:p>
        </p:txBody>
      </p:sp>
      <p:pic>
        <p:nvPicPr>
          <p:cNvPr id="139" name="Image 0" descr="Image 0"/>
          <p:cNvPicPr>
            <a:picLocks noChangeAspect="1"/>
          </p:cNvPicPr>
          <p:nvPr/>
        </p:nvPicPr>
        <p:blipFill>
          <a:blip r:embed="rId2">
            <a:extLst/>
          </a:blip>
          <a:stretch>
            <a:fillRect/>
          </a:stretch>
        </p:blipFill>
        <p:spPr>
          <a:xfrm>
            <a:off x="7656021" y="106608"/>
            <a:ext cx="4429903" cy="6644852"/>
          </a:xfrm>
          <a:prstGeom prst="rect">
            <a:avLst/>
          </a:prstGeom>
          <a:ln w="12700">
            <a:miter lim="400000"/>
          </a:ln>
        </p:spPr>
      </p:pic>
      <p:sp>
        <p:nvSpPr>
          <p:cNvPr id="140" name="Goal: Strengthen community bonds and promote sustainable development.…"/>
          <p:cNvSpPr txBox="1"/>
          <p:nvPr/>
        </p:nvSpPr>
        <p:spPr>
          <a:xfrm>
            <a:off x="302429" y="1577413"/>
            <a:ext cx="6539815" cy="96379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i="1" sz="1500" u="sng"/>
            </a:pPr>
            <a:r>
              <a:t>Goal</a:t>
            </a:r>
            <a:r>
              <a:rPr i="0" u="none"/>
              <a:t>: Strengthen community bonds and promote sustainable development.</a:t>
            </a:r>
          </a:p>
          <a:p>
            <a:pPr>
              <a:defRPr i="1" sz="1500" u="sng"/>
            </a:pPr>
            <a:r>
              <a:t>Platform Role </a:t>
            </a:r>
            <a:r>
              <a:rPr i="0" u="none"/>
              <a:t>: By connecting alumni to support current students and contribute to community projects, the platform strengthens the college community and fosters a culture of giving back.</a:t>
            </a:r>
          </a:p>
        </p:txBody>
      </p:sp>
      <p:sp>
        <p:nvSpPr>
          <p:cNvPr id="141" name="Shape 1"/>
          <p:cNvSpPr/>
          <p:nvPr/>
        </p:nvSpPr>
        <p:spPr>
          <a:xfrm>
            <a:off x="221350" y="3120493"/>
            <a:ext cx="6841562" cy="1714427"/>
          </a:xfrm>
          <a:prstGeom prst="roundRect">
            <a:avLst>
              <a:gd name="adj" fmla="val 2114"/>
            </a:avLst>
          </a:prstGeom>
          <a:solidFill>
            <a:srgbClr val="E0E0EC"/>
          </a:solidFill>
          <a:ln w="12700">
            <a:miter lim="400000"/>
          </a:ln>
        </p:spPr>
        <p:txBody>
          <a:bodyPr lIns="45718" tIns="45718" rIns="45718" bIns="45718"/>
          <a:lstStyle/>
          <a:p>
            <a:pPr>
              <a:defRPr sz="1500"/>
            </a:pPr>
          </a:p>
        </p:txBody>
      </p:sp>
      <p:sp>
        <p:nvSpPr>
          <p:cNvPr id="142" name="Goal: Enhance partnerships to achieve the SDGs.…"/>
          <p:cNvSpPr txBox="1"/>
          <p:nvPr/>
        </p:nvSpPr>
        <p:spPr>
          <a:xfrm>
            <a:off x="319617" y="3495807"/>
            <a:ext cx="6505441" cy="9637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i="1" sz="1500" u="sng"/>
            </a:pPr>
            <a:r>
              <a:t>Goal</a:t>
            </a:r>
            <a:r>
              <a:rPr i="0"/>
              <a:t>: </a:t>
            </a:r>
            <a:r>
              <a:rPr i="0" u="none"/>
              <a:t>Enhance partnerships to achieve the SDGs.</a:t>
            </a:r>
          </a:p>
          <a:p>
            <a:pPr>
              <a:defRPr i="1" sz="1500" u="sng"/>
            </a:pPr>
            <a:r>
              <a:t>Platform Role </a:t>
            </a:r>
            <a:r>
              <a:rPr i="0" u="none"/>
              <a:t>: The platform fosters partnerships between alumni, students, and faculty, encouraging collaboration and shared goals, such as education, career development, and alumni contributions for college projects..</a:t>
            </a:r>
          </a:p>
        </p:txBody>
      </p:sp>
      <p:sp>
        <p:nvSpPr>
          <p:cNvPr id="143" name="SDG 17: Partnerships for the Goals"/>
          <p:cNvSpPr txBox="1"/>
          <p:nvPr/>
        </p:nvSpPr>
        <p:spPr>
          <a:xfrm>
            <a:off x="2034793" y="3175700"/>
            <a:ext cx="2820251" cy="27799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1500">
                <a:solidFill>
                  <a:srgbClr val="00B000"/>
                </a:solidFill>
              </a:defRPr>
            </a:lvl1pPr>
          </a:lstStyle>
          <a:p>
            <a:pPr/>
            <a:r>
              <a:t>SDG 17: Partnerships for the Goals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Methodology and Approach"/>
          <p:cNvSpPr txBox="1"/>
          <p:nvPr/>
        </p:nvSpPr>
        <p:spPr>
          <a:xfrm>
            <a:off x="797420" y="411667"/>
            <a:ext cx="6467247" cy="69010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4800"/>
              </a:lnSpc>
              <a:defRPr b="1" sz="3800">
                <a:solidFill>
                  <a:srgbClr val="101014"/>
                </a:solidFill>
                <a:latin typeface="Playfair Display Bold"/>
                <a:ea typeface="Playfair Display Bold"/>
                <a:cs typeface="Playfair Display Bold"/>
                <a:sym typeface="Playfair Display Bold"/>
              </a:defRPr>
            </a:lvl1pPr>
          </a:lstStyle>
          <a:p>
            <a:pPr/>
            <a:r>
              <a:t>Methodology and Approach</a:t>
            </a:r>
          </a:p>
        </p:txBody>
      </p:sp>
      <p:pic>
        <p:nvPicPr>
          <p:cNvPr id="146" name="Image 1" descr="Image 1"/>
          <p:cNvPicPr>
            <a:picLocks noChangeAspect="1"/>
          </p:cNvPicPr>
          <p:nvPr/>
        </p:nvPicPr>
        <p:blipFill>
          <a:blip r:embed="rId2">
            <a:extLst/>
          </a:blip>
          <a:stretch>
            <a:fillRect/>
          </a:stretch>
        </p:blipFill>
        <p:spPr>
          <a:xfrm>
            <a:off x="814462" y="1340364"/>
            <a:ext cx="839133" cy="1342652"/>
          </a:xfrm>
          <a:prstGeom prst="rect">
            <a:avLst/>
          </a:prstGeom>
          <a:ln w="12700">
            <a:miter lim="400000"/>
          </a:ln>
        </p:spPr>
      </p:pic>
      <p:pic>
        <p:nvPicPr>
          <p:cNvPr id="147" name="Image 3" descr="Image 3"/>
          <p:cNvPicPr>
            <a:picLocks noChangeAspect="1"/>
          </p:cNvPicPr>
          <p:nvPr/>
        </p:nvPicPr>
        <p:blipFill>
          <a:blip r:embed="rId3">
            <a:extLst/>
          </a:blip>
          <a:stretch>
            <a:fillRect/>
          </a:stretch>
        </p:blipFill>
        <p:spPr>
          <a:xfrm>
            <a:off x="814462" y="4174987"/>
            <a:ext cx="839133" cy="1342649"/>
          </a:xfrm>
          <a:prstGeom prst="rect">
            <a:avLst/>
          </a:prstGeom>
          <a:ln w="12700">
            <a:miter lim="400000"/>
          </a:ln>
        </p:spPr>
      </p:pic>
      <p:pic>
        <p:nvPicPr>
          <p:cNvPr id="148" name="Image 2" descr="Image 2"/>
          <p:cNvPicPr>
            <a:picLocks noChangeAspect="1"/>
          </p:cNvPicPr>
          <p:nvPr/>
        </p:nvPicPr>
        <p:blipFill>
          <a:blip r:embed="rId4">
            <a:extLst/>
          </a:blip>
          <a:stretch>
            <a:fillRect/>
          </a:stretch>
        </p:blipFill>
        <p:spPr>
          <a:xfrm>
            <a:off x="814462" y="2757675"/>
            <a:ext cx="839133" cy="1342652"/>
          </a:xfrm>
          <a:prstGeom prst="rect">
            <a:avLst/>
          </a:prstGeom>
          <a:ln w="12700">
            <a:miter lim="400000"/>
          </a:ln>
        </p:spPr>
      </p:pic>
      <p:sp>
        <p:nvSpPr>
          <p:cNvPr id="149" name="Text 1"/>
          <p:cNvSpPr txBox="1"/>
          <p:nvPr/>
        </p:nvSpPr>
        <p:spPr>
          <a:xfrm>
            <a:off x="2024545" y="1513751"/>
            <a:ext cx="2355789" cy="29933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nSpc>
                <a:spcPts val="2400"/>
              </a:lnSpc>
              <a:defRPr b="1" sz="1900">
                <a:solidFill>
                  <a:srgbClr val="39393C"/>
                </a:solidFill>
                <a:latin typeface="Playfair Display Bold"/>
                <a:ea typeface="Playfair Display Bold"/>
                <a:cs typeface="Playfair Display Bold"/>
                <a:sym typeface="Playfair Display Bold"/>
              </a:defRPr>
            </a:pPr>
            <a:r>
              <a:t>User- </a:t>
            </a:r>
            <a:r>
              <a:rPr sz="1800"/>
              <a:t>Centric</a:t>
            </a:r>
            <a:r>
              <a:t> Design</a:t>
            </a:r>
          </a:p>
        </p:txBody>
      </p:sp>
      <p:sp>
        <p:nvSpPr>
          <p:cNvPr id="150" name="Text 2"/>
          <p:cNvSpPr txBox="1"/>
          <p:nvPr/>
        </p:nvSpPr>
        <p:spPr>
          <a:xfrm>
            <a:off x="2071939" y="1866400"/>
            <a:ext cx="6507599" cy="29057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400"/>
              </a:lnSpc>
              <a:defRPr sz="1600">
                <a:solidFill>
                  <a:srgbClr val="39393C"/>
                </a:solidFill>
                <a:latin typeface="Open Sans"/>
                <a:ea typeface="Open Sans"/>
                <a:cs typeface="Open Sans"/>
                <a:sym typeface="Open Sans"/>
              </a:defRPr>
            </a:lvl1pPr>
          </a:lstStyle>
          <a:p>
            <a:pPr/>
            <a:r>
              <a:t>Implement user-friendly interfaces</a:t>
            </a:r>
          </a:p>
        </p:txBody>
      </p:sp>
      <p:sp>
        <p:nvSpPr>
          <p:cNvPr id="151" name="Text 3"/>
          <p:cNvSpPr txBox="1"/>
          <p:nvPr/>
        </p:nvSpPr>
        <p:spPr>
          <a:xfrm>
            <a:off x="2046203" y="2921599"/>
            <a:ext cx="1752762" cy="2964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400"/>
              </a:lnSpc>
              <a:defRPr b="1">
                <a:solidFill>
                  <a:srgbClr val="39393C"/>
                </a:solidFill>
                <a:latin typeface="Playfair Display Bold"/>
                <a:ea typeface="Playfair Display Bold"/>
                <a:cs typeface="Playfair Display Bold"/>
                <a:sym typeface="Playfair Display Bold"/>
              </a:defRPr>
            </a:lvl1pPr>
          </a:lstStyle>
          <a:p>
            <a:pPr/>
            <a:r>
              <a:t>Data Integration</a:t>
            </a:r>
          </a:p>
        </p:txBody>
      </p:sp>
      <p:sp>
        <p:nvSpPr>
          <p:cNvPr id="152" name="Maintain secure records"/>
          <p:cNvSpPr txBox="1"/>
          <p:nvPr/>
        </p:nvSpPr>
        <p:spPr>
          <a:xfrm>
            <a:off x="2066156" y="3237994"/>
            <a:ext cx="2272569" cy="38201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2400"/>
              </a:lnSpc>
              <a:defRPr sz="1600">
                <a:solidFill>
                  <a:srgbClr val="39393C"/>
                </a:solidFill>
                <a:latin typeface="Open Sans"/>
                <a:ea typeface="Open Sans"/>
                <a:cs typeface="Open Sans"/>
                <a:sym typeface="Open Sans"/>
              </a:defRPr>
            </a:lvl1pPr>
          </a:lstStyle>
          <a:p>
            <a:pPr/>
            <a:r>
              <a:t>Maintain secure records</a:t>
            </a:r>
          </a:p>
        </p:txBody>
      </p:sp>
      <p:sp>
        <p:nvSpPr>
          <p:cNvPr id="153" name="Engagement Tools"/>
          <p:cNvSpPr txBox="1"/>
          <p:nvPr/>
        </p:nvSpPr>
        <p:spPr>
          <a:xfrm>
            <a:off x="2031430" y="4164848"/>
            <a:ext cx="2132180" cy="38785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400"/>
              </a:lnSpc>
              <a:defRPr b="1">
                <a:solidFill>
                  <a:srgbClr val="39393C"/>
                </a:solidFill>
                <a:latin typeface="Playfair Display Bold"/>
                <a:ea typeface="Playfair Display Bold"/>
                <a:cs typeface="Playfair Display Bold"/>
                <a:sym typeface="Playfair Display Bold"/>
              </a:defRPr>
            </a:lvl1pPr>
          </a:lstStyle>
          <a:p>
            <a:pPr/>
            <a:r>
              <a:t>Engagement Tools</a:t>
            </a:r>
          </a:p>
        </p:txBody>
      </p:sp>
      <p:sp>
        <p:nvSpPr>
          <p:cNvPr id="154" name="Use notification, forums and chat features."/>
          <p:cNvSpPr txBox="1"/>
          <p:nvPr/>
        </p:nvSpPr>
        <p:spPr>
          <a:xfrm>
            <a:off x="2067760" y="4471687"/>
            <a:ext cx="3672570" cy="37908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nSpc>
                <a:spcPts val="2400"/>
              </a:lnSpc>
              <a:defRPr sz="1500">
                <a:solidFill>
                  <a:srgbClr val="39393C"/>
                </a:solidFill>
                <a:latin typeface="Open Sans"/>
                <a:ea typeface="Open Sans"/>
                <a:cs typeface="Open Sans"/>
                <a:sym typeface="Open Sans"/>
              </a:defRPr>
            </a:lvl1pPr>
          </a:lstStyle>
          <a:p>
            <a:pPr/>
            <a:r>
              <a:t>Use notification, forums and chat features.</a:t>
            </a:r>
          </a:p>
        </p:txBody>
      </p:sp>
      <p:pic>
        <p:nvPicPr>
          <p:cNvPr id="155" name="Image 0" descr="Image 0"/>
          <p:cNvPicPr>
            <a:picLocks noChangeAspect="1"/>
          </p:cNvPicPr>
          <p:nvPr/>
        </p:nvPicPr>
        <p:blipFill>
          <a:blip r:embed="rId5">
            <a:extLst/>
          </a:blip>
          <a:stretch>
            <a:fillRect/>
          </a:stretch>
        </p:blipFill>
        <p:spPr>
          <a:xfrm>
            <a:off x="7592617" y="-10658"/>
            <a:ext cx="4586185" cy="687927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le 1"/>
          <p:cNvSpPr txBox="1"/>
          <p:nvPr>
            <p:ph type="title"/>
          </p:nvPr>
        </p:nvSpPr>
        <p:spPr>
          <a:xfrm>
            <a:off x="269240" y="315277"/>
            <a:ext cx="10515601" cy="1325563"/>
          </a:xfrm>
          <a:prstGeom prst="rect">
            <a:avLst/>
          </a:prstGeom>
        </p:spPr>
        <p:txBody>
          <a:bodyPr/>
          <a:lstStyle/>
          <a:p>
            <a:pPr/>
            <a:r>
              <a:t>Data Flow Diagram</a:t>
            </a:r>
          </a:p>
        </p:txBody>
      </p:sp>
      <p:pic>
        <p:nvPicPr>
          <p:cNvPr id="158" name="Image 0" descr="Image 0"/>
          <p:cNvPicPr>
            <a:picLocks noChangeAspect="1"/>
          </p:cNvPicPr>
          <p:nvPr/>
        </p:nvPicPr>
        <p:blipFill>
          <a:blip r:embed="rId2">
            <a:extLst/>
          </a:blip>
          <a:stretch>
            <a:fillRect/>
          </a:stretch>
        </p:blipFill>
        <p:spPr>
          <a:xfrm>
            <a:off x="-66214" y="-9206"/>
            <a:ext cx="14630404" cy="2835238"/>
          </a:xfrm>
          <a:prstGeom prst="rect">
            <a:avLst/>
          </a:prstGeom>
          <a:ln w="12700">
            <a:miter lim="400000"/>
          </a:ln>
        </p:spPr>
      </p:pic>
      <p:sp>
        <p:nvSpPr>
          <p:cNvPr id="159" name="Text 0"/>
          <p:cNvSpPr txBox="1"/>
          <p:nvPr/>
        </p:nvSpPr>
        <p:spPr>
          <a:xfrm>
            <a:off x="758242" y="3169766"/>
            <a:ext cx="6948836" cy="66394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b="1" sz="3600">
                <a:solidFill>
                  <a:srgbClr val="101014"/>
                </a:solidFill>
                <a:latin typeface="Playfair Display Bold"/>
                <a:ea typeface="Playfair Display Bold"/>
                <a:cs typeface="Playfair Display Bold"/>
                <a:sym typeface="Playfair Display Bold"/>
              </a:defRPr>
            </a:lvl1pPr>
          </a:lstStyle>
          <a:p>
            <a:pPr/>
            <a:r>
              <a:t>Expected Outcomes and Impact</a:t>
            </a:r>
          </a:p>
        </p:txBody>
      </p:sp>
      <p:pic>
        <p:nvPicPr>
          <p:cNvPr id="160" name="Image 1" descr="Image 1"/>
          <p:cNvPicPr>
            <a:picLocks noChangeAspect="1"/>
          </p:cNvPicPr>
          <p:nvPr/>
        </p:nvPicPr>
        <p:blipFill>
          <a:blip r:embed="rId3">
            <a:extLst/>
          </a:blip>
          <a:stretch>
            <a:fillRect/>
          </a:stretch>
        </p:blipFill>
        <p:spPr>
          <a:xfrm>
            <a:off x="1377488" y="4082215"/>
            <a:ext cx="566979" cy="566979"/>
          </a:xfrm>
          <a:prstGeom prst="rect">
            <a:avLst/>
          </a:prstGeom>
          <a:ln w="12700">
            <a:miter lim="400000"/>
          </a:ln>
        </p:spPr>
      </p:pic>
      <p:pic>
        <p:nvPicPr>
          <p:cNvPr id="161" name="Image 2" descr="Image 2"/>
          <p:cNvPicPr>
            <a:picLocks noChangeAspect="1"/>
          </p:cNvPicPr>
          <p:nvPr/>
        </p:nvPicPr>
        <p:blipFill>
          <a:blip r:embed="rId4">
            <a:extLst/>
          </a:blip>
          <a:stretch>
            <a:fillRect/>
          </a:stretch>
        </p:blipFill>
        <p:spPr>
          <a:xfrm>
            <a:off x="5516064" y="4082295"/>
            <a:ext cx="566979" cy="566978"/>
          </a:xfrm>
          <a:prstGeom prst="rect">
            <a:avLst/>
          </a:prstGeom>
          <a:ln w="12700">
            <a:miter lim="400000"/>
          </a:ln>
        </p:spPr>
      </p:pic>
      <p:pic>
        <p:nvPicPr>
          <p:cNvPr id="162" name="Image 3" descr="Image 3"/>
          <p:cNvPicPr>
            <a:picLocks noChangeAspect="1"/>
          </p:cNvPicPr>
          <p:nvPr/>
        </p:nvPicPr>
        <p:blipFill>
          <a:blip r:embed="rId5">
            <a:extLst/>
          </a:blip>
          <a:stretch>
            <a:fillRect/>
          </a:stretch>
        </p:blipFill>
        <p:spPr>
          <a:xfrm>
            <a:off x="9654482" y="4082215"/>
            <a:ext cx="566979" cy="566979"/>
          </a:xfrm>
          <a:prstGeom prst="rect">
            <a:avLst/>
          </a:prstGeom>
          <a:ln w="12700">
            <a:miter lim="400000"/>
          </a:ln>
        </p:spPr>
      </p:pic>
      <p:sp>
        <p:nvSpPr>
          <p:cNvPr id="163" name="Text 1"/>
          <p:cNvSpPr txBox="1"/>
          <p:nvPr/>
        </p:nvSpPr>
        <p:spPr>
          <a:xfrm>
            <a:off x="844228" y="4874485"/>
            <a:ext cx="1880346" cy="66979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ctr">
              <a:lnSpc>
                <a:spcPts val="2700"/>
              </a:lnSpc>
              <a:defRPr b="1">
                <a:solidFill>
                  <a:srgbClr val="39393C"/>
                </a:solidFill>
                <a:latin typeface="Playfair Display Bold"/>
                <a:ea typeface="Playfair Display Bold"/>
                <a:cs typeface="Playfair Display Bold"/>
                <a:sym typeface="Playfair Display Bold"/>
              </a:defRPr>
            </a:pPr>
            <a:r>
              <a:t>Increased alumni</a:t>
            </a:r>
          </a:p>
          <a:p>
            <a:pPr algn="ctr">
              <a:lnSpc>
                <a:spcPts val="2700"/>
              </a:lnSpc>
              <a:defRPr b="1">
                <a:solidFill>
                  <a:srgbClr val="39393C"/>
                </a:solidFill>
                <a:latin typeface="Playfair Display Bold"/>
                <a:ea typeface="Playfair Display Bold"/>
                <a:cs typeface="Playfair Display Bold"/>
                <a:sym typeface="Playfair Display Bold"/>
              </a:defRPr>
            </a:pPr>
            <a:r>
              <a:t> involvement</a:t>
            </a:r>
          </a:p>
        </p:txBody>
      </p:sp>
      <p:sp>
        <p:nvSpPr>
          <p:cNvPr id="164" name="Text 3"/>
          <p:cNvSpPr txBox="1"/>
          <p:nvPr/>
        </p:nvSpPr>
        <p:spPr>
          <a:xfrm>
            <a:off x="4595436" y="4874485"/>
            <a:ext cx="2832919" cy="66979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ctr">
              <a:lnSpc>
                <a:spcPts val="2700"/>
              </a:lnSpc>
              <a:defRPr b="1">
                <a:solidFill>
                  <a:srgbClr val="39393C"/>
                </a:solidFill>
                <a:latin typeface="Playfair Display Bold"/>
                <a:ea typeface="Playfair Display Bold"/>
                <a:cs typeface="Playfair Display Bold"/>
                <a:sym typeface="Playfair Display Bold"/>
              </a:defRPr>
            </a:pPr>
            <a:r>
              <a:t>Enhanced student carrier </a:t>
            </a:r>
          </a:p>
          <a:p>
            <a:pPr algn="ctr">
              <a:lnSpc>
                <a:spcPts val="2700"/>
              </a:lnSpc>
              <a:defRPr b="1">
                <a:solidFill>
                  <a:srgbClr val="39393C"/>
                </a:solidFill>
                <a:latin typeface="Playfair Display Bold"/>
                <a:ea typeface="Playfair Display Bold"/>
                <a:cs typeface="Playfair Display Bold"/>
                <a:sym typeface="Playfair Display Bold"/>
              </a:defRPr>
            </a:pPr>
            <a:r>
              <a:t>opportunities</a:t>
            </a:r>
          </a:p>
        </p:txBody>
      </p:sp>
      <p:sp>
        <p:nvSpPr>
          <p:cNvPr id="165" name="Text 5"/>
          <p:cNvSpPr txBox="1"/>
          <p:nvPr/>
        </p:nvSpPr>
        <p:spPr>
          <a:xfrm>
            <a:off x="9299216" y="4874485"/>
            <a:ext cx="1880010" cy="66979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ctr">
              <a:lnSpc>
                <a:spcPts val="2700"/>
              </a:lnSpc>
              <a:defRPr b="1">
                <a:solidFill>
                  <a:srgbClr val="39393C"/>
                </a:solidFill>
                <a:latin typeface="Playfair Display Bold"/>
                <a:ea typeface="Playfair Display Bold"/>
                <a:cs typeface="Playfair Display Bold"/>
                <a:sym typeface="Playfair Display Bold"/>
              </a:defRPr>
            </a:pPr>
            <a:r>
              <a:t>Stronger college </a:t>
            </a:r>
          </a:p>
          <a:p>
            <a:pPr algn="ctr">
              <a:lnSpc>
                <a:spcPts val="2700"/>
              </a:lnSpc>
              <a:defRPr b="1">
                <a:solidFill>
                  <a:srgbClr val="39393C"/>
                </a:solidFill>
                <a:latin typeface="Playfair Display Bold"/>
                <a:ea typeface="Playfair Display Bold"/>
                <a:cs typeface="Playfair Display Bold"/>
                <a:sym typeface="Playfair Display Bold"/>
              </a:defRPr>
            </a:pPr>
            <a:r>
              <a:t>community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7" name="Picture 8" descr="Picture 8"/>
          <p:cNvPicPr>
            <a:picLocks noChangeAspect="1"/>
          </p:cNvPicPr>
          <p:nvPr/>
        </p:nvPicPr>
        <p:blipFill>
          <a:blip r:embed="rId2">
            <a:extLst/>
          </a:blip>
          <a:stretch>
            <a:fillRect/>
          </a:stretch>
        </p:blipFill>
        <p:spPr>
          <a:xfrm>
            <a:off x="1277154" y="634162"/>
            <a:ext cx="9157852" cy="5589675"/>
          </a:xfrm>
          <a:prstGeom prst="rect">
            <a:avLst/>
          </a:prstGeom>
          <a:ln w="12700">
            <a:miter lim="400000"/>
          </a:ln>
        </p:spPr>
      </p:pic>
      <p:sp>
        <p:nvSpPr>
          <p:cNvPr id="168" name="Landing Page"/>
          <p:cNvSpPr txBox="1"/>
          <p:nvPr/>
        </p:nvSpPr>
        <p:spPr>
          <a:xfrm>
            <a:off x="4942798" y="6236405"/>
            <a:ext cx="1375613" cy="33308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 Landing Page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