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75" r:id="rId12"/>
    <p:sldId id="267" r:id="rId13"/>
    <p:sldId id="268" r:id="rId14"/>
    <p:sldId id="277" r:id="rId15"/>
    <p:sldId id="276" r:id="rId16"/>
    <p:sldId id="269" r:id="rId17"/>
    <p:sldId id="270" r:id="rId18"/>
    <p:sldId id="274" r:id="rId19"/>
    <p:sldId id="273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FE51-BA49-485B-A2AD-E4DC3370001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F68E-25CD-4E58-838D-4CC15C0C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354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Convolution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2243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968"/>
            <a:ext cx="10515600" cy="4815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Activation functions </a:t>
            </a:r>
            <a:r>
              <a:rPr lang="en-US" dirty="0"/>
              <a:t>are an extremely important feature of the artificial neural networks. They basically decide whether a neuron should be activated or </a:t>
            </a:r>
            <a:r>
              <a:rPr lang="en-US" dirty="0" smtClean="0"/>
              <a:t>not.</a:t>
            </a:r>
          </a:p>
          <a:p>
            <a:pPr marL="0" indent="0">
              <a:buNone/>
            </a:pPr>
            <a:r>
              <a:rPr lang="en-US" b="1" dirty="0" smtClean="0"/>
              <a:t>Activation Function </a:t>
            </a:r>
            <a:r>
              <a:rPr lang="en-US" dirty="0"/>
              <a:t>calculates a “weighted sum” of its input, adds a bias and </a:t>
            </a:r>
            <a:r>
              <a:rPr lang="en-US" dirty="0" smtClean="0"/>
              <a:t>then </a:t>
            </a:r>
            <a:r>
              <a:rPr lang="en-US" dirty="0"/>
              <a:t>decides whether it should be “fired” or </a:t>
            </a:r>
            <a:r>
              <a:rPr lang="en-US" dirty="0" smtClean="0"/>
              <a:t>not.</a:t>
            </a:r>
          </a:p>
          <a:p>
            <a:pPr marL="0" indent="0">
              <a:buNone/>
            </a:pPr>
            <a:r>
              <a:rPr lang="en-US" dirty="0"/>
              <a:t>It simply adds non-linearity to the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40" y="3923414"/>
            <a:ext cx="7091916" cy="1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neuron (except input layer neurons) calculates the weighted sum of inputs, adds some bias and then applies </a:t>
            </a:r>
            <a:r>
              <a:rPr lang="en-US" i="1" dirty="0"/>
              <a:t>activation function</a:t>
            </a:r>
            <a:r>
              <a:rPr lang="en-US" dirty="0"/>
              <a:t> to it.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the activation function network </a:t>
            </a:r>
            <a:r>
              <a:rPr lang="en-US" dirty="0"/>
              <a:t>is similar to a </a:t>
            </a:r>
            <a:r>
              <a:rPr lang="en-US" b="1" i="1" dirty="0"/>
              <a:t>linear regression model</a:t>
            </a:r>
            <a:r>
              <a:rPr lang="en-US" dirty="0"/>
              <a:t> which can only address the linear relationship between </a:t>
            </a:r>
            <a:r>
              <a:rPr lang="en-US" dirty="0" smtClean="0"/>
              <a:t>variables.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model with limited power and not suitable for complex problems like image classifications, object detections, language translations, etc.</a:t>
            </a:r>
          </a:p>
        </p:txBody>
      </p:sp>
    </p:spTree>
    <p:extLst>
      <p:ext uri="{BB962C8B-B14F-4D97-AF65-F5344CB8AC3E}">
        <p14:creationId xmlns:p14="http://schemas.microsoft.com/office/powerpoint/2010/main" val="380094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36"/>
            <a:ext cx="10515600" cy="1325563"/>
          </a:xfrm>
        </p:spPr>
        <p:txBody>
          <a:bodyPr/>
          <a:lstStyle/>
          <a:p>
            <a:r>
              <a:rPr lang="en-US" b="1" dirty="0"/>
              <a:t>Sigmoid </a:t>
            </a:r>
            <a:r>
              <a:rPr lang="en-US" b="1" dirty="0" smtClean="0"/>
              <a:t>Function (Logistic Activation Function)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18" y="1812851"/>
            <a:ext cx="2133600" cy="914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4613" y="1812851"/>
            <a:ext cx="6567820" cy="47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ranges from 0 to 1</a:t>
            </a:r>
            <a:r>
              <a:rPr lang="en-US" dirty="0" smtClean="0"/>
              <a:t>.</a:t>
            </a:r>
          </a:p>
          <a:p>
            <a:r>
              <a:rPr lang="en-US" dirty="0"/>
              <a:t>The derivative of an activation function helps in calculation during backpropagation. </a:t>
            </a:r>
            <a:endParaRPr lang="en-US" dirty="0" smtClean="0"/>
          </a:p>
          <a:p>
            <a:r>
              <a:rPr lang="en-US" dirty="0"/>
              <a:t>During backpropagation, the derivative of loss w.r.t parameter is calculated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0" y="4199860"/>
            <a:ext cx="7282637" cy="2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r>
              <a:rPr lang="en-US" b="1" dirty="0" err="1" smtClean="0"/>
              <a:t>Tanh</a:t>
            </a:r>
            <a:r>
              <a:rPr lang="en-US" b="1" dirty="0" smtClean="0"/>
              <a:t> (Hyperbolic tangent)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196" y="1573619"/>
            <a:ext cx="9080204" cy="45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7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b="1" dirty="0" err="1"/>
              <a:t>Tanh</a:t>
            </a:r>
            <a:r>
              <a:rPr lang="en-US" b="1" dirty="0"/>
              <a:t> (Hyperbolic tangent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r>
              <a:rPr lang="en-US" dirty="0"/>
              <a:t>It is similar to </a:t>
            </a:r>
            <a:r>
              <a:rPr lang="en-US" i="1" dirty="0"/>
              <a:t>logistic activation</a:t>
            </a:r>
            <a:r>
              <a:rPr lang="en-US" dirty="0"/>
              <a:t> function with a mathematical equation</a:t>
            </a:r>
          </a:p>
          <a:p>
            <a:r>
              <a:rPr lang="en-US" dirty="0"/>
              <a:t>The output ranges from -1 to 1 and having an equal mass on both the sides of zero-axis so it is </a:t>
            </a:r>
            <a:r>
              <a:rPr lang="en-US" b="1" i="1" dirty="0"/>
              <a:t>zero centered</a:t>
            </a:r>
            <a:r>
              <a:rPr lang="en-US" dirty="0"/>
              <a:t> function.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23" y="3721118"/>
            <a:ext cx="8516678" cy="22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ReLu</a:t>
            </a:r>
            <a:r>
              <a:rPr lang="en-US" b="1" dirty="0" smtClean="0"/>
              <a:t> </a:t>
            </a:r>
            <a:r>
              <a:rPr lang="en-US" b="1" dirty="0"/>
              <a:t>(Rectified linear units)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62" y="1648047"/>
            <a:ext cx="9973339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ReLu</a:t>
            </a:r>
            <a:r>
              <a:rPr lang="en-US" b="1" dirty="0" smtClean="0"/>
              <a:t> (Rectified linear units)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010"/>
            <a:ext cx="10515600" cy="4932953"/>
          </a:xfrm>
        </p:spPr>
        <p:txBody>
          <a:bodyPr/>
          <a:lstStyle/>
          <a:p>
            <a:r>
              <a:rPr lang="en-US" dirty="0"/>
              <a:t>If the input is a positive number the function returns the number itself and if the input is a negative number then the function returns 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3" y="2122895"/>
            <a:ext cx="7219507" cy="2023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79" y="4359349"/>
            <a:ext cx="5263116" cy="15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Leaky </a:t>
            </a:r>
            <a:r>
              <a:rPr lang="en-US" b="1" dirty="0" err="1" smtClean="0"/>
              <a:t>ReLu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684" y="1360967"/>
            <a:ext cx="9409814" cy="5231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89" y="918720"/>
            <a:ext cx="3390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Leaky</a:t>
            </a:r>
            <a:r>
              <a:rPr lang="en-US" b="1" dirty="0"/>
              <a:t> </a:t>
            </a:r>
            <a:r>
              <a:rPr lang="en-US" b="1" dirty="0" err="1"/>
              <a:t>ReLu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was proposed to fix the </a:t>
            </a:r>
            <a:r>
              <a:rPr lang="en-US" b="1" i="1" dirty="0"/>
              <a:t>dying neurons </a:t>
            </a:r>
            <a:r>
              <a:rPr lang="en-US" dirty="0"/>
              <a:t>problem of </a:t>
            </a:r>
            <a:r>
              <a:rPr lang="en-US" i="1" dirty="0" err="1"/>
              <a:t>ReLu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introduces a small slope to keep the update alive for the neurons where the </a:t>
            </a:r>
            <a:r>
              <a:rPr lang="en-US" i="1" dirty="0"/>
              <a:t>weighted sum of inputs</a:t>
            </a:r>
            <a:r>
              <a:rPr lang="en-US" dirty="0"/>
              <a:t> is </a:t>
            </a:r>
            <a:r>
              <a:rPr lang="en-US" b="1" i="1" dirty="0"/>
              <a:t>negative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6" y="3186111"/>
            <a:ext cx="8399721" cy="27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1026" name="Picture 2" descr="Image result for convolution formul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9" y="1522155"/>
            <a:ext cx="8018462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Softmax</a:t>
            </a:r>
            <a:r>
              <a:rPr lang="en-US" b="1" dirty="0" smtClean="0"/>
              <a:t> </a:t>
            </a:r>
            <a:r>
              <a:rPr lang="en-US" b="1" dirty="0"/>
              <a:t>activation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 </a:t>
            </a:r>
            <a:r>
              <a:rPr lang="en-US" b="1" i="1" dirty="0" err="1"/>
              <a:t>softmax</a:t>
            </a:r>
            <a:r>
              <a:rPr lang="en-US" dirty="0"/>
              <a:t> activation function </a:t>
            </a:r>
            <a:r>
              <a:rPr lang="en-US" dirty="0" smtClean="0"/>
              <a:t>is </a:t>
            </a:r>
            <a:r>
              <a:rPr lang="en-US" dirty="0"/>
              <a:t>a type of s</a:t>
            </a:r>
            <a:r>
              <a:rPr lang="en-US" i="1" dirty="0"/>
              <a:t>igmoid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For a binary classification problem, the </a:t>
            </a:r>
            <a:r>
              <a:rPr lang="en-US" i="1" dirty="0"/>
              <a:t>logistic</a:t>
            </a:r>
            <a:r>
              <a:rPr lang="en-US" dirty="0"/>
              <a:t> activation function works well but not for a </a:t>
            </a:r>
            <a:r>
              <a:rPr lang="en-US" i="1" dirty="0"/>
              <a:t>multiclass</a:t>
            </a:r>
            <a:r>
              <a:rPr lang="en-US" dirty="0"/>
              <a:t> classification </a:t>
            </a:r>
            <a:r>
              <a:rPr lang="en-US" dirty="0" smtClean="0"/>
              <a:t>problem.</a:t>
            </a:r>
          </a:p>
          <a:p>
            <a:pPr marL="0" indent="0">
              <a:buNone/>
            </a:pPr>
            <a:r>
              <a:rPr lang="en-US" i="1" dirty="0" err="1"/>
              <a:t>Softmax</a:t>
            </a:r>
            <a:r>
              <a:rPr lang="en-US" dirty="0"/>
              <a:t> is generally preferred </a:t>
            </a:r>
            <a:r>
              <a:rPr lang="en-US" b="1" dirty="0"/>
              <a:t>in the output layer </a:t>
            </a:r>
            <a:r>
              <a:rPr lang="en-US" dirty="0"/>
              <a:t>where we are trying to get probabilities for different classes in the </a:t>
            </a:r>
            <a:r>
              <a:rPr lang="en-US"/>
              <a:t>output</a:t>
            </a:r>
            <a:r>
              <a:rPr lang="en-US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74" y="4008475"/>
            <a:ext cx="5879805" cy="21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4890423"/>
          </a:xfrm>
        </p:spPr>
        <p:txBody>
          <a:bodyPr/>
          <a:lstStyle/>
          <a:p>
            <a:r>
              <a:rPr lang="en-US" sz="3200" dirty="0"/>
              <a:t>For </a:t>
            </a:r>
            <a:r>
              <a:rPr lang="en-US" sz="3200" b="1" dirty="0"/>
              <a:t>CNN</a:t>
            </a:r>
            <a:r>
              <a:rPr lang="en-US" sz="3200" dirty="0"/>
              <a:t>, </a:t>
            </a:r>
            <a:r>
              <a:rPr lang="en-US" sz="3200" b="1" dirty="0" err="1"/>
              <a:t>ReLu</a:t>
            </a:r>
            <a:r>
              <a:rPr lang="en-US" sz="3200" dirty="0"/>
              <a:t> is treated as a standard activation function but if it suffers from </a:t>
            </a:r>
            <a:r>
              <a:rPr lang="en-US" sz="3200" b="1" dirty="0"/>
              <a:t>dead neurons</a:t>
            </a:r>
            <a:r>
              <a:rPr lang="en-US" sz="3200" dirty="0"/>
              <a:t> then switch to </a:t>
            </a:r>
            <a:r>
              <a:rPr lang="en-US" sz="3200" b="1" dirty="0" err="1"/>
              <a:t>LeakyReLu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Always remember </a:t>
            </a:r>
            <a:r>
              <a:rPr lang="en-US" sz="3200" b="1" dirty="0" err="1"/>
              <a:t>ReLu</a:t>
            </a:r>
            <a:r>
              <a:rPr lang="en-US" sz="3200" dirty="0"/>
              <a:t> should be only used in </a:t>
            </a:r>
            <a:r>
              <a:rPr lang="en-US" sz="3200" b="1" i="1" dirty="0"/>
              <a:t>hidden</a:t>
            </a:r>
            <a:r>
              <a:rPr lang="en-US" sz="3200" dirty="0"/>
              <a:t> layers.</a:t>
            </a:r>
          </a:p>
          <a:p>
            <a:r>
              <a:rPr lang="en-US" sz="3200" dirty="0"/>
              <a:t>For </a:t>
            </a:r>
            <a:r>
              <a:rPr lang="en-US" sz="3200" b="1" dirty="0"/>
              <a:t>classification</a:t>
            </a:r>
            <a:r>
              <a:rPr lang="en-US" sz="3200" dirty="0"/>
              <a:t>, </a:t>
            </a:r>
            <a:r>
              <a:rPr lang="en-US" sz="3200" b="1" dirty="0"/>
              <a:t>Sigmoid </a:t>
            </a:r>
            <a:r>
              <a:rPr lang="en-US" sz="3200" b="1" dirty="0" smtClean="0"/>
              <a:t>functions or </a:t>
            </a:r>
            <a:r>
              <a:rPr lang="en-US" sz="3200" b="1" dirty="0" err="1" smtClean="0"/>
              <a:t>Softmax</a:t>
            </a:r>
            <a:r>
              <a:rPr lang="en-US" sz="3200" b="1" dirty="0" smtClean="0"/>
              <a:t> </a:t>
            </a:r>
            <a:r>
              <a:rPr lang="en-US" sz="3200" dirty="0" smtClean="0"/>
              <a:t>work </a:t>
            </a:r>
            <a:r>
              <a:rPr lang="en-US" sz="3200" dirty="0"/>
              <a:t>well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For </a:t>
            </a:r>
            <a:r>
              <a:rPr lang="en-US" sz="3200" b="1" dirty="0"/>
              <a:t>RNN,</a:t>
            </a:r>
            <a:r>
              <a:rPr lang="en-US" sz="3200" dirty="0"/>
              <a:t> the </a:t>
            </a:r>
            <a:r>
              <a:rPr lang="en-US" sz="3200" b="1" dirty="0" err="1"/>
              <a:t>tanh</a:t>
            </a:r>
            <a:r>
              <a:rPr lang="en-US" sz="3200" dirty="0"/>
              <a:t> activation function is preferred as a standard activation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Convolution Layer — The Kernel</a:t>
            </a:r>
            <a:br>
              <a:rPr lang="en-US" b="1" dirty="0" smtClean="0"/>
            </a:br>
            <a:r>
              <a:rPr lang="en-US" sz="2700" dirty="0" smtClean="0"/>
              <a:t>Convoluting a 5x5x1 image with a 3x3x1 kernel to get a 3x3x1 convolved feature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032000"/>
            <a:ext cx="5010150" cy="3657600"/>
          </a:xfrm>
        </p:spPr>
      </p:pic>
    </p:spTree>
    <p:extLst>
      <p:ext uri="{BB962C8B-B14F-4D97-AF65-F5344CB8AC3E}">
        <p14:creationId xmlns:p14="http://schemas.microsoft.com/office/powerpoint/2010/main" val="27742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br>
              <a:rPr lang="en-US" dirty="0" smtClean="0"/>
            </a:br>
            <a:r>
              <a:rPr lang="en-US" sz="1200" dirty="0"/>
              <a:t>W</a:t>
            </a:r>
            <a:r>
              <a:rPr lang="en-US" sz="1200" dirty="0" smtClean="0"/>
              <a:t>e use </a:t>
            </a:r>
            <a:r>
              <a:rPr lang="en-US" sz="1200" dirty="0" err="1" smtClean="0"/>
              <a:t>ReLU</a:t>
            </a:r>
            <a:r>
              <a:rPr lang="en-US" sz="1200" dirty="0" smtClean="0"/>
              <a:t> layer to increase non </a:t>
            </a:r>
            <a:r>
              <a:rPr lang="en-US" sz="1200" dirty="0" err="1" smtClean="0"/>
              <a:t>linearaty</a:t>
            </a:r>
            <a:r>
              <a:rPr lang="en-US" sz="1200" dirty="0" smtClean="0"/>
              <a:t>. In our </a:t>
            </a:r>
            <a:r>
              <a:rPr lang="en-US" sz="1200" dirty="0" err="1" smtClean="0"/>
              <a:t>cnn</a:t>
            </a:r>
            <a:r>
              <a:rPr lang="en-US" sz="1200" dirty="0" smtClean="0"/>
              <a:t> or image</a:t>
            </a:r>
            <a:endParaRPr lang="en-US" dirty="0"/>
          </a:p>
        </p:txBody>
      </p:sp>
      <p:pic>
        <p:nvPicPr>
          <p:cNvPr id="2050" name="Picture 2" descr="Image result for relu la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68" y="2048256"/>
            <a:ext cx="832104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Pooling </a:t>
            </a:r>
            <a:r>
              <a:rPr lang="en-US" b="1" dirty="0"/>
              <a:t>Layer</a:t>
            </a:r>
            <a:br>
              <a:rPr lang="en-US" b="1" dirty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Pooling layer is responsible for reducing the spatial size of the Convolved Feature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This is to </a:t>
            </a:r>
            <a:r>
              <a:rPr lang="en-US" sz="3600" b="1" dirty="0"/>
              <a:t>decrease the computational power required to process the data</a:t>
            </a:r>
            <a:r>
              <a:rPr lang="en-US" sz="3600" dirty="0"/>
              <a:t> through dimensionality reduction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It </a:t>
            </a:r>
            <a:r>
              <a:rPr lang="en-US" sz="3600" dirty="0"/>
              <a:t>is useful for </a:t>
            </a:r>
            <a:r>
              <a:rPr lang="en-US" sz="3600" b="1" dirty="0"/>
              <a:t>extracting dominant </a:t>
            </a:r>
            <a:r>
              <a:rPr lang="en-US" sz="3600" b="1" dirty="0" smtClean="0"/>
              <a:t>features </a:t>
            </a:r>
            <a:r>
              <a:rPr lang="en-US" sz="3600" dirty="0" smtClean="0"/>
              <a:t>which </a:t>
            </a:r>
            <a:r>
              <a:rPr lang="en-US" sz="3600" dirty="0"/>
              <a:t>are rotational and positional </a:t>
            </a:r>
            <a:r>
              <a:rPr lang="en-US" sz="3600" dirty="0" smtClean="0"/>
              <a:t>invariant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Types of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1.Max Pooling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b="1" dirty="0"/>
              <a:t> Average </a:t>
            </a:r>
            <a:r>
              <a:rPr lang="en-US" b="1" dirty="0" smtClean="0"/>
              <a:t>Pooling</a:t>
            </a:r>
          </a:p>
          <a:p>
            <a:pPr marL="0" indent="0">
              <a:buNone/>
            </a:pPr>
            <a:r>
              <a:rPr lang="en-US" b="1" dirty="0" smtClean="0"/>
              <a:t>Max </a:t>
            </a:r>
            <a:r>
              <a:rPr lang="en-US" b="1" dirty="0"/>
              <a:t>Pooling</a:t>
            </a:r>
            <a:r>
              <a:rPr lang="en-US" dirty="0"/>
              <a:t> returns the </a:t>
            </a:r>
            <a:r>
              <a:rPr lang="en-US" b="1" dirty="0"/>
              <a:t>maximum value</a:t>
            </a:r>
            <a:r>
              <a:rPr lang="en-US" dirty="0"/>
              <a:t> from the portion of the image covered by the Kernel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Average Pooling </a:t>
            </a:r>
            <a:r>
              <a:rPr lang="en-US" dirty="0"/>
              <a:t>returns the </a:t>
            </a:r>
            <a:r>
              <a:rPr lang="en-US" b="1" dirty="0"/>
              <a:t>average of all the values </a:t>
            </a:r>
            <a:r>
              <a:rPr lang="en-US" dirty="0"/>
              <a:t>from the portion of the image covered by the Kernel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Max Pooling also performs as a</a:t>
            </a:r>
            <a:r>
              <a:rPr lang="en-US" b="1" dirty="0"/>
              <a:t> Noise </a:t>
            </a:r>
            <a:r>
              <a:rPr lang="en-US" b="1" dirty="0" smtClean="0"/>
              <a:t>Suppressant.</a:t>
            </a:r>
          </a:p>
          <a:p>
            <a:pPr marL="0" indent="0">
              <a:buNone/>
            </a:pPr>
            <a:r>
              <a:rPr lang="en-US" dirty="0"/>
              <a:t>Average Pooling simply performs dimensionality </a:t>
            </a:r>
            <a:r>
              <a:rPr lang="en-US" dirty="0" smtClean="0"/>
              <a:t>reduction.</a:t>
            </a:r>
          </a:p>
          <a:p>
            <a:pPr marL="0" indent="0">
              <a:buNone/>
            </a:pPr>
            <a:r>
              <a:rPr lang="en-US" b="1" dirty="0"/>
              <a:t>Max Pooling performs a lot better than Average Pooling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 Pooling , Average Pooling</a:t>
            </a:r>
            <a:endParaRPr lang="en-US" dirty="0"/>
          </a:p>
        </p:txBody>
      </p:sp>
      <p:pic>
        <p:nvPicPr>
          <p:cNvPr id="3074" name="Picture 2" descr="https://cdn-images-1.medium.com/max/900/1*KQIEqhxzICU7thjaQBfPB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48" y="1582738"/>
            <a:ext cx="8302752" cy="50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4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dirty="0" smtClean="0"/>
              <a:t>Flattening</a:t>
            </a:r>
            <a:endParaRPr lang="en-US" dirty="0"/>
          </a:p>
        </p:txBody>
      </p:sp>
      <p:pic>
        <p:nvPicPr>
          <p:cNvPr id="4098" name="Picture 2" descr="Image result for flattening in cn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426464"/>
            <a:ext cx="9957816" cy="46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Classification — Fully Connected Layer (FC Layer)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 descr="Image result for fully connected la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2039113"/>
            <a:ext cx="10515600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665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Convolution</vt:lpstr>
      <vt:lpstr>Convolution</vt:lpstr>
      <vt:lpstr>Convolution Layer — The Kernel Convoluting a 5x5x1 image with a 3x3x1 kernel to get a 3x3x1 convolved feature</vt:lpstr>
      <vt:lpstr>ReLU layer We use ReLU layer to increase non linearaty. In our cnn or image</vt:lpstr>
      <vt:lpstr>  Pooling Layer  </vt:lpstr>
      <vt:lpstr>Types of Pooling</vt:lpstr>
      <vt:lpstr>Max Pooling , Average Pooling</vt:lpstr>
      <vt:lpstr>Flattening</vt:lpstr>
      <vt:lpstr> Classification — Fully Connected Layer (FC Layer) </vt:lpstr>
      <vt:lpstr>Activation Function</vt:lpstr>
      <vt:lpstr>Activation Function</vt:lpstr>
      <vt:lpstr>Sigmoid Function (Logistic Activation Function)</vt:lpstr>
      <vt:lpstr>Sigmoid Function</vt:lpstr>
      <vt:lpstr>Tanh (Hyperbolic tangent)</vt:lpstr>
      <vt:lpstr>Tanh (Hyperbolic tangent)</vt:lpstr>
      <vt:lpstr> ReLu (Rectified linear units) </vt:lpstr>
      <vt:lpstr> ReLu (Rectified linear units) </vt:lpstr>
      <vt:lpstr> Leaky ReLu </vt:lpstr>
      <vt:lpstr> Leaky ReLu </vt:lpstr>
      <vt:lpstr> Softmax activation function 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</dc:title>
  <dc:creator>Ayush Adhikari</dc:creator>
  <cp:lastModifiedBy>Aayush</cp:lastModifiedBy>
  <cp:revision>30</cp:revision>
  <dcterms:created xsi:type="dcterms:W3CDTF">2019-06-30T14:29:30Z</dcterms:created>
  <dcterms:modified xsi:type="dcterms:W3CDTF">2023-05-25T13:20:54Z</dcterms:modified>
</cp:coreProperties>
</file>