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bril Fatface" charset="1" panose="02000503000000020003"/>
      <p:regular r:id="rId22"/>
    </p:embeddedFont>
    <p:embeddedFont>
      <p:font typeface="Roboto Bold Italics" charset="1" panose="02000000000000000000"/>
      <p:regular r:id="rId23"/>
    </p:embeddedFont>
    <p:embeddedFont>
      <p:font typeface="Glacial Indifference" charset="1" panose="00000000000000000000"/>
      <p:regular r:id="rId24"/>
    </p:embeddedFont>
    <p:embeddedFont>
      <p:font typeface="Inter Bold" charset="1" panose="020B0802030000000004"/>
      <p:regular r:id="rId25"/>
    </p:embeddedFont>
    <p:embeddedFont>
      <p:font typeface="Glacial Indifference Bold" charset="1" panose="00000800000000000000"/>
      <p:regular r:id="rId26"/>
    </p:embeddedFont>
    <p:embeddedFont>
      <p:font typeface="Montserrat Classic" charset="1" panose="00000500000000000000"/>
      <p:regular r:id="rId27"/>
    </p:embeddedFont>
    <p:embeddedFont>
      <p:font typeface="Cormorant Garamond" charset="1" panose="00000500000000000000"/>
      <p:regular r:id="rId28"/>
    </p:embeddedFont>
    <p:embeddedFont>
      <p:font typeface="Abril Fatface Italics" charset="1" panose="02000503000000020003"/>
      <p:regular r:id="rId29"/>
    </p:embeddedFont>
    <p:embeddedFont>
      <p:font typeface="Montserrat Bold" charset="1" panose="00000800000000000000"/>
      <p:regular r:id="rId30"/>
    </p:embeddedFont>
    <p:embeddedFont>
      <p:font typeface="Open Sans 1" charset="1" panose="00000000000000000000"/>
      <p:regular r:id="rId31"/>
    </p:embeddedFont>
    <p:embeddedFont>
      <p:font typeface="Noto Serif Display Semi-Bold Italics" charset="1" panose="0202070208050509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slide1.xml><?xml version="1.0" encoding="utf-8"?>
<p:sld xmlns:p="http://schemas.openxmlformats.org/presentationml/2006/main" xmlns:a="http://schemas.openxmlformats.org/drawingml/2006/main">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981200" y="-1790700"/>
            <a:ext cx="11125200" cy="13449300"/>
            <a:chOff x="0" y="0"/>
            <a:chExt cx="2587296" cy="3127792"/>
          </a:xfrm>
        </p:grpSpPr>
        <p:sp>
          <p:nvSpPr>
            <p:cNvPr name="Freeform 3" id="3"/>
            <p:cNvSpPr/>
            <p:nvPr/>
          </p:nvSpPr>
          <p:spPr>
            <a:xfrm flipH="false" flipV="false" rot="0">
              <a:off x="0" y="0"/>
              <a:ext cx="2587296" cy="3127792"/>
            </a:xfrm>
            <a:custGeom>
              <a:avLst/>
              <a:gdLst/>
              <a:ahLst/>
              <a:cxnLst/>
              <a:rect r="r" b="b" t="t" l="l"/>
              <a:pathLst>
                <a:path h="3127792" w="2587296">
                  <a:moveTo>
                    <a:pt x="0" y="0"/>
                  </a:moveTo>
                  <a:lnTo>
                    <a:pt x="2587296" y="0"/>
                  </a:lnTo>
                  <a:lnTo>
                    <a:pt x="2587296" y="3127792"/>
                  </a:lnTo>
                  <a:lnTo>
                    <a:pt x="0" y="3127792"/>
                  </a:lnTo>
                  <a:close/>
                </a:path>
              </a:pathLst>
            </a:custGeom>
            <a:gradFill rotWithShape="true">
              <a:gsLst>
                <a:gs pos="0">
                  <a:srgbClr val="A6A6A6">
                    <a:alpha val="100000"/>
                  </a:srgbClr>
                </a:gs>
                <a:gs pos="100000">
                  <a:srgbClr val="FFFFFF">
                    <a:alpha val="100000"/>
                  </a:srgbClr>
                </a:gs>
              </a:gsLst>
              <a:lin ang="0"/>
            </a:gradFill>
          </p:spPr>
        </p:sp>
      </p:grpSp>
      <p:sp>
        <p:nvSpPr>
          <p:cNvPr name="TextBox 4" id="4"/>
          <p:cNvSpPr txBox="true"/>
          <p:nvPr/>
        </p:nvSpPr>
        <p:spPr>
          <a:xfrm rot="0">
            <a:off x="3867150" y="2208049"/>
            <a:ext cx="8115300" cy="2886075"/>
          </a:xfrm>
          <a:prstGeom prst="rect">
            <a:avLst/>
          </a:prstGeom>
        </p:spPr>
        <p:txBody>
          <a:bodyPr anchor="t" rtlCol="false" tIns="0" lIns="0" bIns="0" rIns="0">
            <a:spAutoFit/>
          </a:bodyPr>
          <a:lstStyle/>
          <a:p>
            <a:pPr algn="l">
              <a:lnSpc>
                <a:spcPts val="11399"/>
              </a:lnSpc>
            </a:pPr>
            <a:r>
              <a:rPr lang="en-US" sz="9999">
                <a:solidFill>
                  <a:srgbClr val="010A4F"/>
                </a:solidFill>
                <a:latin typeface="Abril Fatface"/>
                <a:ea typeface="Abril Fatface"/>
                <a:cs typeface="Abril Fatface"/>
                <a:sym typeface="Abril Fatface"/>
              </a:rPr>
              <a:t>Air Quality Index </a:t>
            </a:r>
          </a:p>
        </p:txBody>
      </p:sp>
      <p:sp>
        <p:nvSpPr>
          <p:cNvPr name="TextBox 5" id="5"/>
          <p:cNvSpPr txBox="true"/>
          <p:nvPr/>
        </p:nvSpPr>
        <p:spPr>
          <a:xfrm rot="0">
            <a:off x="7924800" y="3964152"/>
            <a:ext cx="8115300" cy="1447800"/>
          </a:xfrm>
          <a:prstGeom prst="rect">
            <a:avLst/>
          </a:prstGeom>
        </p:spPr>
        <p:txBody>
          <a:bodyPr anchor="t" rtlCol="false" tIns="0" lIns="0" bIns="0" rIns="0">
            <a:spAutoFit/>
          </a:bodyPr>
          <a:lstStyle/>
          <a:p>
            <a:pPr algn="l">
              <a:lnSpc>
                <a:spcPts val="11399"/>
              </a:lnSpc>
            </a:pPr>
            <a:r>
              <a:rPr lang="en-US" sz="9999">
                <a:solidFill>
                  <a:srgbClr val="010A4F"/>
                </a:solidFill>
                <a:latin typeface="Abril Fatface"/>
                <a:ea typeface="Abril Fatface"/>
                <a:cs typeface="Abril Fatface"/>
                <a:sym typeface="Abril Fatface"/>
              </a:rPr>
              <a:t>Prediction</a:t>
            </a:r>
          </a:p>
        </p:txBody>
      </p:sp>
      <p:grpSp>
        <p:nvGrpSpPr>
          <p:cNvPr name="Group 6" id="6"/>
          <p:cNvGrpSpPr/>
          <p:nvPr/>
        </p:nvGrpSpPr>
        <p:grpSpPr>
          <a:xfrm rot="0">
            <a:off x="-533400" y="8267699"/>
            <a:ext cx="19316699" cy="2590800"/>
            <a:chOff x="0" y="0"/>
            <a:chExt cx="4492325" cy="602521"/>
          </a:xfrm>
        </p:grpSpPr>
        <p:sp>
          <p:nvSpPr>
            <p:cNvPr name="Freeform 7" id="7"/>
            <p:cNvSpPr/>
            <p:nvPr/>
          </p:nvSpPr>
          <p:spPr>
            <a:xfrm flipH="false" flipV="false" rot="0">
              <a:off x="0" y="0"/>
              <a:ext cx="4492325" cy="602521"/>
            </a:xfrm>
            <a:custGeom>
              <a:avLst/>
              <a:gdLst/>
              <a:ahLst/>
              <a:cxnLst/>
              <a:rect r="r" b="b" t="t" l="l"/>
              <a:pathLst>
                <a:path h="602521" w="4492325">
                  <a:moveTo>
                    <a:pt x="0" y="0"/>
                  </a:moveTo>
                  <a:lnTo>
                    <a:pt x="4492325" y="0"/>
                  </a:lnTo>
                  <a:lnTo>
                    <a:pt x="4492325" y="602521"/>
                  </a:lnTo>
                  <a:lnTo>
                    <a:pt x="0" y="602521"/>
                  </a:lnTo>
                  <a:close/>
                </a:path>
              </a:pathLst>
            </a:custGeom>
            <a:solidFill>
              <a:srgbClr val="FFFFFF">
                <a:alpha val="83922"/>
              </a:srgbClr>
            </a:solidFill>
          </p:spPr>
        </p:sp>
      </p:grpSp>
      <p:sp>
        <p:nvSpPr>
          <p:cNvPr name="TextBox 8" id="8"/>
          <p:cNvSpPr txBox="true"/>
          <p:nvPr/>
        </p:nvSpPr>
        <p:spPr>
          <a:xfrm rot="0">
            <a:off x="381000" y="9145604"/>
            <a:ext cx="17526000" cy="433705"/>
          </a:xfrm>
          <a:prstGeom prst="rect">
            <a:avLst/>
          </a:prstGeom>
        </p:spPr>
        <p:txBody>
          <a:bodyPr anchor="t" rtlCol="false" tIns="0" lIns="0" bIns="0" rIns="0">
            <a:spAutoFit/>
          </a:bodyPr>
          <a:lstStyle/>
          <a:p>
            <a:pPr algn="ctr" marL="0" indent="0" lvl="0">
              <a:lnSpc>
                <a:spcPts val="3199"/>
              </a:lnSpc>
            </a:pPr>
            <a:r>
              <a:rPr lang="en-US" b="true" sz="3199" i="true" spc="31">
                <a:solidFill>
                  <a:srgbClr val="010A4F"/>
                </a:solidFill>
                <a:latin typeface="Roboto Bold Italics"/>
                <a:ea typeface="Roboto Bold Italics"/>
                <a:cs typeface="Roboto Bold Italics"/>
                <a:sym typeface="Roboto Bold Italics"/>
              </a:rPr>
              <a:t>PREPARED BY ASMITA BASNET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15412" y="1249973"/>
            <a:ext cx="844062" cy="211015"/>
          </a:xfrm>
          <a:custGeom>
            <a:avLst/>
            <a:gdLst/>
            <a:ahLst/>
            <a:cxnLst/>
            <a:rect r="r" b="b" t="t" l="l"/>
            <a:pathLst>
              <a:path h="211015" w="844062">
                <a:moveTo>
                  <a:pt x="0" y="0"/>
                </a:moveTo>
                <a:lnTo>
                  <a:pt x="844061" y="0"/>
                </a:lnTo>
                <a:lnTo>
                  <a:pt x="844061" y="211015"/>
                </a:lnTo>
                <a:lnTo>
                  <a:pt x="0" y="211015"/>
                </a:lnTo>
                <a:lnTo>
                  <a:pt x="0" y="0"/>
                </a:lnTo>
                <a:close/>
              </a:path>
            </a:pathLst>
          </a:custGeom>
          <a:blipFill>
            <a:blip r:embed="rId2">
              <a:alphaModFix amt="75000"/>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5376337">
            <a:off x="-400441" y="3241875"/>
            <a:ext cx="2075766" cy="0"/>
          </a:xfrm>
          <a:prstGeom prst="line">
            <a:avLst/>
          </a:prstGeom>
          <a:ln cap="rnd" w="28575">
            <a:solidFill>
              <a:srgbClr val="D9D9D9">
                <a:alpha val="74902"/>
              </a:srgbClr>
            </a:solidFill>
            <a:prstDash val="solid"/>
            <a:headEnd type="none" len="sm" w="sm"/>
            <a:tailEnd type="none" len="sm" w="sm"/>
          </a:ln>
        </p:spPr>
      </p:sp>
      <p:sp>
        <p:nvSpPr>
          <p:cNvPr name="AutoShape 4" id="4"/>
          <p:cNvSpPr/>
          <p:nvPr/>
        </p:nvSpPr>
        <p:spPr>
          <a:xfrm>
            <a:off x="1192506" y="5543253"/>
            <a:ext cx="16029232" cy="23812"/>
          </a:xfrm>
          <a:prstGeom prst="line">
            <a:avLst/>
          </a:prstGeom>
          <a:ln cap="rnd" w="47625">
            <a:solidFill>
              <a:srgbClr val="ADD8E6"/>
            </a:solidFill>
            <a:prstDash val="solid"/>
            <a:headEnd type="none" len="sm" w="sm"/>
            <a:tailEnd type="none" len="sm" w="sm"/>
          </a:ln>
        </p:spPr>
      </p:sp>
      <p:sp>
        <p:nvSpPr>
          <p:cNvPr name="AutoShape 5" id="5"/>
          <p:cNvSpPr/>
          <p:nvPr/>
        </p:nvSpPr>
        <p:spPr>
          <a:xfrm flipV="true">
            <a:off x="3172342" y="5045172"/>
            <a:ext cx="0" cy="474268"/>
          </a:xfrm>
          <a:prstGeom prst="line">
            <a:avLst/>
          </a:prstGeom>
          <a:ln cap="rnd" w="47625">
            <a:solidFill>
              <a:srgbClr val="ADD8E6"/>
            </a:solidFill>
            <a:prstDash val="solid"/>
            <a:headEnd type="none" len="sm" w="sm"/>
            <a:tailEnd type="none" len="sm" w="sm"/>
          </a:ln>
        </p:spPr>
      </p:sp>
      <p:sp>
        <p:nvSpPr>
          <p:cNvPr name="AutoShape 6" id="6"/>
          <p:cNvSpPr/>
          <p:nvPr/>
        </p:nvSpPr>
        <p:spPr>
          <a:xfrm flipV="true">
            <a:off x="6895444" y="5567065"/>
            <a:ext cx="0" cy="474268"/>
          </a:xfrm>
          <a:prstGeom prst="line">
            <a:avLst/>
          </a:prstGeom>
          <a:ln cap="rnd" w="47625">
            <a:solidFill>
              <a:srgbClr val="ADD8E6"/>
            </a:solidFill>
            <a:prstDash val="solid"/>
            <a:headEnd type="none" len="sm" w="sm"/>
            <a:tailEnd type="none" len="sm" w="sm"/>
          </a:ln>
        </p:spPr>
      </p:sp>
      <p:sp>
        <p:nvSpPr>
          <p:cNvPr name="AutoShape 7" id="7"/>
          <p:cNvSpPr/>
          <p:nvPr/>
        </p:nvSpPr>
        <p:spPr>
          <a:xfrm flipV="true">
            <a:off x="11094796" y="5045172"/>
            <a:ext cx="0" cy="474268"/>
          </a:xfrm>
          <a:prstGeom prst="line">
            <a:avLst/>
          </a:prstGeom>
          <a:ln cap="rnd" w="47625">
            <a:solidFill>
              <a:srgbClr val="ADD8E6"/>
            </a:solidFill>
            <a:prstDash val="solid"/>
            <a:headEnd type="none" len="sm" w="sm"/>
            <a:tailEnd type="none" len="sm" w="sm"/>
          </a:ln>
        </p:spPr>
      </p:sp>
      <p:grpSp>
        <p:nvGrpSpPr>
          <p:cNvPr name="Group 8" id="8"/>
          <p:cNvGrpSpPr/>
          <p:nvPr/>
        </p:nvGrpSpPr>
        <p:grpSpPr>
          <a:xfrm rot="0">
            <a:off x="1610794" y="4096636"/>
            <a:ext cx="4958609" cy="948536"/>
            <a:chOff x="0" y="0"/>
            <a:chExt cx="1677357" cy="320863"/>
          </a:xfrm>
        </p:grpSpPr>
        <p:sp>
          <p:nvSpPr>
            <p:cNvPr name="Freeform 9" id="9"/>
            <p:cNvSpPr/>
            <p:nvPr/>
          </p:nvSpPr>
          <p:spPr>
            <a:xfrm flipH="false" flipV="false" rot="0">
              <a:off x="0" y="0"/>
              <a:ext cx="1677357" cy="320863"/>
            </a:xfrm>
            <a:custGeom>
              <a:avLst/>
              <a:gdLst/>
              <a:ahLst/>
              <a:cxnLst/>
              <a:rect r="r" b="b" t="t" l="l"/>
              <a:pathLst>
                <a:path h="320863" w="1677357">
                  <a:moveTo>
                    <a:pt x="0" y="0"/>
                  </a:moveTo>
                  <a:lnTo>
                    <a:pt x="1677357" y="0"/>
                  </a:lnTo>
                  <a:lnTo>
                    <a:pt x="1677357" y="320863"/>
                  </a:lnTo>
                  <a:lnTo>
                    <a:pt x="0" y="320863"/>
                  </a:lnTo>
                  <a:close/>
                </a:path>
              </a:pathLst>
            </a:custGeom>
            <a:solidFill>
              <a:srgbClr val="ADD8E6"/>
            </a:solidFill>
          </p:spPr>
        </p:sp>
      </p:grpSp>
      <p:grpSp>
        <p:nvGrpSpPr>
          <p:cNvPr name="Group 10" id="10"/>
          <p:cNvGrpSpPr/>
          <p:nvPr/>
        </p:nvGrpSpPr>
        <p:grpSpPr>
          <a:xfrm rot="0">
            <a:off x="5310083" y="6041333"/>
            <a:ext cx="5106273" cy="948536"/>
            <a:chOff x="0" y="0"/>
            <a:chExt cx="1727307" cy="320863"/>
          </a:xfrm>
        </p:grpSpPr>
        <p:sp>
          <p:nvSpPr>
            <p:cNvPr name="Freeform 11" id="11"/>
            <p:cNvSpPr/>
            <p:nvPr/>
          </p:nvSpPr>
          <p:spPr>
            <a:xfrm flipH="false" flipV="false" rot="0">
              <a:off x="0" y="0"/>
              <a:ext cx="1727307" cy="320863"/>
            </a:xfrm>
            <a:custGeom>
              <a:avLst/>
              <a:gdLst/>
              <a:ahLst/>
              <a:cxnLst/>
              <a:rect r="r" b="b" t="t" l="l"/>
              <a:pathLst>
                <a:path h="320863" w="1727307">
                  <a:moveTo>
                    <a:pt x="0" y="0"/>
                  </a:moveTo>
                  <a:lnTo>
                    <a:pt x="1727307" y="0"/>
                  </a:lnTo>
                  <a:lnTo>
                    <a:pt x="1727307" y="320863"/>
                  </a:lnTo>
                  <a:lnTo>
                    <a:pt x="0" y="320863"/>
                  </a:lnTo>
                  <a:close/>
                </a:path>
              </a:pathLst>
            </a:custGeom>
            <a:solidFill>
              <a:srgbClr val="ADD8E6"/>
            </a:solidFill>
          </p:spPr>
        </p:sp>
      </p:grpSp>
      <p:grpSp>
        <p:nvGrpSpPr>
          <p:cNvPr name="Group 12" id="12"/>
          <p:cNvGrpSpPr/>
          <p:nvPr/>
        </p:nvGrpSpPr>
        <p:grpSpPr>
          <a:xfrm rot="0">
            <a:off x="10091198" y="3988308"/>
            <a:ext cx="4708789" cy="1009239"/>
            <a:chOff x="0" y="0"/>
            <a:chExt cx="1497045" cy="320863"/>
          </a:xfrm>
        </p:grpSpPr>
        <p:sp>
          <p:nvSpPr>
            <p:cNvPr name="Freeform 13" id="13"/>
            <p:cNvSpPr/>
            <p:nvPr/>
          </p:nvSpPr>
          <p:spPr>
            <a:xfrm flipH="false" flipV="false" rot="0">
              <a:off x="0" y="0"/>
              <a:ext cx="1497044" cy="320863"/>
            </a:xfrm>
            <a:custGeom>
              <a:avLst/>
              <a:gdLst/>
              <a:ahLst/>
              <a:cxnLst/>
              <a:rect r="r" b="b" t="t" l="l"/>
              <a:pathLst>
                <a:path h="320863" w="1497044">
                  <a:moveTo>
                    <a:pt x="0" y="0"/>
                  </a:moveTo>
                  <a:lnTo>
                    <a:pt x="1497044" y="0"/>
                  </a:lnTo>
                  <a:lnTo>
                    <a:pt x="1497044" y="320863"/>
                  </a:lnTo>
                  <a:lnTo>
                    <a:pt x="0" y="320863"/>
                  </a:lnTo>
                  <a:close/>
                </a:path>
              </a:pathLst>
            </a:custGeom>
            <a:solidFill>
              <a:srgbClr val="ADD8E6"/>
            </a:solidFill>
          </p:spPr>
        </p:sp>
      </p:grpSp>
      <p:sp>
        <p:nvSpPr>
          <p:cNvPr name="TextBox 14" id="14"/>
          <p:cNvSpPr txBox="true"/>
          <p:nvPr/>
        </p:nvSpPr>
        <p:spPr>
          <a:xfrm rot="0">
            <a:off x="5310083" y="334379"/>
            <a:ext cx="7346261" cy="519599"/>
          </a:xfrm>
          <a:prstGeom prst="rect">
            <a:avLst/>
          </a:prstGeom>
        </p:spPr>
        <p:txBody>
          <a:bodyPr anchor="t" rtlCol="false" tIns="0" lIns="0" bIns="0" rIns="0">
            <a:spAutoFit/>
          </a:bodyPr>
          <a:lstStyle/>
          <a:p>
            <a:pPr algn="ctr">
              <a:lnSpc>
                <a:spcPts val="3956"/>
              </a:lnSpc>
              <a:spcBef>
                <a:spcPct val="0"/>
              </a:spcBef>
            </a:pPr>
            <a:r>
              <a:rPr lang="en-US" sz="3956">
                <a:solidFill>
                  <a:srgbClr val="010A4F"/>
                </a:solidFill>
                <a:latin typeface="Abril Fatface"/>
                <a:ea typeface="Abril Fatface"/>
                <a:cs typeface="Abril Fatface"/>
                <a:sym typeface="Abril Fatface"/>
              </a:rPr>
              <a:t>SOlUTION APPROACH</a:t>
            </a:r>
          </a:p>
        </p:txBody>
      </p:sp>
      <p:sp>
        <p:nvSpPr>
          <p:cNvPr name="TextBox 15" id="15"/>
          <p:cNvSpPr txBox="true"/>
          <p:nvPr/>
        </p:nvSpPr>
        <p:spPr>
          <a:xfrm rot="0">
            <a:off x="1827613" y="1245486"/>
            <a:ext cx="4334909" cy="2613025"/>
          </a:xfrm>
          <a:prstGeom prst="rect">
            <a:avLst/>
          </a:prstGeom>
        </p:spPr>
        <p:txBody>
          <a:bodyPr anchor="t" rtlCol="false" tIns="0" lIns="0" bIns="0" rIns="0">
            <a:spAutoFit/>
          </a:bodyPr>
          <a:lstStyle/>
          <a:p>
            <a:pPr algn="ctr">
              <a:lnSpc>
                <a:spcPts val="3499"/>
              </a:lnSpc>
            </a:pPr>
            <a:r>
              <a:rPr lang="en-US" sz="2499">
                <a:solidFill>
                  <a:srgbClr val="010A4F"/>
                </a:solidFill>
                <a:latin typeface="Glacial Indifference"/>
                <a:ea typeface="Glacial Indifference"/>
                <a:cs typeface="Glacial Indifference"/>
                <a:sym typeface="Glacial Indifference"/>
              </a:rPr>
              <a:t>The process begins with collecting relevant data from reliable sources to ensure it contains the necessary features and enough instances for meaningful analysis. </a:t>
            </a:r>
          </a:p>
        </p:txBody>
      </p:sp>
      <p:sp>
        <p:nvSpPr>
          <p:cNvPr name="TextBox 16" id="16"/>
          <p:cNvSpPr txBox="true"/>
          <p:nvPr/>
        </p:nvSpPr>
        <p:spPr>
          <a:xfrm rot="0">
            <a:off x="5695765" y="7304195"/>
            <a:ext cx="4334909" cy="2174875"/>
          </a:xfrm>
          <a:prstGeom prst="rect">
            <a:avLst/>
          </a:prstGeom>
        </p:spPr>
        <p:txBody>
          <a:bodyPr anchor="t" rtlCol="false" tIns="0" lIns="0" bIns="0" rIns="0">
            <a:spAutoFit/>
          </a:bodyPr>
          <a:lstStyle/>
          <a:p>
            <a:pPr algn="ctr">
              <a:lnSpc>
                <a:spcPts val="3499"/>
              </a:lnSpc>
            </a:pPr>
            <a:r>
              <a:rPr lang="en-US" sz="2499">
                <a:solidFill>
                  <a:srgbClr val="010A4F"/>
                </a:solidFill>
                <a:latin typeface="Glacial Indifference"/>
                <a:ea typeface="Glacial Indifference"/>
                <a:cs typeface="Glacial Indifference"/>
                <a:sym typeface="Glacial Indifference"/>
              </a:rPr>
              <a:t>Data preprocessing involves cleaning and preparing the dataset by handling missing values, outliers, and encoding categorical variables</a:t>
            </a:r>
          </a:p>
        </p:txBody>
      </p:sp>
      <p:sp>
        <p:nvSpPr>
          <p:cNvPr name="TextBox 17" id="17"/>
          <p:cNvSpPr txBox="true"/>
          <p:nvPr/>
        </p:nvSpPr>
        <p:spPr>
          <a:xfrm rot="0">
            <a:off x="10217409" y="1307856"/>
            <a:ext cx="4334909" cy="2613025"/>
          </a:xfrm>
          <a:prstGeom prst="rect">
            <a:avLst/>
          </a:prstGeom>
        </p:spPr>
        <p:txBody>
          <a:bodyPr anchor="t" rtlCol="false" tIns="0" lIns="0" bIns="0" rIns="0">
            <a:spAutoFit/>
          </a:bodyPr>
          <a:lstStyle/>
          <a:p>
            <a:pPr algn="ctr">
              <a:lnSpc>
                <a:spcPts val="3499"/>
              </a:lnSpc>
            </a:pPr>
            <a:r>
              <a:rPr lang="en-US" sz="2499">
                <a:solidFill>
                  <a:srgbClr val="010A4F"/>
                </a:solidFill>
                <a:latin typeface="Glacial Indifference"/>
                <a:ea typeface="Glacial Indifference"/>
                <a:cs typeface="Glacial Indifference"/>
                <a:sym typeface="Glacial Indifference"/>
              </a:rPr>
              <a:t>Linear Regression, Random Forest Regression and SVR are selected for their strengths in handling both linear and complex, non-linear relationships.</a:t>
            </a:r>
          </a:p>
        </p:txBody>
      </p:sp>
      <p:sp>
        <p:nvSpPr>
          <p:cNvPr name="TextBox 18" id="18"/>
          <p:cNvSpPr txBox="true"/>
          <p:nvPr/>
        </p:nvSpPr>
        <p:spPr>
          <a:xfrm rot="0">
            <a:off x="1827613" y="4338227"/>
            <a:ext cx="4524972" cy="469139"/>
          </a:xfrm>
          <a:prstGeom prst="rect">
            <a:avLst/>
          </a:prstGeom>
        </p:spPr>
        <p:txBody>
          <a:bodyPr anchor="t" rtlCol="false" tIns="0" lIns="0" bIns="0" rIns="0">
            <a:spAutoFit/>
          </a:bodyPr>
          <a:lstStyle/>
          <a:p>
            <a:pPr algn="just" marL="749185" indent="-374592" lvl="1">
              <a:lnSpc>
                <a:spcPts val="3470"/>
              </a:lnSpc>
              <a:spcBef>
                <a:spcPct val="0"/>
              </a:spcBef>
              <a:buAutoNum type="arabicPeriod" startAt="1"/>
            </a:pPr>
            <a:r>
              <a:rPr lang="en-US" b="true" sz="3470">
                <a:solidFill>
                  <a:srgbClr val="FDFDFD"/>
                </a:solidFill>
                <a:latin typeface="Glacial Indifference Bold"/>
                <a:ea typeface="Glacial Indifference Bold"/>
                <a:cs typeface="Glacial Indifference Bold"/>
                <a:sym typeface="Glacial Indifference Bold"/>
              </a:rPr>
              <a:t>Data Collection</a:t>
            </a:r>
          </a:p>
        </p:txBody>
      </p:sp>
      <p:sp>
        <p:nvSpPr>
          <p:cNvPr name="TextBox 19" id="19"/>
          <p:cNvSpPr txBox="true"/>
          <p:nvPr/>
        </p:nvSpPr>
        <p:spPr>
          <a:xfrm rot="0">
            <a:off x="9485623" y="4338227"/>
            <a:ext cx="5798483" cy="469139"/>
          </a:xfrm>
          <a:prstGeom prst="rect">
            <a:avLst/>
          </a:prstGeom>
        </p:spPr>
        <p:txBody>
          <a:bodyPr anchor="t" rtlCol="false" tIns="0" lIns="0" bIns="0" rIns="0">
            <a:spAutoFit/>
          </a:bodyPr>
          <a:lstStyle/>
          <a:p>
            <a:pPr algn="ctr">
              <a:lnSpc>
                <a:spcPts val="3470"/>
              </a:lnSpc>
              <a:spcBef>
                <a:spcPct val="0"/>
              </a:spcBef>
            </a:pPr>
            <a:r>
              <a:rPr lang="en-US" b="true" sz="3470">
                <a:solidFill>
                  <a:srgbClr val="FFFFFF"/>
                </a:solidFill>
                <a:latin typeface="Glacial Indifference Bold"/>
                <a:ea typeface="Glacial Indifference Bold"/>
                <a:cs typeface="Glacial Indifference Bold"/>
                <a:sym typeface="Glacial Indifference Bold"/>
              </a:rPr>
              <a:t>3. Model Selection</a:t>
            </a:r>
          </a:p>
        </p:txBody>
      </p:sp>
      <p:sp>
        <p:nvSpPr>
          <p:cNvPr name="TextBox 20" id="20"/>
          <p:cNvSpPr txBox="true"/>
          <p:nvPr/>
        </p:nvSpPr>
        <p:spPr>
          <a:xfrm rot="0">
            <a:off x="4767830" y="6280714"/>
            <a:ext cx="6109917" cy="469139"/>
          </a:xfrm>
          <a:prstGeom prst="rect">
            <a:avLst/>
          </a:prstGeom>
        </p:spPr>
        <p:txBody>
          <a:bodyPr anchor="t" rtlCol="false" tIns="0" lIns="0" bIns="0" rIns="0">
            <a:spAutoFit/>
          </a:bodyPr>
          <a:lstStyle/>
          <a:p>
            <a:pPr algn="ctr">
              <a:lnSpc>
                <a:spcPts val="3470"/>
              </a:lnSpc>
              <a:spcBef>
                <a:spcPct val="0"/>
              </a:spcBef>
            </a:pPr>
            <a:r>
              <a:rPr lang="en-US" b="true" sz="3470">
                <a:solidFill>
                  <a:srgbClr val="FFFFFF"/>
                </a:solidFill>
                <a:latin typeface="Glacial Indifference Bold"/>
                <a:ea typeface="Glacial Indifference Bold"/>
                <a:cs typeface="Glacial Indifference Bold"/>
                <a:sym typeface="Glacial Indifference Bold"/>
              </a:rPr>
              <a:t>2. Data Preprocessing</a:t>
            </a:r>
          </a:p>
        </p:txBody>
      </p:sp>
      <p:sp>
        <p:nvSpPr>
          <p:cNvPr name="AutoShape 21" id="21"/>
          <p:cNvSpPr/>
          <p:nvPr/>
        </p:nvSpPr>
        <p:spPr>
          <a:xfrm flipV="true">
            <a:off x="14823799" y="5567065"/>
            <a:ext cx="0" cy="474268"/>
          </a:xfrm>
          <a:prstGeom prst="line">
            <a:avLst/>
          </a:prstGeom>
          <a:ln cap="rnd" w="47625">
            <a:solidFill>
              <a:srgbClr val="ADD8E6"/>
            </a:solidFill>
            <a:prstDash val="solid"/>
            <a:headEnd type="none" len="sm" w="sm"/>
            <a:tailEnd type="none" len="sm" w="sm"/>
          </a:ln>
        </p:spPr>
      </p:sp>
      <p:grpSp>
        <p:nvGrpSpPr>
          <p:cNvPr name="Group 22" id="22"/>
          <p:cNvGrpSpPr/>
          <p:nvPr/>
        </p:nvGrpSpPr>
        <p:grpSpPr>
          <a:xfrm rot="0">
            <a:off x="11652409" y="6044007"/>
            <a:ext cx="5881390" cy="948536"/>
            <a:chOff x="0" y="0"/>
            <a:chExt cx="1989507" cy="320863"/>
          </a:xfrm>
        </p:grpSpPr>
        <p:sp>
          <p:nvSpPr>
            <p:cNvPr name="Freeform 23" id="23"/>
            <p:cNvSpPr/>
            <p:nvPr/>
          </p:nvSpPr>
          <p:spPr>
            <a:xfrm flipH="false" flipV="false" rot="0">
              <a:off x="0" y="0"/>
              <a:ext cx="1989507" cy="320863"/>
            </a:xfrm>
            <a:custGeom>
              <a:avLst/>
              <a:gdLst/>
              <a:ahLst/>
              <a:cxnLst/>
              <a:rect r="r" b="b" t="t" l="l"/>
              <a:pathLst>
                <a:path h="320863" w="1989507">
                  <a:moveTo>
                    <a:pt x="0" y="0"/>
                  </a:moveTo>
                  <a:lnTo>
                    <a:pt x="1989507" y="0"/>
                  </a:lnTo>
                  <a:lnTo>
                    <a:pt x="1989507" y="320863"/>
                  </a:lnTo>
                  <a:lnTo>
                    <a:pt x="0" y="320863"/>
                  </a:lnTo>
                  <a:close/>
                </a:path>
              </a:pathLst>
            </a:custGeom>
            <a:solidFill>
              <a:srgbClr val="ADD8E6"/>
            </a:solidFill>
          </p:spPr>
        </p:sp>
      </p:grpSp>
      <p:sp>
        <p:nvSpPr>
          <p:cNvPr name="TextBox 24" id="24"/>
          <p:cNvSpPr txBox="true"/>
          <p:nvPr/>
        </p:nvSpPr>
        <p:spPr>
          <a:xfrm rot="0">
            <a:off x="12425649" y="7294670"/>
            <a:ext cx="4334909" cy="2929890"/>
          </a:xfrm>
          <a:prstGeom prst="rect">
            <a:avLst/>
          </a:prstGeom>
        </p:spPr>
        <p:txBody>
          <a:bodyPr anchor="t" rtlCol="false" tIns="0" lIns="0" bIns="0" rIns="0">
            <a:spAutoFit/>
          </a:bodyPr>
          <a:lstStyle/>
          <a:p>
            <a:pPr algn="ctr">
              <a:lnSpc>
                <a:spcPts val="3359"/>
              </a:lnSpc>
            </a:pPr>
            <a:r>
              <a:rPr lang="en-US" sz="2400">
                <a:solidFill>
                  <a:srgbClr val="010A4F"/>
                </a:solidFill>
                <a:latin typeface="Glacial Indifference"/>
                <a:ea typeface="Glacial Indifference"/>
                <a:cs typeface="Glacial Indifference"/>
                <a:sym typeface="Glacial Indifference"/>
              </a:rPr>
              <a:t>The models are trained on the preprocessed dataset to learn patterns and relationships. Their performance is evaluated using metrics like R-squared and Mean Squared Error (MSE) to ensure accuracy and reliability.</a:t>
            </a:r>
          </a:p>
        </p:txBody>
      </p:sp>
      <p:sp>
        <p:nvSpPr>
          <p:cNvPr name="TextBox 25" id="25"/>
          <p:cNvSpPr txBox="true"/>
          <p:nvPr/>
        </p:nvSpPr>
        <p:spPr>
          <a:xfrm rot="0">
            <a:off x="11652409" y="6082580"/>
            <a:ext cx="5881390" cy="907289"/>
          </a:xfrm>
          <a:prstGeom prst="rect">
            <a:avLst/>
          </a:prstGeom>
        </p:spPr>
        <p:txBody>
          <a:bodyPr anchor="t" rtlCol="false" tIns="0" lIns="0" bIns="0" rIns="0">
            <a:spAutoFit/>
          </a:bodyPr>
          <a:lstStyle/>
          <a:p>
            <a:pPr algn="ctr">
              <a:lnSpc>
                <a:spcPts val="3470"/>
              </a:lnSpc>
              <a:spcBef>
                <a:spcPct val="0"/>
              </a:spcBef>
            </a:pPr>
            <a:r>
              <a:rPr lang="en-US" b="true" sz="3470">
                <a:solidFill>
                  <a:srgbClr val="FDFDFD"/>
                </a:solidFill>
                <a:latin typeface="Glacial Indifference Bold"/>
                <a:ea typeface="Glacial Indifference Bold"/>
                <a:cs typeface="Glacial Indifference Bold"/>
                <a:sym typeface="Glacial Indifference Bold"/>
              </a:rPr>
              <a:t>4. Model Training and Evaulation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0286658" y="3364971"/>
            <a:ext cx="6972642" cy="6162988"/>
            <a:chOff x="0" y="0"/>
            <a:chExt cx="1836416" cy="1623174"/>
          </a:xfrm>
        </p:grpSpPr>
        <p:sp>
          <p:nvSpPr>
            <p:cNvPr name="Freeform 3" id="3"/>
            <p:cNvSpPr/>
            <p:nvPr/>
          </p:nvSpPr>
          <p:spPr>
            <a:xfrm flipH="false" flipV="false" rot="0">
              <a:off x="0" y="0"/>
              <a:ext cx="1836416" cy="1623174"/>
            </a:xfrm>
            <a:custGeom>
              <a:avLst/>
              <a:gdLst/>
              <a:ahLst/>
              <a:cxnLst/>
              <a:rect r="r" b="b" t="t" l="l"/>
              <a:pathLst>
                <a:path h="1623174" w="1836416">
                  <a:moveTo>
                    <a:pt x="56627" y="0"/>
                  </a:moveTo>
                  <a:lnTo>
                    <a:pt x="1779789" y="0"/>
                  </a:lnTo>
                  <a:cubicBezTo>
                    <a:pt x="1794808" y="0"/>
                    <a:pt x="1809211" y="5966"/>
                    <a:pt x="1819831" y="16586"/>
                  </a:cubicBezTo>
                  <a:cubicBezTo>
                    <a:pt x="1830450" y="27205"/>
                    <a:pt x="1836416" y="41608"/>
                    <a:pt x="1836416" y="56627"/>
                  </a:cubicBezTo>
                  <a:lnTo>
                    <a:pt x="1836416" y="1566547"/>
                  </a:lnTo>
                  <a:cubicBezTo>
                    <a:pt x="1836416" y="1597821"/>
                    <a:pt x="1811063" y="1623174"/>
                    <a:pt x="1779789" y="1623174"/>
                  </a:cubicBezTo>
                  <a:lnTo>
                    <a:pt x="56627" y="1623174"/>
                  </a:lnTo>
                  <a:cubicBezTo>
                    <a:pt x="41608" y="1623174"/>
                    <a:pt x="27205" y="1617208"/>
                    <a:pt x="16586" y="1606588"/>
                  </a:cubicBezTo>
                  <a:cubicBezTo>
                    <a:pt x="5966" y="1595969"/>
                    <a:pt x="0" y="1581565"/>
                    <a:pt x="0" y="1566547"/>
                  </a:cubicBezTo>
                  <a:lnTo>
                    <a:pt x="0" y="56627"/>
                  </a:lnTo>
                  <a:cubicBezTo>
                    <a:pt x="0" y="25353"/>
                    <a:pt x="25353" y="0"/>
                    <a:pt x="56627" y="0"/>
                  </a:cubicBezTo>
                  <a:close/>
                </a:path>
              </a:pathLst>
            </a:custGeom>
            <a:solidFill>
              <a:srgbClr val="ADD8E6">
                <a:alpha val="53725"/>
              </a:srgbClr>
            </a:solidFill>
          </p:spPr>
        </p:sp>
        <p:sp>
          <p:nvSpPr>
            <p:cNvPr name="TextBox 4" id="4"/>
            <p:cNvSpPr txBox="true"/>
            <p:nvPr/>
          </p:nvSpPr>
          <p:spPr>
            <a:xfrm>
              <a:off x="0" y="-38100"/>
              <a:ext cx="1836416" cy="166127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935517" y="4523696"/>
            <a:ext cx="6045927" cy="4791075"/>
          </a:xfrm>
          <a:prstGeom prst="rect">
            <a:avLst/>
          </a:prstGeom>
        </p:spPr>
        <p:txBody>
          <a:bodyPr anchor="t" rtlCol="false" tIns="0" lIns="0" bIns="0" rIns="0">
            <a:spAutoFit/>
          </a:bodyPr>
          <a:lstStyle/>
          <a:p>
            <a:pPr algn="just">
              <a:lnSpc>
                <a:spcPts val="4200"/>
              </a:lnSpc>
            </a:pPr>
            <a:r>
              <a:rPr lang="en-US" sz="3000">
                <a:solidFill>
                  <a:srgbClr val="252930"/>
                </a:solidFill>
                <a:latin typeface="Glacial Indifference"/>
                <a:ea typeface="Glacial Indifference"/>
                <a:cs typeface="Glacial Indifference"/>
                <a:sym typeface="Glacial Indifference"/>
              </a:rPr>
              <a:t>Preprocessing transforms the cleaned dataset into a suitable format for machine learning by encoding categorical variables, normalizing numerical data, and splitting it into training and testing sets. This ensures compatibility with algorithms and improves model performance.</a:t>
            </a:r>
          </a:p>
        </p:txBody>
      </p:sp>
      <p:sp>
        <p:nvSpPr>
          <p:cNvPr name="TextBox 6" id="6"/>
          <p:cNvSpPr txBox="true"/>
          <p:nvPr/>
        </p:nvSpPr>
        <p:spPr>
          <a:xfrm rot="0">
            <a:off x="3745017" y="1581889"/>
            <a:ext cx="11973305" cy="775769"/>
          </a:xfrm>
          <a:prstGeom prst="rect">
            <a:avLst/>
          </a:prstGeom>
        </p:spPr>
        <p:txBody>
          <a:bodyPr anchor="t" rtlCol="false" tIns="0" lIns="0" bIns="0" rIns="0">
            <a:spAutoFit/>
          </a:bodyPr>
          <a:lstStyle/>
          <a:p>
            <a:pPr algn="ctr">
              <a:lnSpc>
                <a:spcPts val="5466"/>
              </a:lnSpc>
            </a:pPr>
            <a:r>
              <a:rPr lang="en-US" sz="6833">
                <a:solidFill>
                  <a:srgbClr val="010A4F"/>
                </a:solidFill>
                <a:latin typeface="Abril Fatface"/>
                <a:ea typeface="Abril Fatface"/>
                <a:cs typeface="Abril Fatface"/>
                <a:sym typeface="Abril Fatface"/>
              </a:rPr>
              <a:t>DATA PRE PROCEESING</a:t>
            </a:r>
          </a:p>
        </p:txBody>
      </p:sp>
      <p:grpSp>
        <p:nvGrpSpPr>
          <p:cNvPr name="Group 7" id="7"/>
          <p:cNvGrpSpPr/>
          <p:nvPr/>
        </p:nvGrpSpPr>
        <p:grpSpPr>
          <a:xfrm rot="0">
            <a:off x="1028700" y="3364971"/>
            <a:ext cx="6972642" cy="5264124"/>
            <a:chOff x="0" y="0"/>
            <a:chExt cx="1836416" cy="1386436"/>
          </a:xfrm>
        </p:grpSpPr>
        <p:sp>
          <p:nvSpPr>
            <p:cNvPr name="Freeform 8" id="8"/>
            <p:cNvSpPr/>
            <p:nvPr/>
          </p:nvSpPr>
          <p:spPr>
            <a:xfrm flipH="false" flipV="false" rot="0">
              <a:off x="0" y="0"/>
              <a:ext cx="1836416" cy="1386436"/>
            </a:xfrm>
            <a:custGeom>
              <a:avLst/>
              <a:gdLst/>
              <a:ahLst/>
              <a:cxnLst/>
              <a:rect r="r" b="b" t="t" l="l"/>
              <a:pathLst>
                <a:path h="1386436" w="1836416">
                  <a:moveTo>
                    <a:pt x="56627" y="0"/>
                  </a:moveTo>
                  <a:lnTo>
                    <a:pt x="1779789" y="0"/>
                  </a:lnTo>
                  <a:cubicBezTo>
                    <a:pt x="1794808" y="0"/>
                    <a:pt x="1809211" y="5966"/>
                    <a:pt x="1819831" y="16586"/>
                  </a:cubicBezTo>
                  <a:cubicBezTo>
                    <a:pt x="1830450" y="27205"/>
                    <a:pt x="1836416" y="41608"/>
                    <a:pt x="1836416" y="56627"/>
                  </a:cubicBezTo>
                  <a:lnTo>
                    <a:pt x="1836416" y="1329809"/>
                  </a:lnTo>
                  <a:cubicBezTo>
                    <a:pt x="1836416" y="1361083"/>
                    <a:pt x="1811063" y="1386436"/>
                    <a:pt x="1779789" y="1386436"/>
                  </a:cubicBezTo>
                  <a:lnTo>
                    <a:pt x="56627" y="1386436"/>
                  </a:lnTo>
                  <a:cubicBezTo>
                    <a:pt x="41608" y="1386436"/>
                    <a:pt x="27205" y="1380470"/>
                    <a:pt x="16586" y="1369850"/>
                  </a:cubicBezTo>
                  <a:cubicBezTo>
                    <a:pt x="5966" y="1359231"/>
                    <a:pt x="0" y="1344828"/>
                    <a:pt x="0" y="1329809"/>
                  </a:cubicBezTo>
                  <a:lnTo>
                    <a:pt x="0" y="56627"/>
                  </a:lnTo>
                  <a:cubicBezTo>
                    <a:pt x="0" y="25353"/>
                    <a:pt x="25353" y="0"/>
                    <a:pt x="56627" y="0"/>
                  </a:cubicBezTo>
                  <a:close/>
                </a:path>
              </a:pathLst>
            </a:custGeom>
            <a:solidFill>
              <a:srgbClr val="ADD8E6">
                <a:alpha val="53725"/>
              </a:srgbClr>
            </a:solidFill>
          </p:spPr>
        </p:sp>
        <p:sp>
          <p:nvSpPr>
            <p:cNvPr name="TextBox 9" id="9"/>
            <p:cNvSpPr txBox="true"/>
            <p:nvPr/>
          </p:nvSpPr>
          <p:spPr>
            <a:xfrm>
              <a:off x="0" y="-38100"/>
              <a:ext cx="1836416" cy="1424536"/>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902221" y="3792537"/>
            <a:ext cx="4676959" cy="577850"/>
          </a:xfrm>
          <a:prstGeom prst="rect">
            <a:avLst/>
          </a:prstGeom>
        </p:spPr>
        <p:txBody>
          <a:bodyPr anchor="t" rtlCol="false" tIns="0" lIns="0" bIns="0" rIns="0">
            <a:spAutoFit/>
          </a:bodyPr>
          <a:lstStyle/>
          <a:p>
            <a:pPr algn="ctr">
              <a:lnSpc>
                <a:spcPts val="4000"/>
              </a:lnSpc>
            </a:pPr>
            <a:r>
              <a:rPr lang="en-US" b="true" sz="5000">
                <a:solidFill>
                  <a:srgbClr val="010A4F"/>
                </a:solidFill>
                <a:latin typeface="Glacial Indifference Bold"/>
                <a:ea typeface="Glacial Indifference Bold"/>
                <a:cs typeface="Glacial Indifference Bold"/>
                <a:sym typeface="Glacial Indifference Bold"/>
              </a:rPr>
              <a:t>Data Cleaning</a:t>
            </a:r>
          </a:p>
        </p:txBody>
      </p:sp>
      <p:sp>
        <p:nvSpPr>
          <p:cNvPr name="TextBox 11" id="11"/>
          <p:cNvSpPr txBox="true"/>
          <p:nvPr/>
        </p:nvSpPr>
        <p:spPr>
          <a:xfrm rot="0">
            <a:off x="11574190" y="3792537"/>
            <a:ext cx="4768582" cy="577850"/>
          </a:xfrm>
          <a:prstGeom prst="rect">
            <a:avLst/>
          </a:prstGeom>
        </p:spPr>
        <p:txBody>
          <a:bodyPr anchor="t" rtlCol="false" tIns="0" lIns="0" bIns="0" rIns="0">
            <a:spAutoFit/>
          </a:bodyPr>
          <a:lstStyle/>
          <a:p>
            <a:pPr algn="ctr">
              <a:lnSpc>
                <a:spcPts val="4000"/>
              </a:lnSpc>
            </a:pPr>
            <a:r>
              <a:rPr lang="en-US" b="true" sz="5000">
                <a:solidFill>
                  <a:srgbClr val="010A4F"/>
                </a:solidFill>
                <a:latin typeface="Glacial Indifference Bold"/>
                <a:ea typeface="Glacial Indifference Bold"/>
                <a:cs typeface="Glacial Indifference Bold"/>
                <a:sym typeface="Glacial Indifference Bold"/>
              </a:rPr>
              <a:t>Result</a:t>
            </a:r>
          </a:p>
        </p:txBody>
      </p:sp>
      <p:sp>
        <p:nvSpPr>
          <p:cNvPr name="TextBox 12" id="12"/>
          <p:cNvSpPr txBox="true"/>
          <p:nvPr/>
        </p:nvSpPr>
        <p:spPr>
          <a:xfrm rot="0">
            <a:off x="1602020" y="4523696"/>
            <a:ext cx="5826002" cy="3724275"/>
          </a:xfrm>
          <a:prstGeom prst="rect">
            <a:avLst/>
          </a:prstGeom>
        </p:spPr>
        <p:txBody>
          <a:bodyPr anchor="t" rtlCol="false" tIns="0" lIns="0" bIns="0" rIns="0">
            <a:spAutoFit/>
          </a:bodyPr>
          <a:lstStyle/>
          <a:p>
            <a:pPr algn="just">
              <a:lnSpc>
                <a:spcPts val="4200"/>
              </a:lnSpc>
            </a:pPr>
            <a:r>
              <a:rPr lang="en-US" sz="3000">
                <a:solidFill>
                  <a:srgbClr val="252930"/>
                </a:solidFill>
                <a:latin typeface="Glacial Indifference"/>
                <a:ea typeface="Glacial Indifference"/>
                <a:cs typeface="Glacial Indifference"/>
                <a:sym typeface="Glacial Indifference"/>
              </a:rPr>
              <a:t>Data cleaning involves removing inconsistencies, handling missing values, and addressing outliers to ensure the dataset is accurate and reliable. This step reduces noise and errors, enabling the model to focus on meaningful patterns.</a:t>
            </a:r>
          </a:p>
        </p:txBody>
      </p:sp>
      <p:sp>
        <p:nvSpPr>
          <p:cNvPr name="Freeform 13" id="1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9700628"/>
            <a:ext cx="18395101" cy="0"/>
          </a:xfrm>
          <a:prstGeom prst="line">
            <a:avLst/>
          </a:prstGeom>
          <a:ln cap="flat" w="38100">
            <a:solidFill>
              <a:srgbClr val="ADD8E6"/>
            </a:solidFill>
            <a:prstDash val="solid"/>
            <a:headEnd type="none" len="sm" w="sm"/>
            <a:tailEnd type="none" len="sm" w="sm"/>
          </a:ln>
        </p:spPr>
      </p:sp>
      <p:sp>
        <p:nvSpPr>
          <p:cNvPr name="AutoShape 3" id="3"/>
          <p:cNvSpPr/>
          <p:nvPr/>
        </p:nvSpPr>
        <p:spPr>
          <a:xfrm rot="0">
            <a:off x="11850061" y="633531"/>
            <a:ext cx="6437939" cy="0"/>
          </a:xfrm>
          <a:prstGeom prst="line">
            <a:avLst/>
          </a:prstGeom>
          <a:ln cap="flat" w="28575">
            <a:solidFill>
              <a:srgbClr val="ADD8E6"/>
            </a:solidFill>
            <a:prstDash val="solid"/>
            <a:headEnd type="none" len="sm" w="sm"/>
            <a:tailEnd type="none" len="sm" w="sm"/>
          </a:ln>
        </p:spPr>
      </p:sp>
      <p:sp>
        <p:nvSpPr>
          <p:cNvPr name="TextBox 4" id="4"/>
          <p:cNvSpPr txBox="true"/>
          <p:nvPr/>
        </p:nvSpPr>
        <p:spPr>
          <a:xfrm rot="0">
            <a:off x="741659" y="1207763"/>
            <a:ext cx="7585653" cy="7378387"/>
          </a:xfrm>
          <a:prstGeom prst="rect">
            <a:avLst/>
          </a:prstGeom>
        </p:spPr>
        <p:txBody>
          <a:bodyPr anchor="t" rtlCol="false" tIns="0" lIns="0" bIns="0" rIns="0">
            <a:spAutoFit/>
          </a:bodyPr>
          <a:lstStyle/>
          <a:p>
            <a:pPr algn="l">
              <a:lnSpc>
                <a:spcPts val="11742"/>
              </a:lnSpc>
            </a:pPr>
            <a:r>
              <a:rPr lang="en-US" sz="8387">
                <a:solidFill>
                  <a:srgbClr val="010A4F"/>
                </a:solidFill>
                <a:latin typeface="Abril Fatface"/>
                <a:ea typeface="Abril Fatface"/>
                <a:cs typeface="Abril Fatface"/>
                <a:sym typeface="Abril Fatface"/>
              </a:rPr>
              <a:t>Model Evaluation: Performance Metrics and Comparison</a:t>
            </a:r>
          </a:p>
        </p:txBody>
      </p:sp>
      <p:sp>
        <p:nvSpPr>
          <p:cNvPr name="TextBox 5" id="5"/>
          <p:cNvSpPr txBox="true"/>
          <p:nvPr/>
        </p:nvSpPr>
        <p:spPr>
          <a:xfrm rot="0">
            <a:off x="9197551" y="2205425"/>
            <a:ext cx="2436748" cy="555668"/>
          </a:xfrm>
          <a:prstGeom prst="rect">
            <a:avLst/>
          </a:prstGeom>
        </p:spPr>
        <p:txBody>
          <a:bodyPr anchor="t" rtlCol="false" tIns="0" lIns="0" bIns="0" rIns="0">
            <a:spAutoFit/>
          </a:bodyPr>
          <a:lstStyle/>
          <a:p>
            <a:pPr algn="l">
              <a:lnSpc>
                <a:spcPts val="4547"/>
              </a:lnSpc>
            </a:pPr>
            <a:r>
              <a:rPr lang="en-US" sz="3248">
                <a:solidFill>
                  <a:srgbClr val="010A4F"/>
                </a:solidFill>
                <a:latin typeface="Glacial Indifference"/>
                <a:ea typeface="Glacial Indifference"/>
                <a:cs typeface="Glacial Indifference"/>
                <a:sym typeface="Glacial Indifference"/>
              </a:rPr>
              <a:t>MSE</a:t>
            </a:r>
          </a:p>
        </p:txBody>
      </p:sp>
      <p:sp>
        <p:nvSpPr>
          <p:cNvPr name="TextBox 6" id="6"/>
          <p:cNvSpPr txBox="true"/>
          <p:nvPr/>
        </p:nvSpPr>
        <p:spPr>
          <a:xfrm rot="0">
            <a:off x="9197551" y="2893251"/>
            <a:ext cx="4194335" cy="2175659"/>
          </a:xfrm>
          <a:prstGeom prst="rect">
            <a:avLst/>
          </a:prstGeom>
        </p:spPr>
        <p:txBody>
          <a:bodyPr anchor="t" rtlCol="false" tIns="0" lIns="0" bIns="0" rIns="0">
            <a:spAutoFit/>
          </a:bodyPr>
          <a:lstStyle/>
          <a:p>
            <a:pPr algn="l">
              <a:lnSpc>
                <a:spcPts val="3456"/>
              </a:lnSpc>
            </a:pPr>
            <a:r>
              <a:rPr lang="en-US" sz="2469">
                <a:solidFill>
                  <a:srgbClr val="010A4F"/>
                </a:solidFill>
                <a:latin typeface="Glacial Indifference"/>
                <a:ea typeface="Glacial Indifference"/>
                <a:cs typeface="Glacial Indifference"/>
                <a:sym typeface="Glacial Indifference"/>
              </a:rPr>
              <a:t>Measures the average squared difference between predicted and actual values.</a:t>
            </a:r>
          </a:p>
          <a:p>
            <a:pPr algn="l">
              <a:lnSpc>
                <a:spcPts val="3456"/>
              </a:lnSpc>
            </a:pPr>
          </a:p>
          <a:p>
            <a:pPr algn="l">
              <a:lnSpc>
                <a:spcPts val="3456"/>
              </a:lnSpc>
            </a:pPr>
          </a:p>
        </p:txBody>
      </p:sp>
      <p:sp>
        <p:nvSpPr>
          <p:cNvPr name="TextBox 7" id="7"/>
          <p:cNvSpPr txBox="true"/>
          <p:nvPr/>
        </p:nvSpPr>
        <p:spPr>
          <a:xfrm rot="0">
            <a:off x="9202206" y="5491556"/>
            <a:ext cx="2436748" cy="548683"/>
          </a:xfrm>
          <a:prstGeom prst="rect">
            <a:avLst/>
          </a:prstGeom>
        </p:spPr>
        <p:txBody>
          <a:bodyPr anchor="t" rtlCol="false" tIns="0" lIns="0" bIns="0" rIns="0">
            <a:spAutoFit/>
          </a:bodyPr>
          <a:lstStyle/>
          <a:p>
            <a:pPr algn="l">
              <a:lnSpc>
                <a:spcPts val="4407"/>
              </a:lnSpc>
            </a:pPr>
            <a:r>
              <a:rPr lang="en-US" sz="3148">
                <a:solidFill>
                  <a:srgbClr val="0F0E0C"/>
                </a:solidFill>
                <a:latin typeface="Glacial Indifference"/>
                <a:ea typeface="Glacial Indifference"/>
                <a:cs typeface="Glacial Indifference"/>
                <a:sym typeface="Glacial Indifference"/>
              </a:rPr>
              <a:t>MAE</a:t>
            </a:r>
          </a:p>
        </p:txBody>
      </p:sp>
      <p:sp>
        <p:nvSpPr>
          <p:cNvPr name="TextBox 8" id="8"/>
          <p:cNvSpPr txBox="true"/>
          <p:nvPr/>
        </p:nvSpPr>
        <p:spPr>
          <a:xfrm rot="0">
            <a:off x="9202206" y="6188907"/>
            <a:ext cx="3705485" cy="2557181"/>
          </a:xfrm>
          <a:prstGeom prst="rect">
            <a:avLst/>
          </a:prstGeom>
        </p:spPr>
        <p:txBody>
          <a:bodyPr anchor="t" rtlCol="false" tIns="0" lIns="0" bIns="0" rIns="0">
            <a:spAutoFit/>
          </a:bodyPr>
          <a:lstStyle/>
          <a:p>
            <a:pPr algn="l">
              <a:lnSpc>
                <a:spcPts val="3428"/>
              </a:lnSpc>
            </a:pPr>
            <a:r>
              <a:rPr lang="en-US" sz="2448">
                <a:solidFill>
                  <a:srgbClr val="010A4F"/>
                </a:solidFill>
                <a:latin typeface="Glacial Indifference"/>
                <a:ea typeface="Glacial Indifference"/>
                <a:cs typeface="Glacial Indifference"/>
                <a:sym typeface="Glacial Indifference"/>
              </a:rPr>
              <a:t>Calculates the average absolute difference between </a:t>
            </a:r>
          </a:p>
          <a:p>
            <a:pPr algn="l">
              <a:lnSpc>
                <a:spcPts val="3428"/>
              </a:lnSpc>
            </a:pPr>
            <a:r>
              <a:rPr lang="en-US" sz="2448">
                <a:solidFill>
                  <a:srgbClr val="010A4F"/>
                </a:solidFill>
                <a:latin typeface="Glacial Indifference"/>
                <a:ea typeface="Glacial Indifference"/>
                <a:cs typeface="Glacial Indifference"/>
                <a:sym typeface="Glacial Indifference"/>
              </a:rPr>
              <a:t>predicted and actual values.</a:t>
            </a:r>
          </a:p>
          <a:p>
            <a:pPr algn="l">
              <a:lnSpc>
                <a:spcPts val="3428"/>
              </a:lnSpc>
            </a:pPr>
          </a:p>
        </p:txBody>
      </p:sp>
      <p:sp>
        <p:nvSpPr>
          <p:cNvPr name="TextBox 9" id="9"/>
          <p:cNvSpPr txBox="true"/>
          <p:nvPr/>
        </p:nvSpPr>
        <p:spPr>
          <a:xfrm rot="0">
            <a:off x="13668410" y="2195900"/>
            <a:ext cx="2436748" cy="548683"/>
          </a:xfrm>
          <a:prstGeom prst="rect">
            <a:avLst/>
          </a:prstGeom>
        </p:spPr>
        <p:txBody>
          <a:bodyPr anchor="t" rtlCol="false" tIns="0" lIns="0" bIns="0" rIns="0">
            <a:spAutoFit/>
          </a:bodyPr>
          <a:lstStyle/>
          <a:p>
            <a:pPr algn="l">
              <a:lnSpc>
                <a:spcPts val="4407"/>
              </a:lnSpc>
            </a:pPr>
            <a:r>
              <a:rPr lang="en-US" sz="3148">
                <a:solidFill>
                  <a:srgbClr val="010A4F"/>
                </a:solidFill>
                <a:latin typeface="Glacial Indifference"/>
                <a:ea typeface="Glacial Indifference"/>
                <a:cs typeface="Glacial Indifference"/>
                <a:sym typeface="Glacial Indifference"/>
              </a:rPr>
              <a:t>RMSE</a:t>
            </a:r>
          </a:p>
        </p:txBody>
      </p:sp>
      <p:sp>
        <p:nvSpPr>
          <p:cNvPr name="TextBox 10" id="10"/>
          <p:cNvSpPr txBox="true"/>
          <p:nvPr/>
        </p:nvSpPr>
        <p:spPr>
          <a:xfrm rot="0">
            <a:off x="13668410" y="2893251"/>
            <a:ext cx="3962156" cy="1717154"/>
          </a:xfrm>
          <a:prstGeom prst="rect">
            <a:avLst/>
          </a:prstGeom>
        </p:spPr>
        <p:txBody>
          <a:bodyPr anchor="t" rtlCol="false" tIns="0" lIns="0" bIns="0" rIns="0">
            <a:spAutoFit/>
          </a:bodyPr>
          <a:lstStyle/>
          <a:p>
            <a:pPr algn="l">
              <a:lnSpc>
                <a:spcPts val="3467"/>
              </a:lnSpc>
            </a:pPr>
            <a:r>
              <a:rPr lang="en-US" sz="2476">
                <a:solidFill>
                  <a:srgbClr val="010A4F"/>
                </a:solidFill>
                <a:latin typeface="Glacial Indifference"/>
                <a:ea typeface="Glacial Indifference"/>
                <a:cs typeface="Glacial Indifference"/>
                <a:sym typeface="Glacial Indifference"/>
              </a:rPr>
              <a:t>Represents the square root of the MSE, providing a more interpretable measure of error.</a:t>
            </a:r>
          </a:p>
        </p:txBody>
      </p:sp>
      <p:sp>
        <p:nvSpPr>
          <p:cNvPr name="TextBox 11" id="11"/>
          <p:cNvSpPr txBox="true"/>
          <p:nvPr/>
        </p:nvSpPr>
        <p:spPr>
          <a:xfrm rot="0">
            <a:off x="13673065" y="5501081"/>
            <a:ext cx="3153096" cy="544811"/>
          </a:xfrm>
          <a:prstGeom prst="rect">
            <a:avLst/>
          </a:prstGeom>
        </p:spPr>
        <p:txBody>
          <a:bodyPr anchor="t" rtlCol="false" tIns="0" lIns="0" bIns="0" rIns="0">
            <a:spAutoFit/>
          </a:bodyPr>
          <a:lstStyle/>
          <a:p>
            <a:pPr algn="l">
              <a:lnSpc>
                <a:spcPts val="4407"/>
              </a:lnSpc>
            </a:pPr>
            <a:r>
              <a:rPr lang="en-US" sz="3148">
                <a:solidFill>
                  <a:srgbClr val="010A4F"/>
                </a:solidFill>
                <a:latin typeface="Montserrat Classic"/>
                <a:ea typeface="Montserrat Classic"/>
                <a:cs typeface="Montserrat Classic"/>
                <a:sym typeface="Montserrat Classic"/>
              </a:rPr>
              <a:t>R-SQUARED</a:t>
            </a:r>
          </a:p>
        </p:txBody>
      </p:sp>
      <p:sp>
        <p:nvSpPr>
          <p:cNvPr name="TextBox 12" id="12"/>
          <p:cNvSpPr txBox="true"/>
          <p:nvPr/>
        </p:nvSpPr>
        <p:spPr>
          <a:xfrm rot="0">
            <a:off x="13673065" y="6188907"/>
            <a:ext cx="4322313" cy="1325394"/>
          </a:xfrm>
          <a:prstGeom prst="rect">
            <a:avLst/>
          </a:prstGeom>
        </p:spPr>
        <p:txBody>
          <a:bodyPr anchor="t" rtlCol="false" tIns="0" lIns="0" bIns="0" rIns="0">
            <a:spAutoFit/>
          </a:bodyPr>
          <a:lstStyle/>
          <a:p>
            <a:pPr algn="l">
              <a:lnSpc>
                <a:spcPts val="3596"/>
              </a:lnSpc>
            </a:pPr>
            <a:r>
              <a:rPr lang="en-US" sz="2569">
                <a:solidFill>
                  <a:srgbClr val="010A4F"/>
                </a:solidFill>
                <a:latin typeface="Glacial Indifference"/>
                <a:ea typeface="Glacial Indifference"/>
                <a:cs typeface="Glacial Indifference"/>
                <a:sym typeface="Glacial Indifference"/>
              </a:rPr>
              <a:t>Indicates the proportion of variance in the target variable explained by the model.</a:t>
            </a:r>
          </a:p>
        </p:txBody>
      </p:sp>
      <p:sp>
        <p:nvSpPr>
          <p:cNvPr name="AutoShape 13" id="13"/>
          <p:cNvSpPr/>
          <p:nvPr/>
        </p:nvSpPr>
        <p:spPr>
          <a:xfrm>
            <a:off x="9202206" y="4596118"/>
            <a:ext cx="1441094" cy="0"/>
          </a:xfrm>
          <a:prstGeom prst="line">
            <a:avLst/>
          </a:prstGeom>
          <a:ln cap="flat" w="28575">
            <a:solidFill>
              <a:srgbClr val="ADD8E6"/>
            </a:solidFill>
            <a:prstDash val="solid"/>
            <a:headEnd type="none" len="sm" w="sm"/>
            <a:tailEnd type="none" len="sm" w="sm"/>
          </a:ln>
        </p:spPr>
      </p:sp>
      <p:sp>
        <p:nvSpPr>
          <p:cNvPr name="AutoShape 14" id="14"/>
          <p:cNvSpPr/>
          <p:nvPr/>
        </p:nvSpPr>
        <p:spPr>
          <a:xfrm>
            <a:off x="13668410" y="4824718"/>
            <a:ext cx="937030" cy="0"/>
          </a:xfrm>
          <a:prstGeom prst="line">
            <a:avLst/>
          </a:prstGeom>
          <a:ln cap="flat" w="28575">
            <a:solidFill>
              <a:srgbClr val="ADD8E6"/>
            </a:solidFill>
            <a:prstDash val="solid"/>
            <a:headEnd type="none" len="sm" w="sm"/>
            <a:tailEnd type="none" len="sm" w="sm"/>
          </a:ln>
        </p:spPr>
      </p:sp>
      <p:sp>
        <p:nvSpPr>
          <p:cNvPr name="AutoShape 15" id="15"/>
          <p:cNvSpPr/>
          <p:nvPr/>
        </p:nvSpPr>
        <p:spPr>
          <a:xfrm>
            <a:off x="13668410" y="7719088"/>
            <a:ext cx="937030" cy="0"/>
          </a:xfrm>
          <a:prstGeom prst="line">
            <a:avLst/>
          </a:prstGeom>
          <a:ln cap="flat" w="28575">
            <a:solidFill>
              <a:srgbClr val="ADD8E6"/>
            </a:solidFill>
            <a:prstDash val="solid"/>
            <a:headEnd type="none" len="sm" w="sm"/>
            <a:tailEnd type="none" len="sm" w="sm"/>
          </a:ln>
        </p:spPr>
      </p:sp>
      <p:sp>
        <p:nvSpPr>
          <p:cNvPr name="AutoShape 16" id="16"/>
          <p:cNvSpPr/>
          <p:nvPr/>
        </p:nvSpPr>
        <p:spPr>
          <a:xfrm>
            <a:off x="9197551" y="8571863"/>
            <a:ext cx="1095275" cy="0"/>
          </a:xfrm>
          <a:prstGeom prst="line">
            <a:avLst/>
          </a:prstGeom>
          <a:ln cap="flat" w="28575">
            <a:solidFill>
              <a:srgbClr val="ADD8E6"/>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68480" y="2150241"/>
          <a:ext cx="9749919" cy="6266165"/>
        </p:xfrm>
        <a:graphic>
          <a:graphicData uri="http://schemas.openxmlformats.org/drawingml/2006/table">
            <a:tbl>
              <a:tblPr/>
              <a:tblGrid>
                <a:gridCol w="2384856"/>
                <a:gridCol w="2142592"/>
                <a:gridCol w="2611236"/>
                <a:gridCol w="2611236"/>
              </a:tblGrid>
              <a:tr h="2079569">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MODEL</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Linear Regression</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Random Forest Regressor</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SVR</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r>
              <a:tr h="1100611">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R^2 SCORE</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0.525</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0.847</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0.716</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r>
              <a:tr h="1049454">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MAE</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52.365</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22.870</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31.720</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r>
              <a:tr h="987077">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MSE</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7298.86</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2346.252</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4371.101</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r>
              <a:tr h="1049454">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RMSE</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85.433</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48.438</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c>
                  <a:txBody>
                    <a:bodyPr anchor="t" rtlCol="false"/>
                    <a:lstStyle/>
                    <a:p>
                      <a:pPr algn="ctr">
                        <a:lnSpc>
                          <a:spcPts val="4339"/>
                        </a:lnSpc>
                        <a:defRPr/>
                      </a:pPr>
                      <a:r>
                        <a:rPr lang="en-US" sz="3099">
                          <a:solidFill>
                            <a:srgbClr val="000000"/>
                          </a:solidFill>
                          <a:latin typeface="Cormorant Garamond"/>
                          <a:ea typeface="Cormorant Garamond"/>
                          <a:cs typeface="Cormorant Garamond"/>
                          <a:sym typeface="Cormorant Garamond"/>
                        </a:rPr>
                        <a:t>66.114</a:t>
                      </a:r>
                      <a:endParaRPr lang="en-US" sz="1100"/>
                    </a:p>
                  </a:txBody>
                  <a:tcPr marL="190500" marR="190500" marT="190500" marB="190500" anchor="ctr">
                    <a:lnL cmpd="sng" algn="ctr" cap="flat" w="38100">
                      <a:solidFill>
                        <a:srgbClr val="010A4F"/>
                      </a:solidFill>
                      <a:prstDash val="solid"/>
                      <a:round/>
                      <a:headEnd type="none" w="med" len="med"/>
                      <a:tailEnd type="none" w="med" len="med"/>
                    </a:lnL>
                    <a:lnR cmpd="sng" algn="ctr" cap="flat" w="38100">
                      <a:solidFill>
                        <a:srgbClr val="010A4F"/>
                      </a:solidFill>
                      <a:prstDash val="solid"/>
                      <a:round/>
                      <a:headEnd type="none" w="med" len="med"/>
                      <a:tailEnd type="none" w="med" len="med"/>
                    </a:lnR>
                    <a:lnT cmpd="sng" algn="ctr" cap="flat" w="38100">
                      <a:solidFill>
                        <a:srgbClr val="010A4F"/>
                      </a:solidFill>
                      <a:prstDash val="solid"/>
                      <a:round/>
                      <a:headEnd type="none" w="med" len="med"/>
                      <a:tailEnd type="none" w="med" len="med"/>
                    </a:lnT>
                    <a:lnB cmpd="sng" algn="ctr" cap="flat" w="38100">
                      <a:solidFill>
                        <a:srgbClr val="010A4F"/>
                      </a:solidFill>
                      <a:prstDash val="solid"/>
                      <a:round/>
                      <a:headEnd type="none" w="med" len="med"/>
                      <a:tailEnd type="none" w="med" len="med"/>
                    </a:lnB>
                    <a:solidFill>
                      <a:srgbClr val="ADD8E6"/>
                    </a:solidFill>
                  </a:tcPr>
                </a:tc>
              </a:tr>
            </a:tbl>
          </a:graphicData>
        </a:graphic>
      </p:graphicFrame>
      <p:sp>
        <p:nvSpPr>
          <p:cNvPr name="TextBox 3" id="3"/>
          <p:cNvSpPr txBox="true"/>
          <p:nvPr/>
        </p:nvSpPr>
        <p:spPr>
          <a:xfrm rot="0">
            <a:off x="1028700" y="609234"/>
            <a:ext cx="11537525" cy="863599"/>
          </a:xfrm>
          <a:prstGeom prst="rect">
            <a:avLst/>
          </a:prstGeom>
        </p:spPr>
        <p:txBody>
          <a:bodyPr anchor="t" rtlCol="false" tIns="0" lIns="0" bIns="0" rIns="0">
            <a:spAutoFit/>
          </a:bodyPr>
          <a:lstStyle/>
          <a:p>
            <a:pPr algn="l" marL="0" indent="0" lvl="0">
              <a:lnSpc>
                <a:spcPts val="7000"/>
              </a:lnSpc>
              <a:spcBef>
                <a:spcPct val="0"/>
              </a:spcBef>
            </a:pPr>
            <a:r>
              <a:rPr lang="en-US" sz="5000" i="true">
                <a:solidFill>
                  <a:srgbClr val="010A4F"/>
                </a:solidFill>
                <a:latin typeface="Abril Fatface Italics"/>
                <a:ea typeface="Abril Fatface Italics"/>
                <a:cs typeface="Abril Fatface Italics"/>
                <a:sym typeface="Abril Fatface Italics"/>
              </a:rPr>
              <a:t>Model Evaluation Scores </a:t>
            </a:r>
          </a:p>
        </p:txBody>
      </p:sp>
      <p:sp>
        <p:nvSpPr>
          <p:cNvPr name="TextBox 4" id="4"/>
          <p:cNvSpPr txBox="true"/>
          <p:nvPr/>
        </p:nvSpPr>
        <p:spPr>
          <a:xfrm rot="0">
            <a:off x="11355291" y="1561099"/>
            <a:ext cx="5904009" cy="9566275"/>
          </a:xfrm>
          <a:prstGeom prst="rect">
            <a:avLst/>
          </a:prstGeom>
        </p:spPr>
        <p:txBody>
          <a:bodyPr anchor="t" rtlCol="false" tIns="0" lIns="0" bIns="0" rIns="0">
            <a:spAutoFit/>
          </a:bodyPr>
          <a:lstStyle/>
          <a:p>
            <a:pPr algn="l" marL="539749" indent="-269875" lvl="1">
              <a:lnSpc>
                <a:spcPts val="4249"/>
              </a:lnSpc>
              <a:buFont typeface="Arial"/>
              <a:buChar char="•"/>
            </a:pPr>
            <a:r>
              <a:rPr lang="en-US" sz="2499">
                <a:solidFill>
                  <a:srgbClr val="010A4F"/>
                </a:solidFill>
                <a:latin typeface="Glacial Indifference"/>
                <a:ea typeface="Glacial Indifference"/>
                <a:cs typeface="Glacial Indifference"/>
                <a:sym typeface="Glacial Indifference"/>
              </a:rPr>
              <a:t> Random Forest was the most accurate model, achieving the highest R-squared value (0.8476), indicating its superior ability to capture complex relationships.</a:t>
            </a:r>
          </a:p>
          <a:p>
            <a:pPr algn="l" marL="539749" indent="-269875" lvl="1">
              <a:lnSpc>
                <a:spcPts val="4249"/>
              </a:lnSpc>
              <a:buFont typeface="Arial"/>
              <a:buChar char="•"/>
            </a:pPr>
            <a:r>
              <a:rPr lang="en-US" sz="2499">
                <a:solidFill>
                  <a:srgbClr val="010A4F"/>
                </a:solidFill>
                <a:latin typeface="Glacial Indifference"/>
                <a:ea typeface="Glacial Indifference"/>
                <a:cs typeface="Glacial Indifference"/>
                <a:sym typeface="Glacial Indifference"/>
              </a:rPr>
              <a:t>Random Forest had the lowest error rates, while Linear Regression showed the highest, highlighting its limitation in handling non-linear patterns. SVR performed moderately with balanced error metrics.</a:t>
            </a:r>
          </a:p>
          <a:p>
            <a:pPr algn="l" marL="539749" indent="-269875" lvl="1">
              <a:lnSpc>
                <a:spcPts val="4249"/>
              </a:lnSpc>
              <a:buFont typeface="Arial"/>
              <a:buChar char="•"/>
            </a:pPr>
            <a:r>
              <a:rPr lang="en-US" sz="2499">
                <a:solidFill>
                  <a:srgbClr val="010A4F"/>
                </a:solidFill>
                <a:latin typeface="Glacial Indifference"/>
                <a:ea typeface="Glacial Indifference"/>
                <a:cs typeface="Glacial Indifference"/>
                <a:sym typeface="Glacial Indifference"/>
              </a:rPr>
              <a:t> Advanced models like Random Forest and SVR outperformed Linear Regression due to their capability to model intricate dependencies and non-linear patterns in the data.</a:t>
            </a:r>
          </a:p>
          <a:p>
            <a:pPr algn="l">
              <a:lnSpc>
                <a:spcPts val="4249"/>
              </a:lnSpc>
            </a:pPr>
          </a:p>
          <a:p>
            <a:pPr algn="l" marL="0" indent="0" lvl="0">
              <a:lnSpc>
                <a:spcPts val="4249"/>
              </a:lnSpc>
            </a:pPr>
          </a:p>
        </p:txBody>
      </p:sp>
      <p:sp>
        <p:nvSpPr>
          <p:cNvPr name="TextBox 5" id="5"/>
          <p:cNvSpPr txBox="true"/>
          <p:nvPr/>
        </p:nvSpPr>
        <p:spPr>
          <a:xfrm rot="0">
            <a:off x="11682732" y="1082340"/>
            <a:ext cx="6354379" cy="390493"/>
          </a:xfrm>
          <a:prstGeom prst="rect">
            <a:avLst/>
          </a:prstGeom>
        </p:spPr>
        <p:txBody>
          <a:bodyPr anchor="t" rtlCol="false" tIns="0" lIns="0" bIns="0" rIns="0">
            <a:spAutoFit/>
          </a:bodyPr>
          <a:lstStyle/>
          <a:p>
            <a:pPr algn="l" marL="0" indent="0" lvl="0">
              <a:lnSpc>
                <a:spcPts val="3151"/>
              </a:lnSpc>
              <a:spcBef>
                <a:spcPct val="0"/>
              </a:spcBef>
            </a:pPr>
            <a:r>
              <a:rPr lang="en-US" b="true" sz="2251">
                <a:solidFill>
                  <a:srgbClr val="010A4F"/>
                </a:solidFill>
                <a:latin typeface="Glacial Indifference Bold"/>
                <a:ea typeface="Glacial Indifference Bold"/>
                <a:cs typeface="Glacial Indifference Bold"/>
                <a:sym typeface="Glacial Indifference Bold"/>
              </a:rPr>
              <a:t>SUMMARY FOR THE EVALUATION SCORE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1850061" y="661348"/>
            <a:ext cx="6437939" cy="0"/>
          </a:xfrm>
          <a:prstGeom prst="line">
            <a:avLst/>
          </a:prstGeom>
          <a:ln cap="flat" w="28575">
            <a:solidFill>
              <a:srgbClr val="010A4F"/>
            </a:solidFill>
            <a:prstDash val="solid"/>
            <a:headEnd type="none" len="sm" w="sm"/>
            <a:tailEnd type="none" len="sm" w="sm"/>
          </a:ln>
        </p:spPr>
      </p:sp>
      <p:sp>
        <p:nvSpPr>
          <p:cNvPr name="AutoShape 3" id="3"/>
          <p:cNvSpPr/>
          <p:nvPr/>
        </p:nvSpPr>
        <p:spPr>
          <a:xfrm rot="0">
            <a:off x="0" y="9728445"/>
            <a:ext cx="18395101" cy="0"/>
          </a:xfrm>
          <a:prstGeom prst="line">
            <a:avLst/>
          </a:prstGeom>
          <a:ln cap="flat" w="38100">
            <a:solidFill>
              <a:srgbClr val="2254C5"/>
            </a:solidFill>
            <a:prstDash val="solid"/>
            <a:headEnd type="none" len="sm" w="sm"/>
            <a:tailEnd type="none" len="sm" w="sm"/>
          </a:ln>
        </p:spPr>
      </p:sp>
      <p:grpSp>
        <p:nvGrpSpPr>
          <p:cNvPr name="Group 4" id="4"/>
          <p:cNvGrpSpPr/>
          <p:nvPr/>
        </p:nvGrpSpPr>
        <p:grpSpPr>
          <a:xfrm rot="0">
            <a:off x="9685256" y="1406551"/>
            <a:ext cx="3001821" cy="1416518"/>
            <a:chOff x="0" y="0"/>
            <a:chExt cx="2209478" cy="1042622"/>
          </a:xfrm>
        </p:grpSpPr>
        <p:sp>
          <p:nvSpPr>
            <p:cNvPr name="Freeform 5" id="5"/>
            <p:cNvSpPr/>
            <p:nvPr/>
          </p:nvSpPr>
          <p:spPr>
            <a:xfrm flipH="false" flipV="false" rot="0">
              <a:off x="0" y="0"/>
              <a:ext cx="2209478" cy="1042622"/>
            </a:xfrm>
            <a:custGeom>
              <a:avLst/>
              <a:gdLst/>
              <a:ahLst/>
              <a:cxnLst/>
              <a:rect r="r" b="b" t="t" l="l"/>
              <a:pathLst>
                <a:path h="1042622" w="2209478">
                  <a:moveTo>
                    <a:pt x="0" y="0"/>
                  </a:moveTo>
                  <a:lnTo>
                    <a:pt x="2209478" y="0"/>
                  </a:lnTo>
                  <a:lnTo>
                    <a:pt x="2209478" y="1042622"/>
                  </a:lnTo>
                  <a:lnTo>
                    <a:pt x="0" y="1042622"/>
                  </a:lnTo>
                  <a:close/>
                </a:path>
              </a:pathLst>
            </a:custGeom>
            <a:solidFill>
              <a:srgbClr val="ADD8E6"/>
            </a:solidFill>
          </p:spPr>
        </p:sp>
      </p:grpSp>
      <p:sp>
        <p:nvSpPr>
          <p:cNvPr name="Freeform 6" id="6"/>
          <p:cNvSpPr/>
          <p:nvPr/>
        </p:nvSpPr>
        <p:spPr>
          <a:xfrm flipH="false" flipV="false" rot="0">
            <a:off x="1037515" y="2389050"/>
            <a:ext cx="7864849" cy="6225865"/>
          </a:xfrm>
          <a:custGeom>
            <a:avLst/>
            <a:gdLst/>
            <a:ahLst/>
            <a:cxnLst/>
            <a:rect r="r" b="b" t="t" l="l"/>
            <a:pathLst>
              <a:path h="6225865" w="7864849">
                <a:moveTo>
                  <a:pt x="0" y="0"/>
                </a:moveTo>
                <a:lnTo>
                  <a:pt x="7864849" y="0"/>
                </a:lnTo>
                <a:lnTo>
                  <a:pt x="7864849" y="6225865"/>
                </a:lnTo>
                <a:lnTo>
                  <a:pt x="0" y="6225865"/>
                </a:lnTo>
                <a:lnTo>
                  <a:pt x="0" y="0"/>
                </a:lnTo>
                <a:close/>
              </a:path>
            </a:pathLst>
          </a:custGeom>
          <a:blipFill>
            <a:blip r:embed="rId2"/>
            <a:stretch>
              <a:fillRect l="0" t="0" r="0" b="0"/>
            </a:stretch>
          </a:blipFill>
        </p:spPr>
      </p:sp>
      <p:sp>
        <p:nvSpPr>
          <p:cNvPr name="TextBox 7" id="7"/>
          <p:cNvSpPr txBox="true"/>
          <p:nvPr/>
        </p:nvSpPr>
        <p:spPr>
          <a:xfrm rot="0">
            <a:off x="1028700" y="895350"/>
            <a:ext cx="9842757" cy="1153357"/>
          </a:xfrm>
          <a:prstGeom prst="rect">
            <a:avLst/>
          </a:prstGeom>
        </p:spPr>
        <p:txBody>
          <a:bodyPr anchor="t" rtlCol="false" tIns="0" lIns="0" bIns="0" rIns="0">
            <a:spAutoFit/>
          </a:bodyPr>
          <a:lstStyle/>
          <a:p>
            <a:pPr algn="l">
              <a:lnSpc>
                <a:spcPts val="9404"/>
              </a:lnSpc>
            </a:pPr>
            <a:r>
              <a:rPr lang="en-US" sz="6717" b="true">
                <a:solidFill>
                  <a:srgbClr val="010A4F"/>
                </a:solidFill>
                <a:latin typeface="Montserrat Bold"/>
                <a:ea typeface="Montserrat Bold"/>
                <a:cs typeface="Montserrat Bold"/>
                <a:sym typeface="Montserrat Bold"/>
              </a:rPr>
              <a:t>KEY TAKEAWAY</a:t>
            </a:r>
          </a:p>
        </p:txBody>
      </p:sp>
      <p:sp>
        <p:nvSpPr>
          <p:cNvPr name="TextBox 8" id="8"/>
          <p:cNvSpPr txBox="true"/>
          <p:nvPr/>
        </p:nvSpPr>
        <p:spPr>
          <a:xfrm rot="0">
            <a:off x="9877915" y="1553693"/>
            <a:ext cx="2616501" cy="1065084"/>
          </a:xfrm>
          <a:prstGeom prst="rect">
            <a:avLst/>
          </a:prstGeom>
        </p:spPr>
        <p:txBody>
          <a:bodyPr anchor="t" rtlCol="false" tIns="0" lIns="0" bIns="0" rIns="0">
            <a:spAutoFit/>
          </a:bodyPr>
          <a:lstStyle/>
          <a:p>
            <a:pPr algn="ctr">
              <a:lnSpc>
                <a:spcPts val="4294"/>
              </a:lnSpc>
            </a:pPr>
            <a:r>
              <a:rPr lang="en-US" sz="3067">
                <a:solidFill>
                  <a:srgbClr val="010A4F"/>
                </a:solidFill>
                <a:latin typeface="Glacial Indifference"/>
                <a:ea typeface="Glacial Indifference"/>
                <a:cs typeface="Glacial Indifference"/>
                <a:sym typeface="Glacial Indifference"/>
              </a:rPr>
              <a:t>Model Selection:</a:t>
            </a:r>
          </a:p>
        </p:txBody>
      </p:sp>
      <p:sp>
        <p:nvSpPr>
          <p:cNvPr name="TextBox 9" id="9"/>
          <p:cNvSpPr txBox="true"/>
          <p:nvPr/>
        </p:nvSpPr>
        <p:spPr>
          <a:xfrm rot="0">
            <a:off x="12871592" y="1426787"/>
            <a:ext cx="4965721" cy="2054963"/>
          </a:xfrm>
          <a:prstGeom prst="rect">
            <a:avLst/>
          </a:prstGeom>
        </p:spPr>
        <p:txBody>
          <a:bodyPr anchor="t" rtlCol="false" tIns="0" lIns="0" bIns="0" rIns="0">
            <a:spAutoFit/>
          </a:bodyPr>
          <a:lstStyle/>
          <a:p>
            <a:pPr algn="l">
              <a:lnSpc>
                <a:spcPts val="2759"/>
              </a:lnSpc>
              <a:spcBef>
                <a:spcPct val="0"/>
              </a:spcBef>
            </a:pPr>
            <a:r>
              <a:rPr lang="en-US" sz="1970">
                <a:solidFill>
                  <a:srgbClr val="010A4F"/>
                </a:solidFill>
                <a:latin typeface="Glacial Indifference"/>
                <a:ea typeface="Glacial Indifference"/>
                <a:cs typeface="Glacial Indifference"/>
                <a:sym typeface="Glacial Indifference"/>
              </a:rPr>
              <a:t>  Advanced models like Random Forest and SVR demonstrated significantly better performance than Linear Regression, highlighting the importance of choosing the right algorithm for datasets with non-linear and complex relationships</a:t>
            </a:r>
          </a:p>
        </p:txBody>
      </p:sp>
      <p:sp>
        <p:nvSpPr>
          <p:cNvPr name="TextBox 10" id="10"/>
          <p:cNvSpPr txBox="true"/>
          <p:nvPr/>
        </p:nvSpPr>
        <p:spPr>
          <a:xfrm rot="0">
            <a:off x="12871592" y="3874050"/>
            <a:ext cx="4965721" cy="1433298"/>
          </a:xfrm>
          <a:prstGeom prst="rect">
            <a:avLst/>
          </a:prstGeom>
        </p:spPr>
        <p:txBody>
          <a:bodyPr anchor="t" rtlCol="false" tIns="0" lIns="0" bIns="0" rIns="0">
            <a:spAutoFit/>
          </a:bodyPr>
          <a:lstStyle/>
          <a:p>
            <a:pPr algn="l">
              <a:lnSpc>
                <a:spcPts val="2899"/>
              </a:lnSpc>
              <a:spcBef>
                <a:spcPct val="0"/>
              </a:spcBef>
            </a:pPr>
            <a:r>
              <a:rPr lang="en-US" sz="2070">
                <a:solidFill>
                  <a:srgbClr val="010A4F"/>
                </a:solidFill>
                <a:latin typeface="Glacial Indifference"/>
                <a:ea typeface="Glacial Indifference"/>
                <a:cs typeface="Glacial Indifference"/>
                <a:sym typeface="Glacial Indifference"/>
              </a:rPr>
              <a:t>Effective handling of missing values, outliers, and appropriate feature extraction played a vital role in improving the performance and reliability of all models.</a:t>
            </a:r>
          </a:p>
        </p:txBody>
      </p:sp>
      <p:grpSp>
        <p:nvGrpSpPr>
          <p:cNvPr name="Group 11" id="11"/>
          <p:cNvGrpSpPr/>
          <p:nvPr/>
        </p:nvGrpSpPr>
        <p:grpSpPr>
          <a:xfrm rot="0">
            <a:off x="9685256" y="3890830"/>
            <a:ext cx="3001821" cy="1416518"/>
            <a:chOff x="0" y="0"/>
            <a:chExt cx="2209478" cy="1042622"/>
          </a:xfrm>
        </p:grpSpPr>
        <p:sp>
          <p:nvSpPr>
            <p:cNvPr name="Freeform 12" id="12"/>
            <p:cNvSpPr/>
            <p:nvPr/>
          </p:nvSpPr>
          <p:spPr>
            <a:xfrm flipH="false" flipV="false" rot="0">
              <a:off x="0" y="0"/>
              <a:ext cx="2209478" cy="1042622"/>
            </a:xfrm>
            <a:custGeom>
              <a:avLst/>
              <a:gdLst/>
              <a:ahLst/>
              <a:cxnLst/>
              <a:rect r="r" b="b" t="t" l="l"/>
              <a:pathLst>
                <a:path h="1042622" w="2209478">
                  <a:moveTo>
                    <a:pt x="0" y="0"/>
                  </a:moveTo>
                  <a:lnTo>
                    <a:pt x="2209478" y="0"/>
                  </a:lnTo>
                  <a:lnTo>
                    <a:pt x="2209478" y="1042622"/>
                  </a:lnTo>
                  <a:lnTo>
                    <a:pt x="0" y="1042622"/>
                  </a:lnTo>
                  <a:close/>
                </a:path>
              </a:pathLst>
            </a:custGeom>
            <a:solidFill>
              <a:srgbClr val="ADD8E6"/>
            </a:solidFill>
          </p:spPr>
        </p:sp>
      </p:grpSp>
      <p:sp>
        <p:nvSpPr>
          <p:cNvPr name="TextBox 13" id="13"/>
          <p:cNvSpPr txBox="true"/>
          <p:nvPr/>
        </p:nvSpPr>
        <p:spPr>
          <a:xfrm rot="0">
            <a:off x="9877915" y="4037972"/>
            <a:ext cx="2616501" cy="1065084"/>
          </a:xfrm>
          <a:prstGeom prst="rect">
            <a:avLst/>
          </a:prstGeom>
        </p:spPr>
        <p:txBody>
          <a:bodyPr anchor="t" rtlCol="false" tIns="0" lIns="0" bIns="0" rIns="0">
            <a:spAutoFit/>
          </a:bodyPr>
          <a:lstStyle/>
          <a:p>
            <a:pPr algn="ctr">
              <a:lnSpc>
                <a:spcPts val="4294"/>
              </a:lnSpc>
            </a:pPr>
            <a:r>
              <a:rPr lang="en-US" sz="3067">
                <a:solidFill>
                  <a:srgbClr val="010A4F"/>
                </a:solidFill>
                <a:latin typeface="Glacial Indifference"/>
                <a:ea typeface="Glacial Indifference"/>
                <a:cs typeface="Glacial Indifference"/>
                <a:sym typeface="Glacial Indifference"/>
              </a:rPr>
              <a:t>Data Preprocessing</a:t>
            </a:r>
          </a:p>
        </p:txBody>
      </p:sp>
      <p:sp>
        <p:nvSpPr>
          <p:cNvPr name="TextBox 14" id="14"/>
          <p:cNvSpPr txBox="true"/>
          <p:nvPr/>
        </p:nvSpPr>
        <p:spPr>
          <a:xfrm rot="0">
            <a:off x="12871592" y="6214493"/>
            <a:ext cx="4965721" cy="1795248"/>
          </a:xfrm>
          <a:prstGeom prst="rect">
            <a:avLst/>
          </a:prstGeom>
        </p:spPr>
        <p:txBody>
          <a:bodyPr anchor="t" rtlCol="false" tIns="0" lIns="0" bIns="0" rIns="0">
            <a:spAutoFit/>
          </a:bodyPr>
          <a:lstStyle/>
          <a:p>
            <a:pPr algn="l">
              <a:lnSpc>
                <a:spcPts val="2899"/>
              </a:lnSpc>
              <a:spcBef>
                <a:spcPct val="0"/>
              </a:spcBef>
            </a:pPr>
            <a:r>
              <a:rPr lang="en-US" sz="2070">
                <a:solidFill>
                  <a:srgbClr val="010A4F"/>
                </a:solidFill>
                <a:latin typeface="Glacial Indifference"/>
                <a:ea typeface="Glacial Indifference"/>
                <a:cs typeface="Glacial Indifference"/>
                <a:sym typeface="Glacial Indifference"/>
              </a:rPr>
              <a:t>While Random Forest provided the best accuracy, it comes at a higher computational cost. SVR balanced accuracy and complexity well, making it a viable option for non-linear problems.</a:t>
            </a:r>
          </a:p>
        </p:txBody>
      </p:sp>
      <p:grpSp>
        <p:nvGrpSpPr>
          <p:cNvPr name="Group 15" id="15"/>
          <p:cNvGrpSpPr/>
          <p:nvPr/>
        </p:nvGrpSpPr>
        <p:grpSpPr>
          <a:xfrm rot="0">
            <a:off x="9685256" y="6231273"/>
            <a:ext cx="3001821" cy="1755151"/>
            <a:chOff x="0" y="0"/>
            <a:chExt cx="2209478" cy="1291872"/>
          </a:xfrm>
        </p:grpSpPr>
        <p:sp>
          <p:nvSpPr>
            <p:cNvPr name="Freeform 16" id="16"/>
            <p:cNvSpPr/>
            <p:nvPr/>
          </p:nvSpPr>
          <p:spPr>
            <a:xfrm flipH="false" flipV="false" rot="0">
              <a:off x="0" y="0"/>
              <a:ext cx="2209478" cy="1291872"/>
            </a:xfrm>
            <a:custGeom>
              <a:avLst/>
              <a:gdLst/>
              <a:ahLst/>
              <a:cxnLst/>
              <a:rect r="r" b="b" t="t" l="l"/>
              <a:pathLst>
                <a:path h="1291872" w="2209478">
                  <a:moveTo>
                    <a:pt x="0" y="0"/>
                  </a:moveTo>
                  <a:lnTo>
                    <a:pt x="2209478" y="0"/>
                  </a:lnTo>
                  <a:lnTo>
                    <a:pt x="2209478" y="1291872"/>
                  </a:lnTo>
                  <a:lnTo>
                    <a:pt x="0" y="1291872"/>
                  </a:lnTo>
                  <a:close/>
                </a:path>
              </a:pathLst>
            </a:custGeom>
            <a:solidFill>
              <a:srgbClr val="ADD8E6"/>
            </a:solidFill>
          </p:spPr>
        </p:sp>
      </p:grpSp>
      <p:sp>
        <p:nvSpPr>
          <p:cNvPr name="TextBox 17" id="17"/>
          <p:cNvSpPr txBox="true"/>
          <p:nvPr/>
        </p:nvSpPr>
        <p:spPr>
          <a:xfrm rot="0">
            <a:off x="9877915" y="6276269"/>
            <a:ext cx="2616501" cy="1608009"/>
          </a:xfrm>
          <a:prstGeom prst="rect">
            <a:avLst/>
          </a:prstGeom>
        </p:spPr>
        <p:txBody>
          <a:bodyPr anchor="t" rtlCol="false" tIns="0" lIns="0" bIns="0" rIns="0">
            <a:spAutoFit/>
          </a:bodyPr>
          <a:lstStyle/>
          <a:p>
            <a:pPr algn="ctr">
              <a:lnSpc>
                <a:spcPts val="4294"/>
              </a:lnSpc>
            </a:pPr>
            <a:r>
              <a:rPr lang="en-US" sz="3067">
                <a:solidFill>
                  <a:srgbClr val="010A4F"/>
                </a:solidFill>
                <a:latin typeface="Glacial Indifference"/>
                <a:ea typeface="Glacial Indifference"/>
                <a:cs typeface="Glacial Indifference"/>
                <a:sym typeface="Glacial Indifference"/>
              </a:rPr>
              <a:t>Balancing Accuracy and Complexity</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309161" cy="10287000"/>
            <a:chOff x="0" y="0"/>
            <a:chExt cx="2451795" cy="2709333"/>
          </a:xfrm>
        </p:grpSpPr>
        <p:sp>
          <p:nvSpPr>
            <p:cNvPr name="Freeform 3" id="3"/>
            <p:cNvSpPr/>
            <p:nvPr/>
          </p:nvSpPr>
          <p:spPr>
            <a:xfrm flipH="false" flipV="false" rot="0">
              <a:off x="0" y="0"/>
              <a:ext cx="2451795" cy="2709333"/>
            </a:xfrm>
            <a:custGeom>
              <a:avLst/>
              <a:gdLst/>
              <a:ahLst/>
              <a:cxnLst/>
              <a:rect r="r" b="b" t="t" l="l"/>
              <a:pathLst>
                <a:path h="2709333" w="2451795">
                  <a:moveTo>
                    <a:pt x="0" y="0"/>
                  </a:moveTo>
                  <a:lnTo>
                    <a:pt x="2451795" y="0"/>
                  </a:lnTo>
                  <a:lnTo>
                    <a:pt x="2451795" y="2709333"/>
                  </a:lnTo>
                  <a:lnTo>
                    <a:pt x="0" y="2709333"/>
                  </a:lnTo>
                  <a:close/>
                </a:path>
              </a:pathLst>
            </a:custGeom>
            <a:solidFill>
              <a:srgbClr val="ADD8E6"/>
            </a:solidFill>
          </p:spPr>
        </p:sp>
        <p:sp>
          <p:nvSpPr>
            <p:cNvPr name="TextBox 4" id="4"/>
            <p:cNvSpPr txBox="true"/>
            <p:nvPr/>
          </p:nvSpPr>
          <p:spPr>
            <a:xfrm>
              <a:off x="0" y="-47625"/>
              <a:ext cx="2451795" cy="2756958"/>
            </a:xfrm>
            <a:prstGeom prst="rect">
              <a:avLst/>
            </a:prstGeom>
          </p:spPr>
          <p:txBody>
            <a:bodyPr anchor="ctr" rtlCol="false" tIns="50800" lIns="50800" bIns="50800" rIns="50800"/>
            <a:lstStyle/>
            <a:p>
              <a:pPr algn="ctr">
                <a:lnSpc>
                  <a:spcPts val="2479"/>
                </a:lnSpc>
              </a:pPr>
            </a:p>
          </p:txBody>
        </p:sp>
      </p:grpSp>
      <p:sp>
        <p:nvSpPr>
          <p:cNvPr name="Freeform 5" id="5"/>
          <p:cNvSpPr/>
          <p:nvPr/>
        </p:nvSpPr>
        <p:spPr>
          <a:xfrm flipH="false" flipV="false" rot="0">
            <a:off x="849470" y="3161337"/>
            <a:ext cx="7574678" cy="4487997"/>
          </a:xfrm>
          <a:custGeom>
            <a:avLst/>
            <a:gdLst/>
            <a:ahLst/>
            <a:cxnLst/>
            <a:rect r="r" b="b" t="t" l="l"/>
            <a:pathLst>
              <a:path h="4487997" w="7574678">
                <a:moveTo>
                  <a:pt x="0" y="0"/>
                </a:moveTo>
                <a:lnTo>
                  <a:pt x="7574678" y="0"/>
                </a:lnTo>
                <a:lnTo>
                  <a:pt x="7574678" y="4487996"/>
                </a:lnTo>
                <a:lnTo>
                  <a:pt x="0" y="44879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flipV="true">
            <a:off x="839945" y="2418387"/>
            <a:ext cx="1858299" cy="0"/>
          </a:xfrm>
          <a:prstGeom prst="line">
            <a:avLst/>
          </a:prstGeom>
          <a:ln cap="flat" w="76200">
            <a:solidFill>
              <a:srgbClr val="010A4F"/>
            </a:solidFill>
            <a:prstDash val="solid"/>
            <a:headEnd type="none" len="sm" w="sm"/>
            <a:tailEnd type="none" len="sm" w="sm"/>
          </a:ln>
        </p:spPr>
      </p:sp>
      <p:sp>
        <p:nvSpPr>
          <p:cNvPr name="Freeform 7" id="7"/>
          <p:cNvSpPr/>
          <p:nvPr/>
        </p:nvSpPr>
        <p:spPr>
          <a:xfrm flipH="false" flipV="false" rot="0">
            <a:off x="2074063" y="4699732"/>
            <a:ext cx="292554" cy="417934"/>
          </a:xfrm>
          <a:custGeom>
            <a:avLst/>
            <a:gdLst/>
            <a:ahLst/>
            <a:cxnLst/>
            <a:rect r="r" b="b" t="t" l="l"/>
            <a:pathLst>
              <a:path h="417934" w="292554">
                <a:moveTo>
                  <a:pt x="0" y="0"/>
                </a:moveTo>
                <a:lnTo>
                  <a:pt x="292554" y="0"/>
                </a:lnTo>
                <a:lnTo>
                  <a:pt x="292554" y="417934"/>
                </a:lnTo>
                <a:lnTo>
                  <a:pt x="0" y="417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238479" y="5808031"/>
            <a:ext cx="292554" cy="417934"/>
          </a:xfrm>
          <a:custGeom>
            <a:avLst/>
            <a:gdLst/>
            <a:ahLst/>
            <a:cxnLst/>
            <a:rect r="r" b="b" t="t" l="l"/>
            <a:pathLst>
              <a:path h="417934" w="292554">
                <a:moveTo>
                  <a:pt x="0" y="0"/>
                </a:moveTo>
                <a:lnTo>
                  <a:pt x="292554" y="0"/>
                </a:lnTo>
                <a:lnTo>
                  <a:pt x="292554" y="417934"/>
                </a:lnTo>
                <a:lnTo>
                  <a:pt x="0" y="417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6212651" y="3843956"/>
            <a:ext cx="292554" cy="417934"/>
          </a:xfrm>
          <a:custGeom>
            <a:avLst/>
            <a:gdLst/>
            <a:ahLst/>
            <a:cxnLst/>
            <a:rect r="r" b="b" t="t" l="l"/>
            <a:pathLst>
              <a:path h="417934" w="292554">
                <a:moveTo>
                  <a:pt x="0" y="0"/>
                </a:moveTo>
                <a:lnTo>
                  <a:pt x="292554" y="0"/>
                </a:lnTo>
                <a:lnTo>
                  <a:pt x="292554" y="417934"/>
                </a:lnTo>
                <a:lnTo>
                  <a:pt x="0" y="417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7254914" y="4460359"/>
            <a:ext cx="292554" cy="417934"/>
          </a:xfrm>
          <a:custGeom>
            <a:avLst/>
            <a:gdLst/>
            <a:ahLst/>
            <a:cxnLst/>
            <a:rect r="r" b="b" t="t" l="l"/>
            <a:pathLst>
              <a:path h="417934" w="292554">
                <a:moveTo>
                  <a:pt x="0" y="0"/>
                </a:moveTo>
                <a:lnTo>
                  <a:pt x="292554" y="0"/>
                </a:lnTo>
                <a:lnTo>
                  <a:pt x="292554" y="417934"/>
                </a:lnTo>
                <a:lnTo>
                  <a:pt x="0" y="417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6793718" y="6345827"/>
            <a:ext cx="292554" cy="417934"/>
          </a:xfrm>
          <a:custGeom>
            <a:avLst/>
            <a:gdLst/>
            <a:ahLst/>
            <a:cxnLst/>
            <a:rect r="r" b="b" t="t" l="l"/>
            <a:pathLst>
              <a:path h="417934" w="292554">
                <a:moveTo>
                  <a:pt x="0" y="0"/>
                </a:moveTo>
                <a:lnTo>
                  <a:pt x="292554" y="0"/>
                </a:lnTo>
                <a:lnTo>
                  <a:pt x="292554" y="417934"/>
                </a:lnTo>
                <a:lnTo>
                  <a:pt x="0" y="417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747055" y="4878293"/>
            <a:ext cx="292554" cy="417934"/>
          </a:xfrm>
          <a:custGeom>
            <a:avLst/>
            <a:gdLst/>
            <a:ahLst/>
            <a:cxnLst/>
            <a:rect r="r" b="b" t="t" l="l"/>
            <a:pathLst>
              <a:path h="417934" w="292554">
                <a:moveTo>
                  <a:pt x="0" y="0"/>
                </a:moveTo>
                <a:lnTo>
                  <a:pt x="292554" y="0"/>
                </a:lnTo>
                <a:lnTo>
                  <a:pt x="292554" y="417934"/>
                </a:lnTo>
                <a:lnTo>
                  <a:pt x="0" y="417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4772387" y="6465513"/>
            <a:ext cx="292554" cy="417934"/>
          </a:xfrm>
          <a:custGeom>
            <a:avLst/>
            <a:gdLst/>
            <a:ahLst/>
            <a:cxnLst/>
            <a:rect r="r" b="b" t="t" l="l"/>
            <a:pathLst>
              <a:path h="417934" w="292554">
                <a:moveTo>
                  <a:pt x="0" y="0"/>
                </a:moveTo>
                <a:lnTo>
                  <a:pt x="292553" y="0"/>
                </a:lnTo>
                <a:lnTo>
                  <a:pt x="292553" y="417934"/>
                </a:lnTo>
                <a:lnTo>
                  <a:pt x="0" y="4179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698431" y="271587"/>
            <a:ext cx="7348922" cy="1853565"/>
          </a:xfrm>
          <a:prstGeom prst="rect">
            <a:avLst/>
          </a:prstGeom>
        </p:spPr>
        <p:txBody>
          <a:bodyPr anchor="t" rtlCol="false" tIns="0" lIns="0" bIns="0" rIns="0">
            <a:spAutoFit/>
          </a:bodyPr>
          <a:lstStyle/>
          <a:p>
            <a:pPr algn="l">
              <a:lnSpc>
                <a:spcPts val="7140"/>
              </a:lnSpc>
            </a:pPr>
            <a:r>
              <a:rPr lang="en-US" sz="6800">
                <a:solidFill>
                  <a:srgbClr val="010A4F"/>
                </a:solidFill>
                <a:latin typeface="Abril Fatface"/>
                <a:ea typeface="Abril Fatface"/>
                <a:cs typeface="Abril Fatface"/>
                <a:sym typeface="Abril Fatface"/>
              </a:rPr>
              <a:t>APPLICATION AND IMPACT</a:t>
            </a:r>
          </a:p>
        </p:txBody>
      </p:sp>
      <p:sp>
        <p:nvSpPr>
          <p:cNvPr name="TextBox 15" id="15"/>
          <p:cNvSpPr txBox="true"/>
          <p:nvPr/>
        </p:nvSpPr>
        <p:spPr>
          <a:xfrm rot="0">
            <a:off x="849470" y="8011283"/>
            <a:ext cx="7641844" cy="1692910"/>
          </a:xfrm>
          <a:prstGeom prst="rect">
            <a:avLst/>
          </a:prstGeom>
        </p:spPr>
        <p:txBody>
          <a:bodyPr anchor="t" rtlCol="false" tIns="0" lIns="0" bIns="0" rIns="0">
            <a:spAutoFit/>
          </a:bodyPr>
          <a:lstStyle/>
          <a:p>
            <a:pPr algn="just" marL="0" indent="0" lvl="0">
              <a:lnSpc>
                <a:spcPts val="3410"/>
              </a:lnSpc>
            </a:pPr>
            <a:r>
              <a:rPr lang="en-US" sz="2200">
                <a:solidFill>
                  <a:srgbClr val="FFFFFF"/>
                </a:solidFill>
                <a:latin typeface="Open Sans 1"/>
                <a:ea typeface="Open Sans 1"/>
                <a:cs typeface="Open Sans 1"/>
                <a:sym typeface="Open Sans 1"/>
              </a:rPr>
              <a:t>With a global perspective, our marketing agency has proudly served multinational clients, delivering tailored strategies that transcend borders and cultures, ensuring consistent brand success on a worldwide scale.</a:t>
            </a:r>
          </a:p>
        </p:txBody>
      </p:sp>
      <p:grpSp>
        <p:nvGrpSpPr>
          <p:cNvPr name="Group 16" id="16"/>
          <p:cNvGrpSpPr/>
          <p:nvPr/>
        </p:nvGrpSpPr>
        <p:grpSpPr>
          <a:xfrm rot="0">
            <a:off x="10096657" y="653223"/>
            <a:ext cx="6683462" cy="557394"/>
            <a:chOff x="0" y="0"/>
            <a:chExt cx="1760253" cy="146803"/>
          </a:xfrm>
        </p:grpSpPr>
        <p:sp>
          <p:nvSpPr>
            <p:cNvPr name="Freeform 17" id="17"/>
            <p:cNvSpPr/>
            <p:nvPr/>
          </p:nvSpPr>
          <p:spPr>
            <a:xfrm flipH="false" flipV="false" rot="0">
              <a:off x="0" y="0"/>
              <a:ext cx="1760253" cy="146803"/>
            </a:xfrm>
            <a:custGeom>
              <a:avLst/>
              <a:gdLst/>
              <a:ahLst/>
              <a:cxnLst/>
              <a:rect r="r" b="b" t="t" l="l"/>
              <a:pathLst>
                <a:path h="146803" w="1760253">
                  <a:moveTo>
                    <a:pt x="59077" y="0"/>
                  </a:moveTo>
                  <a:lnTo>
                    <a:pt x="1701177" y="0"/>
                  </a:lnTo>
                  <a:cubicBezTo>
                    <a:pt x="1716845" y="0"/>
                    <a:pt x="1731871" y="6224"/>
                    <a:pt x="1742950" y="17303"/>
                  </a:cubicBezTo>
                  <a:cubicBezTo>
                    <a:pt x="1754029" y="28382"/>
                    <a:pt x="1760253" y="43409"/>
                    <a:pt x="1760253" y="59077"/>
                  </a:cubicBezTo>
                  <a:lnTo>
                    <a:pt x="1760253" y="87726"/>
                  </a:lnTo>
                  <a:cubicBezTo>
                    <a:pt x="1760253" y="120354"/>
                    <a:pt x="1733804" y="146803"/>
                    <a:pt x="1701177" y="146803"/>
                  </a:cubicBezTo>
                  <a:lnTo>
                    <a:pt x="59077" y="146803"/>
                  </a:lnTo>
                  <a:cubicBezTo>
                    <a:pt x="26450" y="146803"/>
                    <a:pt x="0" y="120354"/>
                    <a:pt x="0" y="87726"/>
                  </a:cubicBezTo>
                  <a:lnTo>
                    <a:pt x="0" y="59077"/>
                  </a:lnTo>
                  <a:cubicBezTo>
                    <a:pt x="0" y="26450"/>
                    <a:pt x="26450" y="0"/>
                    <a:pt x="59077" y="0"/>
                  </a:cubicBezTo>
                  <a:close/>
                </a:path>
              </a:pathLst>
            </a:custGeom>
            <a:solidFill>
              <a:srgbClr val="ADD8E6"/>
            </a:solidFill>
          </p:spPr>
        </p:sp>
        <p:sp>
          <p:nvSpPr>
            <p:cNvPr name="TextBox 18" id="18"/>
            <p:cNvSpPr txBox="true"/>
            <p:nvPr/>
          </p:nvSpPr>
          <p:spPr>
            <a:xfrm>
              <a:off x="0" y="-47625"/>
              <a:ext cx="1760253" cy="194428"/>
            </a:xfrm>
            <a:prstGeom prst="rect">
              <a:avLst/>
            </a:prstGeom>
          </p:spPr>
          <p:txBody>
            <a:bodyPr anchor="ctr" rtlCol="false" tIns="50800" lIns="50800" bIns="50800" rIns="50800"/>
            <a:lstStyle/>
            <a:p>
              <a:pPr algn="ctr">
                <a:lnSpc>
                  <a:spcPts val="3079"/>
                </a:lnSpc>
              </a:pPr>
              <a:r>
                <a:rPr lang="en-US" b="true" sz="2199">
                  <a:solidFill>
                    <a:srgbClr val="010A4F"/>
                  </a:solidFill>
                  <a:latin typeface="Glacial Indifference Bold"/>
                  <a:ea typeface="Glacial Indifference Bold"/>
                  <a:cs typeface="Glacial Indifference Bold"/>
                  <a:sym typeface="Glacial Indifference Bold"/>
                </a:rPr>
                <a:t>Air Quality Monitoring</a:t>
              </a:r>
            </a:p>
          </p:txBody>
        </p:sp>
      </p:grpSp>
      <p:grpSp>
        <p:nvGrpSpPr>
          <p:cNvPr name="Group 19" id="19"/>
          <p:cNvGrpSpPr/>
          <p:nvPr/>
        </p:nvGrpSpPr>
        <p:grpSpPr>
          <a:xfrm rot="0">
            <a:off x="10096657" y="3652395"/>
            <a:ext cx="6683462" cy="545802"/>
            <a:chOff x="0" y="0"/>
            <a:chExt cx="1760253" cy="143750"/>
          </a:xfrm>
        </p:grpSpPr>
        <p:sp>
          <p:nvSpPr>
            <p:cNvPr name="Freeform 20" id="20"/>
            <p:cNvSpPr/>
            <p:nvPr/>
          </p:nvSpPr>
          <p:spPr>
            <a:xfrm flipH="false" flipV="false" rot="0">
              <a:off x="0" y="0"/>
              <a:ext cx="1760253" cy="143750"/>
            </a:xfrm>
            <a:custGeom>
              <a:avLst/>
              <a:gdLst/>
              <a:ahLst/>
              <a:cxnLst/>
              <a:rect r="r" b="b" t="t" l="l"/>
              <a:pathLst>
                <a:path h="143750" w="1760253">
                  <a:moveTo>
                    <a:pt x="59077" y="0"/>
                  </a:moveTo>
                  <a:lnTo>
                    <a:pt x="1701177" y="0"/>
                  </a:lnTo>
                  <a:cubicBezTo>
                    <a:pt x="1716845" y="0"/>
                    <a:pt x="1731871" y="6224"/>
                    <a:pt x="1742950" y="17303"/>
                  </a:cubicBezTo>
                  <a:cubicBezTo>
                    <a:pt x="1754029" y="28382"/>
                    <a:pt x="1760253" y="43409"/>
                    <a:pt x="1760253" y="59077"/>
                  </a:cubicBezTo>
                  <a:lnTo>
                    <a:pt x="1760253" y="84673"/>
                  </a:lnTo>
                  <a:cubicBezTo>
                    <a:pt x="1760253" y="117301"/>
                    <a:pt x="1733804" y="143750"/>
                    <a:pt x="1701177" y="143750"/>
                  </a:cubicBezTo>
                  <a:lnTo>
                    <a:pt x="59077" y="143750"/>
                  </a:lnTo>
                  <a:cubicBezTo>
                    <a:pt x="43409" y="143750"/>
                    <a:pt x="28382" y="137526"/>
                    <a:pt x="17303" y="126447"/>
                  </a:cubicBezTo>
                  <a:cubicBezTo>
                    <a:pt x="6224" y="115368"/>
                    <a:pt x="0" y="100342"/>
                    <a:pt x="0" y="84673"/>
                  </a:cubicBezTo>
                  <a:lnTo>
                    <a:pt x="0" y="59077"/>
                  </a:lnTo>
                  <a:cubicBezTo>
                    <a:pt x="0" y="26450"/>
                    <a:pt x="26450" y="0"/>
                    <a:pt x="59077" y="0"/>
                  </a:cubicBezTo>
                  <a:close/>
                </a:path>
              </a:pathLst>
            </a:custGeom>
            <a:solidFill>
              <a:srgbClr val="ADD8E6"/>
            </a:solidFill>
          </p:spPr>
        </p:sp>
        <p:sp>
          <p:nvSpPr>
            <p:cNvPr name="TextBox 21" id="21"/>
            <p:cNvSpPr txBox="true"/>
            <p:nvPr/>
          </p:nvSpPr>
          <p:spPr>
            <a:xfrm>
              <a:off x="0" y="-47625"/>
              <a:ext cx="1760253" cy="191375"/>
            </a:xfrm>
            <a:prstGeom prst="rect">
              <a:avLst/>
            </a:prstGeom>
          </p:spPr>
          <p:txBody>
            <a:bodyPr anchor="ctr" rtlCol="false" tIns="50800" lIns="50800" bIns="50800" rIns="50800"/>
            <a:lstStyle/>
            <a:p>
              <a:pPr algn="ctr">
                <a:lnSpc>
                  <a:spcPts val="3079"/>
                </a:lnSpc>
              </a:pPr>
              <a:r>
                <a:rPr lang="en-US" b="true" sz="2199">
                  <a:solidFill>
                    <a:srgbClr val="010A4F"/>
                  </a:solidFill>
                  <a:latin typeface="Glacial Indifference Bold"/>
                  <a:ea typeface="Glacial Indifference Bold"/>
                  <a:cs typeface="Glacial Indifference Bold"/>
                  <a:sym typeface="Glacial Indifference Bold"/>
                </a:rPr>
                <a:t>Policy Making</a:t>
              </a:r>
            </a:p>
          </p:txBody>
        </p:sp>
      </p:grpSp>
      <p:grpSp>
        <p:nvGrpSpPr>
          <p:cNvPr name="Group 22" id="22"/>
          <p:cNvGrpSpPr/>
          <p:nvPr/>
        </p:nvGrpSpPr>
        <p:grpSpPr>
          <a:xfrm rot="0">
            <a:off x="10096657" y="6763761"/>
            <a:ext cx="6683462" cy="545802"/>
            <a:chOff x="0" y="0"/>
            <a:chExt cx="1760253" cy="143750"/>
          </a:xfrm>
        </p:grpSpPr>
        <p:sp>
          <p:nvSpPr>
            <p:cNvPr name="Freeform 23" id="23"/>
            <p:cNvSpPr/>
            <p:nvPr/>
          </p:nvSpPr>
          <p:spPr>
            <a:xfrm flipH="false" flipV="false" rot="0">
              <a:off x="0" y="0"/>
              <a:ext cx="1760253" cy="143750"/>
            </a:xfrm>
            <a:custGeom>
              <a:avLst/>
              <a:gdLst/>
              <a:ahLst/>
              <a:cxnLst/>
              <a:rect r="r" b="b" t="t" l="l"/>
              <a:pathLst>
                <a:path h="143750" w="1760253">
                  <a:moveTo>
                    <a:pt x="59077" y="0"/>
                  </a:moveTo>
                  <a:lnTo>
                    <a:pt x="1701177" y="0"/>
                  </a:lnTo>
                  <a:cubicBezTo>
                    <a:pt x="1716845" y="0"/>
                    <a:pt x="1731871" y="6224"/>
                    <a:pt x="1742950" y="17303"/>
                  </a:cubicBezTo>
                  <a:cubicBezTo>
                    <a:pt x="1754029" y="28382"/>
                    <a:pt x="1760253" y="43409"/>
                    <a:pt x="1760253" y="59077"/>
                  </a:cubicBezTo>
                  <a:lnTo>
                    <a:pt x="1760253" y="84673"/>
                  </a:lnTo>
                  <a:cubicBezTo>
                    <a:pt x="1760253" y="117301"/>
                    <a:pt x="1733804" y="143750"/>
                    <a:pt x="1701177" y="143750"/>
                  </a:cubicBezTo>
                  <a:lnTo>
                    <a:pt x="59077" y="143750"/>
                  </a:lnTo>
                  <a:cubicBezTo>
                    <a:pt x="43409" y="143750"/>
                    <a:pt x="28382" y="137526"/>
                    <a:pt x="17303" y="126447"/>
                  </a:cubicBezTo>
                  <a:cubicBezTo>
                    <a:pt x="6224" y="115368"/>
                    <a:pt x="0" y="100342"/>
                    <a:pt x="0" y="84673"/>
                  </a:cubicBezTo>
                  <a:lnTo>
                    <a:pt x="0" y="59077"/>
                  </a:lnTo>
                  <a:cubicBezTo>
                    <a:pt x="0" y="26450"/>
                    <a:pt x="26450" y="0"/>
                    <a:pt x="59077" y="0"/>
                  </a:cubicBezTo>
                  <a:close/>
                </a:path>
              </a:pathLst>
            </a:custGeom>
            <a:solidFill>
              <a:srgbClr val="ADD8E6"/>
            </a:solidFill>
          </p:spPr>
        </p:sp>
        <p:sp>
          <p:nvSpPr>
            <p:cNvPr name="TextBox 24" id="24"/>
            <p:cNvSpPr txBox="true"/>
            <p:nvPr/>
          </p:nvSpPr>
          <p:spPr>
            <a:xfrm>
              <a:off x="0" y="-47625"/>
              <a:ext cx="1760253" cy="191375"/>
            </a:xfrm>
            <a:prstGeom prst="rect">
              <a:avLst/>
            </a:prstGeom>
          </p:spPr>
          <p:txBody>
            <a:bodyPr anchor="ctr" rtlCol="false" tIns="50800" lIns="50800" bIns="50800" rIns="50800"/>
            <a:lstStyle/>
            <a:p>
              <a:pPr algn="ctr">
                <a:lnSpc>
                  <a:spcPts val="3079"/>
                </a:lnSpc>
              </a:pPr>
              <a:r>
                <a:rPr lang="en-US" b="true" sz="2199">
                  <a:solidFill>
                    <a:srgbClr val="010A4F"/>
                  </a:solidFill>
                  <a:latin typeface="Glacial Indifference Bold"/>
                  <a:ea typeface="Glacial Indifference Bold"/>
                  <a:cs typeface="Glacial Indifference Bold"/>
                  <a:sym typeface="Glacial Indifference Bold"/>
                </a:rPr>
                <a:t>Public Awareness</a:t>
              </a:r>
            </a:p>
          </p:txBody>
        </p:sp>
      </p:grpSp>
      <p:sp>
        <p:nvSpPr>
          <p:cNvPr name="TextBox 25" id="25"/>
          <p:cNvSpPr txBox="true"/>
          <p:nvPr/>
        </p:nvSpPr>
        <p:spPr>
          <a:xfrm rot="0">
            <a:off x="10096657" y="1324917"/>
            <a:ext cx="6929306" cy="2778600"/>
          </a:xfrm>
          <a:prstGeom prst="rect">
            <a:avLst/>
          </a:prstGeom>
        </p:spPr>
        <p:txBody>
          <a:bodyPr anchor="t" rtlCol="false" tIns="0" lIns="0" bIns="0" rIns="0">
            <a:spAutoFit/>
          </a:bodyPr>
          <a:lstStyle/>
          <a:p>
            <a:pPr algn="just">
              <a:lnSpc>
                <a:spcPts val="3238"/>
              </a:lnSpc>
            </a:pPr>
            <a:r>
              <a:rPr lang="en-US" sz="2089">
                <a:solidFill>
                  <a:srgbClr val="010A4F"/>
                </a:solidFill>
                <a:latin typeface="Glacial Indifference"/>
                <a:ea typeface="Glacial Indifference"/>
                <a:cs typeface="Glacial Indifference"/>
                <a:sym typeface="Glacial Indifference"/>
              </a:rPr>
              <a:t>The models developed in this project provide accurate predictions of air quality, enabling real-time monitoring and timely alerts. This can help individuals and organizations take necessary actions to reduce health risks associated with poor air quality.</a:t>
            </a:r>
          </a:p>
          <a:p>
            <a:pPr algn="just">
              <a:lnSpc>
                <a:spcPts val="2928"/>
              </a:lnSpc>
            </a:pPr>
          </a:p>
          <a:p>
            <a:pPr algn="just" marL="0" indent="0" lvl="0">
              <a:lnSpc>
                <a:spcPts val="2928"/>
              </a:lnSpc>
            </a:pPr>
          </a:p>
        </p:txBody>
      </p:sp>
      <p:sp>
        <p:nvSpPr>
          <p:cNvPr name="TextBox 26" id="26"/>
          <p:cNvSpPr txBox="true"/>
          <p:nvPr/>
        </p:nvSpPr>
        <p:spPr>
          <a:xfrm rot="0">
            <a:off x="10096657" y="4314564"/>
            <a:ext cx="7455348" cy="2221865"/>
          </a:xfrm>
          <a:prstGeom prst="rect">
            <a:avLst/>
          </a:prstGeom>
        </p:spPr>
        <p:txBody>
          <a:bodyPr anchor="t" rtlCol="false" tIns="0" lIns="0" bIns="0" rIns="0">
            <a:spAutoFit/>
          </a:bodyPr>
          <a:lstStyle/>
          <a:p>
            <a:pPr algn="l" marL="0" indent="0" lvl="0">
              <a:lnSpc>
                <a:spcPts val="3565"/>
              </a:lnSpc>
            </a:pPr>
            <a:r>
              <a:rPr lang="en-US" sz="2300">
                <a:solidFill>
                  <a:srgbClr val="010A4F"/>
                </a:solidFill>
                <a:latin typeface="Glacial Indifference"/>
                <a:ea typeface="Glacial Indifference"/>
                <a:cs typeface="Glacial Indifference"/>
                <a:sym typeface="Glacial Indifference"/>
              </a:rPr>
              <a:t> The insights from the prediction models can guide policymakers in identifying pollution trends and designing targeted interventions. This ensures more effective environmental regulations and long-term solutions to combat air pollution.</a:t>
            </a:r>
          </a:p>
        </p:txBody>
      </p:sp>
      <p:grpSp>
        <p:nvGrpSpPr>
          <p:cNvPr name="Group 27" id="27"/>
          <p:cNvGrpSpPr/>
          <p:nvPr/>
        </p:nvGrpSpPr>
        <p:grpSpPr>
          <a:xfrm rot="0">
            <a:off x="15941633" y="7975432"/>
            <a:ext cx="3803190" cy="380319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ADD8E6"/>
              </a:solidFill>
              <a:prstDash val="solid"/>
              <a:miter/>
            </a:ln>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30" id="30"/>
          <p:cNvSpPr txBox="true"/>
          <p:nvPr/>
        </p:nvSpPr>
        <p:spPr>
          <a:xfrm rot="0">
            <a:off x="10096657" y="7425930"/>
            <a:ext cx="7455348" cy="1702435"/>
          </a:xfrm>
          <a:prstGeom prst="rect">
            <a:avLst/>
          </a:prstGeom>
        </p:spPr>
        <p:txBody>
          <a:bodyPr anchor="t" rtlCol="false" tIns="0" lIns="0" bIns="0" rIns="0">
            <a:spAutoFit/>
          </a:bodyPr>
          <a:lstStyle/>
          <a:p>
            <a:pPr algn="just" marL="0" indent="0" lvl="0">
              <a:lnSpc>
                <a:spcPts val="3410"/>
              </a:lnSpc>
            </a:pPr>
            <a:r>
              <a:rPr lang="en-US" sz="2200">
                <a:solidFill>
                  <a:srgbClr val="000000"/>
                </a:solidFill>
                <a:latin typeface="Glacial Indifference"/>
                <a:ea typeface="Glacial Indifference"/>
                <a:cs typeface="Glacial Indifference"/>
                <a:sym typeface="Glacial Indifference"/>
              </a:rPr>
              <a:t> </a:t>
            </a:r>
            <a:r>
              <a:rPr lang="en-US" sz="2200">
                <a:solidFill>
                  <a:srgbClr val="010A4F"/>
                </a:solidFill>
                <a:latin typeface="Glacial Indifference"/>
                <a:ea typeface="Glacial Indifference"/>
                <a:cs typeface="Glacial Indifference"/>
                <a:sym typeface="Glacial Indifference"/>
              </a:rPr>
              <a:t>By providing easily accessible and accurate AQI information, this system empowers individuals to make informed decisions, such as planning outdoor activities during safe periods, thereby reducing exposure to harmful pollutants.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847664" y="4846426"/>
            <a:ext cx="4586693" cy="3463591"/>
            <a:chOff x="0" y="0"/>
            <a:chExt cx="2909794" cy="2197299"/>
          </a:xfrm>
        </p:grpSpPr>
        <p:sp>
          <p:nvSpPr>
            <p:cNvPr name="Freeform 3" id="3"/>
            <p:cNvSpPr/>
            <p:nvPr/>
          </p:nvSpPr>
          <p:spPr>
            <a:xfrm flipH="false" flipV="false" rot="0">
              <a:off x="0" y="0"/>
              <a:ext cx="2909794" cy="2197300"/>
            </a:xfrm>
            <a:custGeom>
              <a:avLst/>
              <a:gdLst/>
              <a:ahLst/>
              <a:cxnLst/>
              <a:rect r="r" b="b" t="t" l="l"/>
              <a:pathLst>
                <a:path h="2197300" w="2909794">
                  <a:moveTo>
                    <a:pt x="2785334" y="59690"/>
                  </a:moveTo>
                  <a:cubicBezTo>
                    <a:pt x="2820894" y="59690"/>
                    <a:pt x="2850104" y="88900"/>
                    <a:pt x="2850104" y="124460"/>
                  </a:cubicBezTo>
                  <a:lnTo>
                    <a:pt x="2850104" y="2072840"/>
                  </a:lnTo>
                  <a:cubicBezTo>
                    <a:pt x="2850104" y="2108400"/>
                    <a:pt x="2820894" y="2137609"/>
                    <a:pt x="2785334" y="2137609"/>
                  </a:cubicBezTo>
                  <a:lnTo>
                    <a:pt x="124460" y="2137609"/>
                  </a:lnTo>
                  <a:cubicBezTo>
                    <a:pt x="88900" y="2137609"/>
                    <a:pt x="59690" y="2108400"/>
                    <a:pt x="59690" y="2072840"/>
                  </a:cubicBezTo>
                  <a:lnTo>
                    <a:pt x="59690" y="124460"/>
                  </a:lnTo>
                  <a:cubicBezTo>
                    <a:pt x="59690" y="88900"/>
                    <a:pt x="88900" y="59690"/>
                    <a:pt x="124460" y="59690"/>
                  </a:cubicBezTo>
                  <a:lnTo>
                    <a:pt x="2785334" y="59690"/>
                  </a:lnTo>
                  <a:moveTo>
                    <a:pt x="2785334" y="0"/>
                  </a:moveTo>
                  <a:lnTo>
                    <a:pt x="124460" y="0"/>
                  </a:lnTo>
                  <a:cubicBezTo>
                    <a:pt x="55880" y="0"/>
                    <a:pt x="0" y="55880"/>
                    <a:pt x="0" y="124460"/>
                  </a:cubicBezTo>
                  <a:lnTo>
                    <a:pt x="0" y="2072840"/>
                  </a:lnTo>
                  <a:cubicBezTo>
                    <a:pt x="0" y="2141419"/>
                    <a:pt x="55880" y="2197300"/>
                    <a:pt x="124460" y="2197300"/>
                  </a:cubicBezTo>
                  <a:lnTo>
                    <a:pt x="2785334" y="2197300"/>
                  </a:lnTo>
                  <a:cubicBezTo>
                    <a:pt x="2853914" y="2197300"/>
                    <a:pt x="2909794" y="2141419"/>
                    <a:pt x="2909794" y="2072840"/>
                  </a:cubicBezTo>
                  <a:lnTo>
                    <a:pt x="2909794" y="124460"/>
                  </a:lnTo>
                  <a:cubicBezTo>
                    <a:pt x="2909794" y="55880"/>
                    <a:pt x="2853914" y="0"/>
                    <a:pt x="2785334" y="0"/>
                  </a:cubicBezTo>
                  <a:close/>
                </a:path>
              </a:pathLst>
            </a:custGeom>
            <a:solidFill>
              <a:srgbClr val="010A4F"/>
            </a:solidFill>
          </p:spPr>
        </p:sp>
      </p:grpSp>
      <p:grpSp>
        <p:nvGrpSpPr>
          <p:cNvPr name="Group 4" id="4"/>
          <p:cNvGrpSpPr/>
          <p:nvPr/>
        </p:nvGrpSpPr>
        <p:grpSpPr>
          <a:xfrm rot="0">
            <a:off x="7856543" y="3561958"/>
            <a:ext cx="2568935" cy="2568935"/>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DD8E6"/>
            </a:solidFill>
          </p:spPr>
        </p:sp>
      </p:grpSp>
      <p:grpSp>
        <p:nvGrpSpPr>
          <p:cNvPr name="Group 6" id="6"/>
          <p:cNvGrpSpPr/>
          <p:nvPr/>
        </p:nvGrpSpPr>
        <p:grpSpPr>
          <a:xfrm rot="0">
            <a:off x="1025711" y="4846426"/>
            <a:ext cx="4586693" cy="3463591"/>
            <a:chOff x="0" y="0"/>
            <a:chExt cx="2909794" cy="2197299"/>
          </a:xfrm>
        </p:grpSpPr>
        <p:sp>
          <p:nvSpPr>
            <p:cNvPr name="Freeform 7" id="7"/>
            <p:cNvSpPr/>
            <p:nvPr/>
          </p:nvSpPr>
          <p:spPr>
            <a:xfrm flipH="false" flipV="false" rot="0">
              <a:off x="0" y="0"/>
              <a:ext cx="2909794" cy="2197300"/>
            </a:xfrm>
            <a:custGeom>
              <a:avLst/>
              <a:gdLst/>
              <a:ahLst/>
              <a:cxnLst/>
              <a:rect r="r" b="b" t="t" l="l"/>
              <a:pathLst>
                <a:path h="2197300" w="2909794">
                  <a:moveTo>
                    <a:pt x="2785334" y="59690"/>
                  </a:moveTo>
                  <a:cubicBezTo>
                    <a:pt x="2820894" y="59690"/>
                    <a:pt x="2850104" y="88900"/>
                    <a:pt x="2850104" y="124460"/>
                  </a:cubicBezTo>
                  <a:lnTo>
                    <a:pt x="2850104" y="2072840"/>
                  </a:lnTo>
                  <a:cubicBezTo>
                    <a:pt x="2850104" y="2108400"/>
                    <a:pt x="2820894" y="2137609"/>
                    <a:pt x="2785334" y="2137609"/>
                  </a:cubicBezTo>
                  <a:lnTo>
                    <a:pt x="124460" y="2137609"/>
                  </a:lnTo>
                  <a:cubicBezTo>
                    <a:pt x="88900" y="2137609"/>
                    <a:pt x="59690" y="2108400"/>
                    <a:pt x="59690" y="2072840"/>
                  </a:cubicBezTo>
                  <a:lnTo>
                    <a:pt x="59690" y="124460"/>
                  </a:lnTo>
                  <a:cubicBezTo>
                    <a:pt x="59690" y="88900"/>
                    <a:pt x="88900" y="59690"/>
                    <a:pt x="124460" y="59690"/>
                  </a:cubicBezTo>
                  <a:lnTo>
                    <a:pt x="2785334" y="59690"/>
                  </a:lnTo>
                  <a:moveTo>
                    <a:pt x="2785334" y="0"/>
                  </a:moveTo>
                  <a:lnTo>
                    <a:pt x="124460" y="0"/>
                  </a:lnTo>
                  <a:cubicBezTo>
                    <a:pt x="55880" y="0"/>
                    <a:pt x="0" y="55880"/>
                    <a:pt x="0" y="124460"/>
                  </a:cubicBezTo>
                  <a:lnTo>
                    <a:pt x="0" y="2072840"/>
                  </a:lnTo>
                  <a:cubicBezTo>
                    <a:pt x="0" y="2141419"/>
                    <a:pt x="55880" y="2197300"/>
                    <a:pt x="124460" y="2197300"/>
                  </a:cubicBezTo>
                  <a:lnTo>
                    <a:pt x="2785334" y="2197300"/>
                  </a:lnTo>
                  <a:cubicBezTo>
                    <a:pt x="2853914" y="2197300"/>
                    <a:pt x="2909794" y="2141419"/>
                    <a:pt x="2909794" y="2072840"/>
                  </a:cubicBezTo>
                  <a:lnTo>
                    <a:pt x="2909794" y="124460"/>
                  </a:lnTo>
                  <a:cubicBezTo>
                    <a:pt x="2909794" y="55880"/>
                    <a:pt x="2853914" y="0"/>
                    <a:pt x="2785334" y="0"/>
                  </a:cubicBezTo>
                  <a:close/>
                </a:path>
              </a:pathLst>
            </a:custGeom>
            <a:solidFill>
              <a:srgbClr val="010A4F"/>
            </a:solidFill>
          </p:spPr>
        </p:sp>
      </p:grpSp>
      <p:grpSp>
        <p:nvGrpSpPr>
          <p:cNvPr name="Group 8" id="8"/>
          <p:cNvGrpSpPr/>
          <p:nvPr/>
        </p:nvGrpSpPr>
        <p:grpSpPr>
          <a:xfrm rot="0">
            <a:off x="12672607" y="4846426"/>
            <a:ext cx="4586693" cy="3463591"/>
            <a:chOff x="0" y="0"/>
            <a:chExt cx="2909794" cy="2197299"/>
          </a:xfrm>
        </p:grpSpPr>
        <p:sp>
          <p:nvSpPr>
            <p:cNvPr name="Freeform 9" id="9"/>
            <p:cNvSpPr/>
            <p:nvPr/>
          </p:nvSpPr>
          <p:spPr>
            <a:xfrm flipH="false" flipV="false" rot="0">
              <a:off x="0" y="0"/>
              <a:ext cx="2909794" cy="2197300"/>
            </a:xfrm>
            <a:custGeom>
              <a:avLst/>
              <a:gdLst/>
              <a:ahLst/>
              <a:cxnLst/>
              <a:rect r="r" b="b" t="t" l="l"/>
              <a:pathLst>
                <a:path h="2197300" w="2909794">
                  <a:moveTo>
                    <a:pt x="2785334" y="59690"/>
                  </a:moveTo>
                  <a:cubicBezTo>
                    <a:pt x="2820894" y="59690"/>
                    <a:pt x="2850104" y="88900"/>
                    <a:pt x="2850104" y="124460"/>
                  </a:cubicBezTo>
                  <a:lnTo>
                    <a:pt x="2850104" y="2072840"/>
                  </a:lnTo>
                  <a:cubicBezTo>
                    <a:pt x="2850104" y="2108400"/>
                    <a:pt x="2820894" y="2137609"/>
                    <a:pt x="2785334" y="2137609"/>
                  </a:cubicBezTo>
                  <a:lnTo>
                    <a:pt x="124460" y="2137609"/>
                  </a:lnTo>
                  <a:cubicBezTo>
                    <a:pt x="88900" y="2137609"/>
                    <a:pt x="59690" y="2108400"/>
                    <a:pt x="59690" y="2072840"/>
                  </a:cubicBezTo>
                  <a:lnTo>
                    <a:pt x="59690" y="124460"/>
                  </a:lnTo>
                  <a:cubicBezTo>
                    <a:pt x="59690" y="88900"/>
                    <a:pt x="88900" y="59690"/>
                    <a:pt x="124460" y="59690"/>
                  </a:cubicBezTo>
                  <a:lnTo>
                    <a:pt x="2785334" y="59690"/>
                  </a:lnTo>
                  <a:moveTo>
                    <a:pt x="2785334" y="0"/>
                  </a:moveTo>
                  <a:lnTo>
                    <a:pt x="124460" y="0"/>
                  </a:lnTo>
                  <a:cubicBezTo>
                    <a:pt x="55880" y="0"/>
                    <a:pt x="0" y="55880"/>
                    <a:pt x="0" y="124460"/>
                  </a:cubicBezTo>
                  <a:lnTo>
                    <a:pt x="0" y="2072840"/>
                  </a:lnTo>
                  <a:cubicBezTo>
                    <a:pt x="0" y="2141419"/>
                    <a:pt x="55880" y="2197300"/>
                    <a:pt x="124460" y="2197300"/>
                  </a:cubicBezTo>
                  <a:lnTo>
                    <a:pt x="2785334" y="2197300"/>
                  </a:lnTo>
                  <a:cubicBezTo>
                    <a:pt x="2853914" y="2197300"/>
                    <a:pt x="2909794" y="2141419"/>
                    <a:pt x="2909794" y="2072840"/>
                  </a:cubicBezTo>
                  <a:lnTo>
                    <a:pt x="2909794" y="124460"/>
                  </a:lnTo>
                  <a:cubicBezTo>
                    <a:pt x="2909794" y="55880"/>
                    <a:pt x="2853914" y="0"/>
                    <a:pt x="2785334" y="0"/>
                  </a:cubicBezTo>
                  <a:close/>
                </a:path>
              </a:pathLst>
            </a:custGeom>
            <a:solidFill>
              <a:srgbClr val="010A4F"/>
            </a:solidFill>
          </p:spPr>
        </p:sp>
      </p:grpSp>
      <p:grpSp>
        <p:nvGrpSpPr>
          <p:cNvPr name="Group 10" id="10"/>
          <p:cNvGrpSpPr/>
          <p:nvPr/>
        </p:nvGrpSpPr>
        <p:grpSpPr>
          <a:xfrm rot="0">
            <a:off x="2034590" y="3561958"/>
            <a:ext cx="2568935" cy="2568935"/>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DD8E6"/>
            </a:solidFill>
          </p:spPr>
        </p:sp>
      </p:grpSp>
      <p:grpSp>
        <p:nvGrpSpPr>
          <p:cNvPr name="Group 12" id="12"/>
          <p:cNvGrpSpPr/>
          <p:nvPr/>
        </p:nvGrpSpPr>
        <p:grpSpPr>
          <a:xfrm rot="0">
            <a:off x="13681486" y="3561958"/>
            <a:ext cx="2568935" cy="2568935"/>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ADD8E6"/>
            </a:solidFill>
          </p:spPr>
        </p:sp>
      </p:grpSp>
      <p:sp>
        <p:nvSpPr>
          <p:cNvPr name="AutoShape 14" id="14"/>
          <p:cNvSpPr/>
          <p:nvPr/>
        </p:nvSpPr>
        <p:spPr>
          <a:xfrm>
            <a:off x="1028700" y="985295"/>
            <a:ext cx="16230600" cy="0"/>
          </a:xfrm>
          <a:prstGeom prst="line">
            <a:avLst/>
          </a:prstGeom>
          <a:ln cap="flat" w="28575">
            <a:solidFill>
              <a:srgbClr val="010A4F"/>
            </a:solidFill>
            <a:prstDash val="solid"/>
            <a:headEnd type="none" len="sm" w="sm"/>
            <a:tailEnd type="none" len="sm" w="sm"/>
          </a:ln>
        </p:spPr>
      </p:sp>
      <p:sp>
        <p:nvSpPr>
          <p:cNvPr name="TextBox 15" id="15"/>
          <p:cNvSpPr txBox="true"/>
          <p:nvPr/>
        </p:nvSpPr>
        <p:spPr>
          <a:xfrm rot="0">
            <a:off x="1661244" y="1637908"/>
            <a:ext cx="14965512" cy="1285875"/>
          </a:xfrm>
          <a:prstGeom prst="rect">
            <a:avLst/>
          </a:prstGeom>
        </p:spPr>
        <p:txBody>
          <a:bodyPr anchor="t" rtlCol="false" tIns="0" lIns="0" bIns="0" rIns="0">
            <a:spAutoFit/>
          </a:bodyPr>
          <a:lstStyle/>
          <a:p>
            <a:pPr algn="ctr">
              <a:lnSpc>
                <a:spcPts val="10199"/>
              </a:lnSpc>
            </a:pPr>
            <a:r>
              <a:rPr lang="en-US" b="true" sz="8499" i="true" spc="-416">
                <a:solidFill>
                  <a:srgbClr val="010A4F"/>
                </a:solidFill>
                <a:latin typeface="Noto Serif Display Semi-Bold Italics"/>
                <a:ea typeface="Noto Serif Display Semi-Bold Italics"/>
                <a:cs typeface="Noto Serif Display Semi-Bold Italics"/>
                <a:sym typeface="Noto Serif Display Semi-Bold Italics"/>
              </a:rPr>
              <a:t>Future Goals for This Project</a:t>
            </a:r>
          </a:p>
        </p:txBody>
      </p:sp>
      <p:sp>
        <p:nvSpPr>
          <p:cNvPr name="TextBox 16" id="16"/>
          <p:cNvSpPr txBox="true"/>
          <p:nvPr/>
        </p:nvSpPr>
        <p:spPr>
          <a:xfrm rot="0">
            <a:off x="7988214" y="4313026"/>
            <a:ext cx="2305594" cy="876300"/>
          </a:xfrm>
          <a:prstGeom prst="rect">
            <a:avLst/>
          </a:prstGeom>
        </p:spPr>
        <p:txBody>
          <a:bodyPr anchor="t" rtlCol="false" tIns="0" lIns="0" bIns="0" rIns="0">
            <a:spAutoFit/>
          </a:bodyPr>
          <a:lstStyle/>
          <a:p>
            <a:pPr algn="ctr">
              <a:lnSpc>
                <a:spcPts val="3480"/>
              </a:lnSpc>
            </a:pPr>
            <a:r>
              <a:rPr lang="en-US" b="true" sz="2900">
                <a:solidFill>
                  <a:srgbClr val="010A4F"/>
                </a:solidFill>
                <a:latin typeface="Glacial Indifference Bold"/>
                <a:ea typeface="Glacial Indifference Bold"/>
                <a:cs typeface="Glacial Indifference Bold"/>
                <a:sym typeface="Glacial Indifference Bold"/>
              </a:rPr>
              <a:t>Real-Time Deployment </a:t>
            </a:r>
          </a:p>
        </p:txBody>
      </p:sp>
      <p:sp>
        <p:nvSpPr>
          <p:cNvPr name="TextBox 17" id="17"/>
          <p:cNvSpPr txBox="true"/>
          <p:nvPr/>
        </p:nvSpPr>
        <p:spPr>
          <a:xfrm rot="0">
            <a:off x="2166260" y="4195217"/>
            <a:ext cx="2305594" cy="1314450"/>
          </a:xfrm>
          <a:prstGeom prst="rect">
            <a:avLst/>
          </a:prstGeom>
        </p:spPr>
        <p:txBody>
          <a:bodyPr anchor="t" rtlCol="false" tIns="0" lIns="0" bIns="0" rIns="0">
            <a:spAutoFit/>
          </a:bodyPr>
          <a:lstStyle/>
          <a:p>
            <a:pPr algn="ctr">
              <a:lnSpc>
                <a:spcPts val="3480"/>
              </a:lnSpc>
            </a:pPr>
            <a:r>
              <a:rPr lang="en-US" b="true" sz="2900">
                <a:solidFill>
                  <a:srgbClr val="010A4F"/>
                </a:solidFill>
                <a:latin typeface="Glacial Indifference Bold"/>
                <a:ea typeface="Glacial Indifference Bold"/>
                <a:cs typeface="Glacial Indifference Bold"/>
                <a:sym typeface="Glacial Indifference Bold"/>
              </a:rPr>
              <a:t>Advanced Model Exploration</a:t>
            </a:r>
          </a:p>
        </p:txBody>
      </p:sp>
      <p:sp>
        <p:nvSpPr>
          <p:cNvPr name="TextBox 18" id="18"/>
          <p:cNvSpPr txBox="true"/>
          <p:nvPr/>
        </p:nvSpPr>
        <p:spPr>
          <a:xfrm rot="0">
            <a:off x="13813157" y="4208251"/>
            <a:ext cx="2261677" cy="981075"/>
          </a:xfrm>
          <a:prstGeom prst="rect">
            <a:avLst/>
          </a:prstGeom>
        </p:spPr>
        <p:txBody>
          <a:bodyPr anchor="t" rtlCol="false" tIns="0" lIns="0" bIns="0" rIns="0">
            <a:spAutoFit/>
          </a:bodyPr>
          <a:lstStyle/>
          <a:p>
            <a:pPr algn="ctr">
              <a:lnSpc>
                <a:spcPts val="2589"/>
              </a:lnSpc>
            </a:pPr>
            <a:r>
              <a:rPr lang="en-US" b="true" sz="2158">
                <a:solidFill>
                  <a:srgbClr val="010A4F"/>
                </a:solidFill>
                <a:latin typeface="Glacial Indifference Bold"/>
                <a:ea typeface="Glacial Indifference Bold"/>
                <a:cs typeface="Glacial Indifference Bold"/>
                <a:sym typeface="Glacial Indifference Bold"/>
              </a:rPr>
              <a:t>Feature and Hyperparameter Optimization</a:t>
            </a:r>
          </a:p>
        </p:txBody>
      </p:sp>
      <p:sp>
        <p:nvSpPr>
          <p:cNvPr name="TextBox 19" id="19"/>
          <p:cNvSpPr txBox="true"/>
          <p:nvPr/>
        </p:nvSpPr>
        <p:spPr>
          <a:xfrm rot="0">
            <a:off x="7206985" y="6082921"/>
            <a:ext cx="3874031" cy="2009775"/>
          </a:xfrm>
          <a:prstGeom prst="rect">
            <a:avLst/>
          </a:prstGeom>
        </p:spPr>
        <p:txBody>
          <a:bodyPr anchor="t" rtlCol="false" tIns="0" lIns="0" bIns="0" rIns="0">
            <a:spAutoFit/>
          </a:bodyPr>
          <a:lstStyle/>
          <a:p>
            <a:pPr algn="ctr">
              <a:lnSpc>
                <a:spcPts val="2640"/>
              </a:lnSpc>
            </a:pPr>
            <a:r>
              <a:rPr lang="en-US" sz="2200">
                <a:solidFill>
                  <a:srgbClr val="010A4F"/>
                </a:solidFill>
                <a:latin typeface="Glacial Indifference"/>
                <a:ea typeface="Glacial Indifference"/>
                <a:cs typeface="Glacial Indifference"/>
                <a:sym typeface="Glacial Indifference"/>
              </a:rPr>
              <a:t>Develop dynamic pipelines for real-time predictions and integrate the models into web or mobile platforms to enable practical, on-the-go decision-making.</a:t>
            </a:r>
          </a:p>
        </p:txBody>
      </p:sp>
      <p:sp>
        <p:nvSpPr>
          <p:cNvPr name="TextBox 20" id="20"/>
          <p:cNvSpPr txBox="true"/>
          <p:nvPr/>
        </p:nvSpPr>
        <p:spPr>
          <a:xfrm rot="0">
            <a:off x="1382959" y="6140071"/>
            <a:ext cx="3874031" cy="1895475"/>
          </a:xfrm>
          <a:prstGeom prst="rect">
            <a:avLst/>
          </a:prstGeom>
        </p:spPr>
        <p:txBody>
          <a:bodyPr anchor="t" rtlCol="false" tIns="0" lIns="0" bIns="0" rIns="0">
            <a:spAutoFit/>
          </a:bodyPr>
          <a:lstStyle/>
          <a:p>
            <a:pPr algn="ctr">
              <a:lnSpc>
                <a:spcPts val="2520"/>
              </a:lnSpc>
            </a:pPr>
            <a:r>
              <a:rPr lang="en-US" sz="2100">
                <a:solidFill>
                  <a:srgbClr val="010A4F"/>
                </a:solidFill>
                <a:latin typeface="Glacial Indifference"/>
                <a:ea typeface="Glacial Indifference"/>
                <a:cs typeface="Glacial Indifference"/>
                <a:sym typeface="Glacial Indifference"/>
              </a:rPr>
              <a:t>Explore additional regression techniques, such as Gradient Boosting, XGBoost, or neural networks, to improve prediction accuracy and handle more complex data patterns.</a:t>
            </a:r>
          </a:p>
        </p:txBody>
      </p:sp>
      <p:sp>
        <p:nvSpPr>
          <p:cNvPr name="TextBox 21" id="21"/>
          <p:cNvSpPr txBox="true"/>
          <p:nvPr/>
        </p:nvSpPr>
        <p:spPr>
          <a:xfrm rot="0">
            <a:off x="13028938" y="6140071"/>
            <a:ext cx="3874031" cy="2009775"/>
          </a:xfrm>
          <a:prstGeom prst="rect">
            <a:avLst/>
          </a:prstGeom>
        </p:spPr>
        <p:txBody>
          <a:bodyPr anchor="t" rtlCol="false" tIns="0" lIns="0" bIns="0" rIns="0">
            <a:spAutoFit/>
          </a:bodyPr>
          <a:lstStyle/>
          <a:p>
            <a:pPr algn="ctr">
              <a:lnSpc>
                <a:spcPts val="2640"/>
              </a:lnSpc>
            </a:pPr>
            <a:r>
              <a:rPr lang="en-US" sz="2200">
                <a:solidFill>
                  <a:srgbClr val="010A4F"/>
                </a:solidFill>
                <a:latin typeface="Glacial Indifference"/>
                <a:ea typeface="Glacial Indifference"/>
                <a:cs typeface="Glacial Indifference"/>
                <a:sym typeface="Glacial Indifference"/>
              </a:rPr>
              <a:t>Focus on advanced feature engineering to enhance model input and implement automated hyperparameter tuning techniques to further refine model performance.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1981200" y="-1790700"/>
            <a:ext cx="11125200" cy="13449300"/>
            <a:chOff x="0" y="0"/>
            <a:chExt cx="2587296" cy="3127792"/>
          </a:xfrm>
        </p:grpSpPr>
        <p:sp>
          <p:nvSpPr>
            <p:cNvPr name="Freeform 3" id="3"/>
            <p:cNvSpPr/>
            <p:nvPr/>
          </p:nvSpPr>
          <p:spPr>
            <a:xfrm flipH="false" flipV="false" rot="0">
              <a:off x="0" y="0"/>
              <a:ext cx="2587296" cy="3127792"/>
            </a:xfrm>
            <a:custGeom>
              <a:avLst/>
              <a:gdLst/>
              <a:ahLst/>
              <a:cxnLst/>
              <a:rect r="r" b="b" t="t" l="l"/>
              <a:pathLst>
                <a:path h="3127792" w="2587296">
                  <a:moveTo>
                    <a:pt x="0" y="0"/>
                  </a:moveTo>
                  <a:lnTo>
                    <a:pt x="2587296" y="0"/>
                  </a:lnTo>
                  <a:lnTo>
                    <a:pt x="2587296" y="3127792"/>
                  </a:lnTo>
                  <a:lnTo>
                    <a:pt x="0" y="3127792"/>
                  </a:lnTo>
                  <a:close/>
                </a:path>
              </a:pathLst>
            </a:custGeom>
            <a:solidFill>
              <a:srgbClr val="FFFFFF"/>
            </a:solidFill>
          </p:spPr>
        </p:sp>
      </p:grpSp>
      <p:sp>
        <p:nvSpPr>
          <p:cNvPr name="Freeform 4" id="4"/>
          <p:cNvSpPr/>
          <p:nvPr/>
        </p:nvSpPr>
        <p:spPr>
          <a:xfrm flipH="false" flipV="false" rot="0">
            <a:off x="9548812" y="1997495"/>
            <a:ext cx="8401539" cy="6068456"/>
          </a:xfrm>
          <a:custGeom>
            <a:avLst/>
            <a:gdLst/>
            <a:ahLst/>
            <a:cxnLst/>
            <a:rect r="r" b="b" t="t" l="l"/>
            <a:pathLst>
              <a:path h="6068456" w="8401539">
                <a:moveTo>
                  <a:pt x="0" y="0"/>
                </a:moveTo>
                <a:lnTo>
                  <a:pt x="8401540" y="0"/>
                </a:lnTo>
                <a:lnTo>
                  <a:pt x="8401540" y="6068456"/>
                </a:lnTo>
                <a:lnTo>
                  <a:pt x="0" y="6068456"/>
                </a:lnTo>
                <a:lnTo>
                  <a:pt x="0" y="0"/>
                </a:lnTo>
                <a:close/>
              </a:path>
            </a:pathLst>
          </a:custGeom>
          <a:blipFill>
            <a:blip r:embed="rId2"/>
            <a:stretch>
              <a:fillRect l="-2575" t="-2429" r="-2575" b="0"/>
            </a:stretch>
          </a:blipFill>
        </p:spPr>
      </p:sp>
      <p:sp>
        <p:nvSpPr>
          <p:cNvPr name="TextBox 5" id="5"/>
          <p:cNvSpPr txBox="true"/>
          <p:nvPr/>
        </p:nvSpPr>
        <p:spPr>
          <a:xfrm rot="0">
            <a:off x="441882" y="789219"/>
            <a:ext cx="8253703" cy="657225"/>
          </a:xfrm>
          <a:prstGeom prst="rect">
            <a:avLst/>
          </a:prstGeom>
        </p:spPr>
        <p:txBody>
          <a:bodyPr anchor="t" rtlCol="false" tIns="0" lIns="0" bIns="0" rIns="0">
            <a:spAutoFit/>
          </a:bodyPr>
          <a:lstStyle/>
          <a:p>
            <a:pPr algn="l">
              <a:lnSpc>
                <a:spcPts val="4500"/>
              </a:lnSpc>
            </a:pPr>
            <a:r>
              <a:rPr lang="en-US" sz="6000">
                <a:solidFill>
                  <a:srgbClr val="010A4F"/>
                </a:solidFill>
                <a:latin typeface="Abril Fatface"/>
                <a:ea typeface="Abril Fatface"/>
                <a:cs typeface="Abril Fatface"/>
                <a:sym typeface="Abril Fatface"/>
              </a:rPr>
              <a:t>Introduction To Topic</a:t>
            </a:r>
          </a:p>
        </p:txBody>
      </p:sp>
      <p:sp>
        <p:nvSpPr>
          <p:cNvPr name="TextBox 6" id="6"/>
          <p:cNvSpPr txBox="true"/>
          <p:nvPr/>
        </p:nvSpPr>
        <p:spPr>
          <a:xfrm rot="0">
            <a:off x="363283" y="1503594"/>
            <a:ext cx="8410901" cy="8783406"/>
          </a:xfrm>
          <a:prstGeom prst="rect">
            <a:avLst/>
          </a:prstGeom>
        </p:spPr>
        <p:txBody>
          <a:bodyPr anchor="t" rtlCol="false" tIns="0" lIns="0" bIns="0" rIns="0">
            <a:spAutoFit/>
          </a:bodyPr>
          <a:lstStyle/>
          <a:p>
            <a:pPr algn="just">
              <a:lnSpc>
                <a:spcPts val="3053"/>
              </a:lnSpc>
            </a:pPr>
            <a:r>
              <a:rPr lang="en-US" sz="3053" spc="30">
                <a:solidFill>
                  <a:srgbClr val="010A4F"/>
                </a:solidFill>
                <a:latin typeface="Glacial Indifference"/>
                <a:ea typeface="Glacial Indifference"/>
                <a:cs typeface="Glacial Indifference"/>
                <a:sym typeface="Glacial Indifference"/>
              </a:rPr>
              <a:t>The Air Quality Index (AQI) is a standardized numerical scale used to communicate the quality of air and its potential impact on human health. It simplifies complex data from multiple air pollutants—such as particulate matter (PM2.5, PM10), nitrogen dioxide (NO2), sulfur dioxide (SO2), carbon monoxide (CO), and ozone (O3)—into a single value that indicates the level of air pollution. AQI values are typically categorized into ranges that correspond to different health advisories, such as "Good," "Moderate," or "Hazardous," making it easier for the public to understand air quality conditions and take necessary precautions.By providing real-time updates, the AQI enables individuals, governments, and organizations to make informed decisions about outdoor activities, health precautions, and policies to mitigate air pollution’s effects. It is a crucial indicator for understanding air pollution trends and promoting environmental and public health awareness.</a:t>
            </a:r>
          </a:p>
          <a:p>
            <a:pPr algn="just">
              <a:lnSpc>
                <a:spcPts val="3053"/>
              </a:lnSpc>
            </a:pPr>
          </a:p>
          <a:p>
            <a:pPr algn="just" marL="0" indent="0" lvl="0">
              <a:lnSpc>
                <a:spcPts val="3053"/>
              </a:lnSpc>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48728" y="1182483"/>
            <a:ext cx="877649" cy="87764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DD8E6"/>
            </a:solidFill>
          </p:spPr>
        </p:sp>
        <p:sp>
          <p:nvSpPr>
            <p:cNvPr name="TextBox 4" id="4"/>
            <p:cNvSpPr txBox="true"/>
            <p:nvPr/>
          </p:nvSpPr>
          <p:spPr>
            <a:xfrm>
              <a:off x="76200" y="28575"/>
              <a:ext cx="660400" cy="708025"/>
            </a:xfrm>
            <a:prstGeom prst="rect">
              <a:avLst/>
            </a:prstGeom>
          </p:spPr>
          <p:txBody>
            <a:bodyPr anchor="ctr" rtlCol="false" tIns="44470" lIns="44470" bIns="44470" rIns="44470"/>
            <a:lstStyle/>
            <a:p>
              <a:pPr algn="ctr">
                <a:lnSpc>
                  <a:spcPts val="4199"/>
                </a:lnSpc>
              </a:pPr>
              <a:r>
                <a:rPr lang="en-US" b="true" sz="2999">
                  <a:solidFill>
                    <a:srgbClr val="17726D"/>
                  </a:solidFill>
                  <a:latin typeface="Inter Bold"/>
                  <a:ea typeface="Inter Bold"/>
                  <a:cs typeface="Inter Bold"/>
                  <a:sym typeface="Inter Bold"/>
                </a:rPr>
                <a:t>01</a:t>
              </a:r>
            </a:p>
          </p:txBody>
        </p:sp>
      </p:grpSp>
      <p:grpSp>
        <p:nvGrpSpPr>
          <p:cNvPr name="Group 5" id="5"/>
          <p:cNvGrpSpPr/>
          <p:nvPr/>
        </p:nvGrpSpPr>
        <p:grpSpPr>
          <a:xfrm rot="0">
            <a:off x="548728" y="5732018"/>
            <a:ext cx="877649" cy="8776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DD8E6"/>
            </a:solidFill>
          </p:spPr>
        </p:sp>
        <p:sp>
          <p:nvSpPr>
            <p:cNvPr name="TextBox 7" id="7"/>
            <p:cNvSpPr txBox="true"/>
            <p:nvPr/>
          </p:nvSpPr>
          <p:spPr>
            <a:xfrm>
              <a:off x="76200" y="28575"/>
              <a:ext cx="660400" cy="708025"/>
            </a:xfrm>
            <a:prstGeom prst="rect">
              <a:avLst/>
            </a:prstGeom>
          </p:spPr>
          <p:txBody>
            <a:bodyPr anchor="ctr" rtlCol="false" tIns="44470" lIns="44470" bIns="44470" rIns="44470"/>
            <a:lstStyle/>
            <a:p>
              <a:pPr algn="ctr">
                <a:lnSpc>
                  <a:spcPts val="4199"/>
                </a:lnSpc>
              </a:pPr>
              <a:r>
                <a:rPr lang="en-US" b="true" sz="2999">
                  <a:solidFill>
                    <a:srgbClr val="17726D"/>
                  </a:solidFill>
                  <a:latin typeface="Inter Bold"/>
                  <a:ea typeface="Inter Bold"/>
                  <a:cs typeface="Inter Bold"/>
                  <a:sym typeface="Inter Bold"/>
                </a:rPr>
                <a:t>02</a:t>
              </a:r>
            </a:p>
          </p:txBody>
        </p:sp>
      </p:grpSp>
      <p:grpSp>
        <p:nvGrpSpPr>
          <p:cNvPr name="Group 8" id="8"/>
          <p:cNvGrpSpPr/>
          <p:nvPr/>
        </p:nvGrpSpPr>
        <p:grpSpPr>
          <a:xfrm rot="0">
            <a:off x="9132136" y="2891115"/>
            <a:ext cx="877649" cy="87764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DD8E6"/>
            </a:solidFill>
          </p:spPr>
        </p:sp>
        <p:sp>
          <p:nvSpPr>
            <p:cNvPr name="TextBox 10" id="10"/>
            <p:cNvSpPr txBox="true"/>
            <p:nvPr/>
          </p:nvSpPr>
          <p:spPr>
            <a:xfrm>
              <a:off x="76200" y="28575"/>
              <a:ext cx="660400" cy="708025"/>
            </a:xfrm>
            <a:prstGeom prst="rect">
              <a:avLst/>
            </a:prstGeom>
          </p:spPr>
          <p:txBody>
            <a:bodyPr anchor="ctr" rtlCol="false" tIns="44470" lIns="44470" bIns="44470" rIns="44470"/>
            <a:lstStyle/>
            <a:p>
              <a:pPr algn="ctr">
                <a:lnSpc>
                  <a:spcPts val="4199"/>
                </a:lnSpc>
              </a:pPr>
              <a:r>
                <a:rPr lang="en-US" b="true" sz="2999">
                  <a:solidFill>
                    <a:srgbClr val="17726D"/>
                  </a:solidFill>
                  <a:latin typeface="Inter Bold"/>
                  <a:ea typeface="Inter Bold"/>
                  <a:cs typeface="Inter Bold"/>
                  <a:sym typeface="Inter Bold"/>
                </a:rPr>
                <a:t>03</a:t>
              </a: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gradFill rotWithShape="true">
              <a:gsLst>
                <a:gs pos="0">
                  <a:srgbClr val="A6A6A6">
                    <a:alpha val="100000"/>
                  </a:srgbClr>
                </a:gs>
                <a:gs pos="100000">
                  <a:srgbClr val="FFFFFF">
                    <a:alpha val="100000"/>
                  </a:srgbClr>
                </a:gs>
              </a:gsLst>
              <a:lin ang="0"/>
            </a:gra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6511646" y="343852"/>
            <a:ext cx="7149728" cy="883920"/>
          </a:xfrm>
          <a:prstGeom prst="rect">
            <a:avLst/>
          </a:prstGeom>
        </p:spPr>
        <p:txBody>
          <a:bodyPr anchor="t" rtlCol="false" tIns="0" lIns="0" bIns="0" rIns="0">
            <a:spAutoFit/>
          </a:bodyPr>
          <a:lstStyle/>
          <a:p>
            <a:pPr algn="l">
              <a:lnSpc>
                <a:spcPts val="6720"/>
              </a:lnSpc>
            </a:pPr>
            <a:r>
              <a:rPr lang="en-US" sz="6400">
                <a:solidFill>
                  <a:srgbClr val="010A4F"/>
                </a:solidFill>
                <a:latin typeface="Abril Fatface"/>
                <a:ea typeface="Abril Fatface"/>
                <a:cs typeface="Abril Fatface"/>
                <a:sym typeface="Abril Fatface"/>
              </a:rPr>
              <a:t>INTRODUCTION</a:t>
            </a:r>
          </a:p>
        </p:txBody>
      </p:sp>
      <p:sp>
        <p:nvSpPr>
          <p:cNvPr name="TextBox 15" id="15"/>
          <p:cNvSpPr txBox="true"/>
          <p:nvPr/>
        </p:nvSpPr>
        <p:spPr>
          <a:xfrm rot="0">
            <a:off x="6677090" y="1214375"/>
            <a:ext cx="6818840" cy="415290"/>
          </a:xfrm>
          <a:prstGeom prst="rect">
            <a:avLst/>
          </a:prstGeom>
        </p:spPr>
        <p:txBody>
          <a:bodyPr anchor="t" rtlCol="false" tIns="0" lIns="0" bIns="0" rIns="0">
            <a:spAutoFit/>
          </a:bodyPr>
          <a:lstStyle/>
          <a:p>
            <a:pPr algn="ctr" marL="0" indent="0" lvl="0">
              <a:lnSpc>
                <a:spcPts val="3359"/>
              </a:lnSpc>
            </a:pPr>
            <a:r>
              <a:rPr lang="en-US" b="true" sz="2400" spc="177">
                <a:solidFill>
                  <a:srgbClr val="010A4F"/>
                </a:solidFill>
                <a:latin typeface="Glacial Indifference Bold"/>
                <a:ea typeface="Glacial Indifference Bold"/>
                <a:cs typeface="Glacial Indifference Bold"/>
                <a:sym typeface="Glacial Indifference Bold"/>
              </a:rPr>
              <a:t>TO CONCEPTS OF AQI</a:t>
            </a:r>
          </a:p>
        </p:txBody>
      </p:sp>
      <p:sp>
        <p:nvSpPr>
          <p:cNvPr name="TextBox 16" id="16"/>
          <p:cNvSpPr txBox="true"/>
          <p:nvPr/>
        </p:nvSpPr>
        <p:spPr>
          <a:xfrm rot="0">
            <a:off x="1634473" y="1368680"/>
            <a:ext cx="4877173" cy="464820"/>
          </a:xfrm>
          <a:prstGeom prst="rect">
            <a:avLst/>
          </a:prstGeom>
        </p:spPr>
        <p:txBody>
          <a:bodyPr anchor="t" rtlCol="false" tIns="0" lIns="0" bIns="0" rIns="0">
            <a:spAutoFit/>
          </a:bodyPr>
          <a:lstStyle/>
          <a:p>
            <a:pPr algn="l">
              <a:lnSpc>
                <a:spcPts val="3779"/>
              </a:lnSpc>
            </a:pPr>
            <a:r>
              <a:rPr lang="en-US" sz="2699" b="true">
                <a:solidFill>
                  <a:srgbClr val="010A4F"/>
                </a:solidFill>
                <a:latin typeface="Glacial Indifference Bold"/>
                <a:ea typeface="Glacial Indifference Bold"/>
                <a:cs typeface="Glacial Indifference Bold"/>
                <a:sym typeface="Glacial Indifference Bold"/>
              </a:rPr>
              <a:t>Role of AI in AQI Prediction</a:t>
            </a:r>
          </a:p>
        </p:txBody>
      </p:sp>
      <p:sp>
        <p:nvSpPr>
          <p:cNvPr name="TextBox 17" id="17"/>
          <p:cNvSpPr txBox="true"/>
          <p:nvPr/>
        </p:nvSpPr>
        <p:spPr>
          <a:xfrm rot="0">
            <a:off x="1634473" y="5918215"/>
            <a:ext cx="5733096" cy="464820"/>
          </a:xfrm>
          <a:prstGeom prst="rect">
            <a:avLst/>
          </a:prstGeom>
        </p:spPr>
        <p:txBody>
          <a:bodyPr anchor="t" rtlCol="false" tIns="0" lIns="0" bIns="0" rIns="0">
            <a:spAutoFit/>
          </a:bodyPr>
          <a:lstStyle/>
          <a:p>
            <a:pPr algn="l">
              <a:lnSpc>
                <a:spcPts val="3779"/>
              </a:lnSpc>
            </a:pPr>
            <a:r>
              <a:rPr lang="en-US" sz="2699" b="true">
                <a:solidFill>
                  <a:srgbClr val="010A4F"/>
                </a:solidFill>
                <a:latin typeface="Glacial Indifference Bold"/>
                <a:ea typeface="Glacial Indifference Bold"/>
                <a:cs typeface="Glacial Indifference Bold"/>
                <a:sym typeface="Glacial Indifference Bold"/>
              </a:rPr>
              <a:t>Necessity of AI for AQI Prediction</a:t>
            </a:r>
          </a:p>
        </p:txBody>
      </p:sp>
      <p:sp>
        <p:nvSpPr>
          <p:cNvPr name="TextBox 18" id="18"/>
          <p:cNvSpPr txBox="true"/>
          <p:nvPr/>
        </p:nvSpPr>
        <p:spPr>
          <a:xfrm rot="0">
            <a:off x="10217881" y="3077312"/>
            <a:ext cx="6724626" cy="464820"/>
          </a:xfrm>
          <a:prstGeom prst="rect">
            <a:avLst/>
          </a:prstGeom>
        </p:spPr>
        <p:txBody>
          <a:bodyPr anchor="t" rtlCol="false" tIns="0" lIns="0" bIns="0" rIns="0">
            <a:spAutoFit/>
          </a:bodyPr>
          <a:lstStyle/>
          <a:p>
            <a:pPr algn="l">
              <a:lnSpc>
                <a:spcPts val="3779"/>
              </a:lnSpc>
            </a:pPr>
            <a:r>
              <a:rPr lang="en-US" sz="2699" b="true">
                <a:solidFill>
                  <a:srgbClr val="010A4F"/>
                </a:solidFill>
                <a:latin typeface="Glacial Indifference Bold"/>
                <a:ea typeface="Glacial Indifference Bold"/>
                <a:cs typeface="Glacial Indifference Bold"/>
                <a:sym typeface="Glacial Indifference Bold"/>
              </a:rPr>
              <a:t>Related Domains</a:t>
            </a:r>
          </a:p>
        </p:txBody>
      </p:sp>
      <p:sp>
        <p:nvSpPr>
          <p:cNvPr name="TextBox 19" id="19"/>
          <p:cNvSpPr txBox="true"/>
          <p:nvPr/>
        </p:nvSpPr>
        <p:spPr>
          <a:xfrm rot="0">
            <a:off x="1634473" y="1838198"/>
            <a:ext cx="6724626" cy="3722370"/>
          </a:xfrm>
          <a:prstGeom prst="rect">
            <a:avLst/>
          </a:prstGeom>
        </p:spPr>
        <p:txBody>
          <a:bodyPr anchor="t" rtlCol="false" tIns="0" lIns="0" bIns="0" rIns="0">
            <a:spAutoFit/>
          </a:bodyPr>
          <a:lstStyle/>
          <a:p>
            <a:pPr algn="just" marL="0" indent="0" lvl="0">
              <a:lnSpc>
                <a:spcPts val="3720"/>
              </a:lnSpc>
            </a:pPr>
            <a:r>
              <a:rPr lang="en-US" sz="2400">
                <a:solidFill>
                  <a:srgbClr val="010A4F"/>
                </a:solidFill>
                <a:latin typeface="Glacial Indifference"/>
                <a:ea typeface="Glacial Indifference"/>
                <a:cs typeface="Glacial Indifference"/>
                <a:sym typeface="Glacial Indifference"/>
              </a:rPr>
              <a:t>AI enhances AQI prediction by using advanced models to analyze pollution levels and environmental factors, ensuring accurate and reliable forecasts. Hybrid AI approaches outperform single models and handle complex interactions like temperature, wind, and pollution sources. This makes AI a powerful tool for improving air quality predictions.</a:t>
            </a:r>
          </a:p>
        </p:txBody>
      </p:sp>
      <p:sp>
        <p:nvSpPr>
          <p:cNvPr name="TextBox 20" id="20"/>
          <p:cNvSpPr txBox="true"/>
          <p:nvPr/>
        </p:nvSpPr>
        <p:spPr>
          <a:xfrm rot="0">
            <a:off x="1634473" y="6297310"/>
            <a:ext cx="6724626" cy="3255645"/>
          </a:xfrm>
          <a:prstGeom prst="rect">
            <a:avLst/>
          </a:prstGeom>
        </p:spPr>
        <p:txBody>
          <a:bodyPr anchor="t" rtlCol="false" tIns="0" lIns="0" bIns="0" rIns="0">
            <a:spAutoFit/>
          </a:bodyPr>
          <a:lstStyle/>
          <a:p>
            <a:pPr algn="just" marL="0" indent="0" lvl="0">
              <a:lnSpc>
                <a:spcPts val="3720"/>
              </a:lnSpc>
            </a:pPr>
            <a:r>
              <a:rPr lang="en-US" sz="2400">
                <a:solidFill>
                  <a:srgbClr val="010A4F"/>
                </a:solidFill>
                <a:latin typeface="Glacial Indifference"/>
                <a:ea typeface="Glacial Indifference"/>
                <a:cs typeface="Glacial Indifference"/>
                <a:sym typeface="Glacial Indifference"/>
              </a:rPr>
              <a:t>AI is crucial for AQI prediction, as it overcomes the limitations of traditional methods in handling complex, dynamic air quality data. It identifies patterns in large datasets, like meteorology and pollutant data, to deliver accurate and stable predictions. This makes AI vital for real-time monitoring and supporting public policies.</a:t>
            </a:r>
          </a:p>
        </p:txBody>
      </p:sp>
      <p:sp>
        <p:nvSpPr>
          <p:cNvPr name="TextBox 21" id="21"/>
          <p:cNvSpPr txBox="true"/>
          <p:nvPr/>
        </p:nvSpPr>
        <p:spPr>
          <a:xfrm rot="0">
            <a:off x="10217881" y="3673515"/>
            <a:ext cx="6724626" cy="3255645"/>
          </a:xfrm>
          <a:prstGeom prst="rect">
            <a:avLst/>
          </a:prstGeom>
        </p:spPr>
        <p:txBody>
          <a:bodyPr anchor="t" rtlCol="false" tIns="0" lIns="0" bIns="0" rIns="0">
            <a:spAutoFit/>
          </a:bodyPr>
          <a:lstStyle/>
          <a:p>
            <a:pPr algn="just" marL="0" indent="0" lvl="0">
              <a:lnSpc>
                <a:spcPts val="3720"/>
              </a:lnSpc>
            </a:pPr>
            <a:r>
              <a:rPr lang="en-US" sz="2400">
                <a:solidFill>
                  <a:srgbClr val="010A4F"/>
                </a:solidFill>
                <a:latin typeface="Glacial Indifference"/>
                <a:ea typeface="Glacial Indifference"/>
                <a:cs typeface="Glacial Indifference"/>
                <a:sym typeface="Glacial Indifference"/>
              </a:rPr>
              <a:t>AQI prediction using regression analyzes pollutants like PM2.5 and CO, alongside factors, to forecast continuous AQI values. Regression models learn patterns from historical data, identifying key factors that influence air quality. This approach ensures accurate and reliable AQI predictions for effective monitoring and interventions.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92095" y="3852968"/>
            <a:ext cx="14586028" cy="5088907"/>
            <a:chOff x="0" y="0"/>
            <a:chExt cx="3841588" cy="1340288"/>
          </a:xfrm>
        </p:grpSpPr>
        <p:sp>
          <p:nvSpPr>
            <p:cNvPr name="Freeform 3" id="3"/>
            <p:cNvSpPr/>
            <p:nvPr/>
          </p:nvSpPr>
          <p:spPr>
            <a:xfrm flipH="false" flipV="false" rot="0">
              <a:off x="0" y="0"/>
              <a:ext cx="3841588" cy="1340288"/>
            </a:xfrm>
            <a:custGeom>
              <a:avLst/>
              <a:gdLst/>
              <a:ahLst/>
              <a:cxnLst/>
              <a:rect r="r" b="b" t="t" l="l"/>
              <a:pathLst>
                <a:path h="1340288" w="3841588">
                  <a:moveTo>
                    <a:pt x="9023" y="0"/>
                  </a:moveTo>
                  <a:lnTo>
                    <a:pt x="3832565" y="0"/>
                  </a:lnTo>
                  <a:cubicBezTo>
                    <a:pt x="3837548" y="0"/>
                    <a:pt x="3841588" y="4040"/>
                    <a:pt x="3841588" y="9023"/>
                  </a:cubicBezTo>
                  <a:lnTo>
                    <a:pt x="3841588" y="1331265"/>
                  </a:lnTo>
                  <a:cubicBezTo>
                    <a:pt x="3841588" y="1336248"/>
                    <a:pt x="3837548" y="1340288"/>
                    <a:pt x="3832565" y="1340288"/>
                  </a:cubicBezTo>
                  <a:lnTo>
                    <a:pt x="9023" y="1340288"/>
                  </a:lnTo>
                  <a:cubicBezTo>
                    <a:pt x="4040" y="1340288"/>
                    <a:pt x="0" y="1336248"/>
                    <a:pt x="0" y="1331265"/>
                  </a:cubicBezTo>
                  <a:lnTo>
                    <a:pt x="0" y="9023"/>
                  </a:lnTo>
                  <a:cubicBezTo>
                    <a:pt x="0" y="4040"/>
                    <a:pt x="4040" y="0"/>
                    <a:pt x="9023" y="0"/>
                  </a:cubicBezTo>
                  <a:close/>
                </a:path>
              </a:pathLst>
            </a:custGeom>
            <a:solidFill>
              <a:srgbClr val="ADD8E6"/>
            </a:solidFill>
          </p:spPr>
        </p:sp>
        <p:sp>
          <p:nvSpPr>
            <p:cNvPr name="TextBox 4" id="4"/>
            <p:cNvSpPr txBox="true"/>
            <p:nvPr/>
          </p:nvSpPr>
          <p:spPr>
            <a:xfrm>
              <a:off x="0" y="-38100"/>
              <a:ext cx="3841588" cy="137838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437113" y="7940477"/>
            <a:ext cx="4693046" cy="4693046"/>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AutoShape 8" id="8"/>
          <p:cNvSpPr/>
          <p:nvPr/>
        </p:nvSpPr>
        <p:spPr>
          <a:xfrm>
            <a:off x="6802285" y="4181637"/>
            <a:ext cx="0" cy="4410340"/>
          </a:xfrm>
          <a:prstGeom prst="line">
            <a:avLst/>
          </a:prstGeom>
          <a:ln cap="flat" w="38100">
            <a:solidFill>
              <a:srgbClr val="145DA0"/>
            </a:solidFill>
            <a:prstDash val="solid"/>
            <a:headEnd type="none" len="sm" w="sm"/>
            <a:tailEnd type="none" len="sm" w="sm"/>
          </a:ln>
        </p:spPr>
      </p:sp>
      <p:sp>
        <p:nvSpPr>
          <p:cNvPr name="AutoShape 9" id="9"/>
          <p:cNvSpPr/>
          <p:nvPr/>
        </p:nvSpPr>
        <p:spPr>
          <a:xfrm>
            <a:off x="11569575" y="4181637"/>
            <a:ext cx="0" cy="4410340"/>
          </a:xfrm>
          <a:prstGeom prst="line">
            <a:avLst/>
          </a:prstGeom>
          <a:ln cap="flat" w="38100">
            <a:solidFill>
              <a:srgbClr val="145DA0"/>
            </a:solidFill>
            <a:prstDash val="solid"/>
            <a:headEnd type="none" len="sm" w="sm"/>
            <a:tailEnd type="none" len="sm" w="sm"/>
          </a:ln>
        </p:spPr>
      </p:sp>
      <p:sp>
        <p:nvSpPr>
          <p:cNvPr name="Freeform 10" id="10"/>
          <p:cNvSpPr/>
          <p:nvPr/>
        </p:nvSpPr>
        <p:spPr>
          <a:xfrm flipH="false" flipV="false" rot="0">
            <a:off x="3637237" y="4286548"/>
            <a:ext cx="1539941" cy="1185139"/>
          </a:xfrm>
          <a:custGeom>
            <a:avLst/>
            <a:gdLst/>
            <a:ahLst/>
            <a:cxnLst/>
            <a:rect r="r" b="b" t="t" l="l"/>
            <a:pathLst>
              <a:path h="1185139" w="1539941">
                <a:moveTo>
                  <a:pt x="0" y="0"/>
                </a:moveTo>
                <a:lnTo>
                  <a:pt x="1539941" y="0"/>
                </a:lnTo>
                <a:lnTo>
                  <a:pt x="1539941" y="1185139"/>
                </a:lnTo>
                <a:lnTo>
                  <a:pt x="0" y="11851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5177178" y="427344"/>
            <a:ext cx="8897463" cy="1127628"/>
          </a:xfrm>
          <a:prstGeom prst="rect">
            <a:avLst/>
          </a:prstGeom>
        </p:spPr>
        <p:txBody>
          <a:bodyPr anchor="t" rtlCol="false" tIns="0" lIns="0" bIns="0" rIns="0">
            <a:spAutoFit/>
          </a:bodyPr>
          <a:lstStyle/>
          <a:p>
            <a:pPr algn="l">
              <a:lnSpc>
                <a:spcPts val="9247"/>
              </a:lnSpc>
              <a:spcBef>
                <a:spcPct val="0"/>
              </a:spcBef>
            </a:pPr>
            <a:r>
              <a:rPr lang="en-US" sz="6605">
                <a:solidFill>
                  <a:srgbClr val="010A4F"/>
                </a:solidFill>
                <a:latin typeface="Abril Fatface"/>
                <a:ea typeface="Abril Fatface"/>
                <a:cs typeface="Abril Fatface"/>
                <a:sym typeface="Abril Fatface"/>
              </a:rPr>
              <a:t>Aims and Objective</a:t>
            </a:r>
          </a:p>
        </p:txBody>
      </p:sp>
      <p:sp>
        <p:nvSpPr>
          <p:cNvPr name="TextBox 12" id="12"/>
          <p:cNvSpPr txBox="true"/>
          <p:nvPr/>
        </p:nvSpPr>
        <p:spPr>
          <a:xfrm rot="0">
            <a:off x="2167821" y="2107423"/>
            <a:ext cx="14151808" cy="1856314"/>
          </a:xfrm>
          <a:prstGeom prst="rect">
            <a:avLst/>
          </a:prstGeom>
        </p:spPr>
        <p:txBody>
          <a:bodyPr anchor="t" rtlCol="false" tIns="0" lIns="0" bIns="0" rIns="0">
            <a:spAutoFit/>
          </a:bodyPr>
          <a:lstStyle/>
          <a:p>
            <a:pPr algn="l">
              <a:lnSpc>
                <a:spcPts val="3733"/>
              </a:lnSpc>
            </a:pPr>
            <a:r>
              <a:rPr lang="en-US" sz="2666" spc="-53">
                <a:solidFill>
                  <a:srgbClr val="010A4F"/>
                </a:solidFill>
                <a:latin typeface="Glacial Indifference"/>
                <a:ea typeface="Glacial Indifference"/>
                <a:cs typeface="Glacial Indifference"/>
                <a:sym typeface="Glacial Indifference"/>
              </a:rPr>
              <a:t>The research aims to formulate robust and accurate AI prediction models of the air quality index (AQI) to provide timely and actionable information regarding air quality for public health protection and environmental policy formulation.</a:t>
            </a:r>
          </a:p>
          <a:p>
            <a:pPr algn="l">
              <a:lnSpc>
                <a:spcPts val="3733"/>
              </a:lnSpc>
            </a:pPr>
          </a:p>
        </p:txBody>
      </p:sp>
      <p:sp>
        <p:nvSpPr>
          <p:cNvPr name="TextBox 13" id="13"/>
          <p:cNvSpPr txBox="true"/>
          <p:nvPr/>
        </p:nvSpPr>
        <p:spPr>
          <a:xfrm rot="0">
            <a:off x="2326316" y="6393786"/>
            <a:ext cx="4161784" cy="1990120"/>
          </a:xfrm>
          <a:prstGeom prst="rect">
            <a:avLst/>
          </a:prstGeom>
        </p:spPr>
        <p:txBody>
          <a:bodyPr anchor="t" rtlCol="false" tIns="0" lIns="0" bIns="0" rIns="0">
            <a:spAutoFit/>
          </a:bodyPr>
          <a:lstStyle/>
          <a:p>
            <a:pPr algn="ctr">
              <a:lnSpc>
                <a:spcPts val="3183"/>
              </a:lnSpc>
            </a:pPr>
            <a:r>
              <a:rPr lang="en-US" sz="2273" spc="-45">
                <a:solidFill>
                  <a:srgbClr val="010A4F"/>
                </a:solidFill>
                <a:latin typeface="Glacial Indifference"/>
                <a:ea typeface="Glacial Indifference"/>
                <a:cs typeface="Glacial Indifference"/>
                <a:sym typeface="Glacial Indifference"/>
              </a:rPr>
              <a:t>Identifying Key Factors: </a:t>
            </a:r>
          </a:p>
          <a:p>
            <a:pPr algn="ctr">
              <a:lnSpc>
                <a:spcPts val="3183"/>
              </a:lnSpc>
            </a:pPr>
            <a:r>
              <a:rPr lang="en-US" sz="2273" spc="-45">
                <a:solidFill>
                  <a:srgbClr val="010A4F"/>
                </a:solidFill>
                <a:latin typeface="Glacial Indifference"/>
                <a:ea typeface="Glacial Indifference"/>
                <a:cs typeface="Glacial Indifference"/>
                <a:sym typeface="Glacial Indifference"/>
              </a:rPr>
              <a:t>Determine the key pollutants and meteorological factors influencing AQI, essential for accurate prediction.</a:t>
            </a:r>
          </a:p>
        </p:txBody>
      </p:sp>
      <p:sp>
        <p:nvSpPr>
          <p:cNvPr name="TextBox 14" id="14"/>
          <p:cNvSpPr txBox="true"/>
          <p:nvPr/>
        </p:nvSpPr>
        <p:spPr>
          <a:xfrm rot="0">
            <a:off x="3232963" y="5756734"/>
            <a:ext cx="2348490" cy="465184"/>
          </a:xfrm>
          <a:prstGeom prst="rect">
            <a:avLst/>
          </a:prstGeom>
        </p:spPr>
        <p:txBody>
          <a:bodyPr anchor="t" rtlCol="false" tIns="0" lIns="0" bIns="0" rIns="0">
            <a:spAutoFit/>
          </a:bodyPr>
          <a:lstStyle/>
          <a:p>
            <a:pPr algn="ctr">
              <a:lnSpc>
                <a:spcPts val="3759"/>
              </a:lnSpc>
              <a:spcBef>
                <a:spcPct val="0"/>
              </a:spcBef>
            </a:pPr>
            <a:r>
              <a:rPr lang="en-US" b="true" sz="2685">
                <a:solidFill>
                  <a:srgbClr val="010A4F"/>
                </a:solidFill>
                <a:latin typeface="Glacial Indifference Bold"/>
                <a:ea typeface="Glacial Indifference Bold"/>
                <a:cs typeface="Glacial Indifference Bold"/>
                <a:sym typeface="Glacial Indifference Bold"/>
              </a:rPr>
              <a:t>Objective 01</a:t>
            </a:r>
          </a:p>
        </p:txBody>
      </p:sp>
      <p:sp>
        <p:nvSpPr>
          <p:cNvPr name="TextBox 15" id="15"/>
          <p:cNvSpPr txBox="true"/>
          <p:nvPr/>
        </p:nvSpPr>
        <p:spPr>
          <a:xfrm rot="0">
            <a:off x="7162833" y="6418692"/>
            <a:ext cx="4161784" cy="2390170"/>
          </a:xfrm>
          <a:prstGeom prst="rect">
            <a:avLst/>
          </a:prstGeom>
        </p:spPr>
        <p:txBody>
          <a:bodyPr anchor="t" rtlCol="false" tIns="0" lIns="0" bIns="0" rIns="0">
            <a:spAutoFit/>
          </a:bodyPr>
          <a:lstStyle/>
          <a:p>
            <a:pPr algn="ctr">
              <a:lnSpc>
                <a:spcPts val="3183"/>
              </a:lnSpc>
            </a:pPr>
            <a:r>
              <a:rPr lang="en-US" sz="2273" spc="-45">
                <a:solidFill>
                  <a:srgbClr val="010A4F"/>
                </a:solidFill>
                <a:latin typeface="Glacial Indifference"/>
                <a:ea typeface="Glacial Indifference"/>
                <a:cs typeface="Glacial Indifference"/>
                <a:sym typeface="Glacial Indifference"/>
              </a:rPr>
              <a:t>Implementing AI Techniques: Explore and apply advanced AI methods, like machine learning, to improve AQI prediction and compare their performance with traditional models.</a:t>
            </a:r>
          </a:p>
        </p:txBody>
      </p:sp>
      <p:sp>
        <p:nvSpPr>
          <p:cNvPr name="TextBox 16" id="16"/>
          <p:cNvSpPr txBox="true"/>
          <p:nvPr/>
        </p:nvSpPr>
        <p:spPr>
          <a:xfrm rot="0">
            <a:off x="8069480" y="5781639"/>
            <a:ext cx="2348490" cy="465184"/>
          </a:xfrm>
          <a:prstGeom prst="rect">
            <a:avLst/>
          </a:prstGeom>
        </p:spPr>
        <p:txBody>
          <a:bodyPr anchor="t" rtlCol="false" tIns="0" lIns="0" bIns="0" rIns="0">
            <a:spAutoFit/>
          </a:bodyPr>
          <a:lstStyle/>
          <a:p>
            <a:pPr algn="ctr">
              <a:lnSpc>
                <a:spcPts val="3759"/>
              </a:lnSpc>
              <a:spcBef>
                <a:spcPct val="0"/>
              </a:spcBef>
            </a:pPr>
            <a:r>
              <a:rPr lang="en-US" b="true" sz="2685">
                <a:solidFill>
                  <a:srgbClr val="010A4F"/>
                </a:solidFill>
                <a:latin typeface="Glacial Indifference Bold"/>
                <a:ea typeface="Glacial Indifference Bold"/>
                <a:cs typeface="Glacial Indifference Bold"/>
                <a:sym typeface="Glacial Indifference Bold"/>
              </a:rPr>
              <a:t>Objective 02</a:t>
            </a:r>
          </a:p>
        </p:txBody>
      </p:sp>
      <p:sp>
        <p:nvSpPr>
          <p:cNvPr name="TextBox 17" id="17"/>
          <p:cNvSpPr txBox="true"/>
          <p:nvPr/>
        </p:nvSpPr>
        <p:spPr>
          <a:xfrm rot="0">
            <a:off x="11931525" y="6199308"/>
            <a:ext cx="4161784" cy="2659410"/>
          </a:xfrm>
          <a:prstGeom prst="rect">
            <a:avLst/>
          </a:prstGeom>
        </p:spPr>
        <p:txBody>
          <a:bodyPr anchor="t" rtlCol="false" tIns="0" lIns="0" bIns="0" rIns="0">
            <a:spAutoFit/>
          </a:bodyPr>
          <a:lstStyle/>
          <a:p>
            <a:pPr algn="ctr">
              <a:lnSpc>
                <a:spcPts val="3043"/>
              </a:lnSpc>
            </a:pPr>
            <a:r>
              <a:rPr lang="en-US" sz="2173" spc="-43">
                <a:solidFill>
                  <a:srgbClr val="010A4F"/>
                </a:solidFill>
                <a:latin typeface="Glacial Indifference"/>
                <a:ea typeface="Glacial Indifference"/>
                <a:cs typeface="Glacial Indifference"/>
                <a:sym typeface="Glacial Indifference"/>
              </a:rPr>
              <a:t>Real-Time Forecasting and Societal Impact: </a:t>
            </a:r>
          </a:p>
          <a:p>
            <a:pPr algn="ctr">
              <a:lnSpc>
                <a:spcPts val="3043"/>
              </a:lnSpc>
            </a:pPr>
            <a:r>
              <a:rPr lang="en-US" sz="2173" spc="-43">
                <a:solidFill>
                  <a:srgbClr val="010A4F"/>
                </a:solidFill>
                <a:latin typeface="Glacial Indifference"/>
                <a:ea typeface="Glacial Indifference"/>
                <a:cs typeface="Glacial Indifference"/>
                <a:sym typeface="Glacial Indifference"/>
              </a:rPr>
              <a:t>Develop models for near real-time forecasting to support proactive decision-making and address gaps in AQI prediction, enhancing its societal value.</a:t>
            </a:r>
          </a:p>
        </p:txBody>
      </p:sp>
      <p:sp>
        <p:nvSpPr>
          <p:cNvPr name="TextBox 18" id="18"/>
          <p:cNvSpPr txBox="true"/>
          <p:nvPr/>
        </p:nvSpPr>
        <p:spPr>
          <a:xfrm rot="0">
            <a:off x="12727125" y="5646646"/>
            <a:ext cx="2348490" cy="465184"/>
          </a:xfrm>
          <a:prstGeom prst="rect">
            <a:avLst/>
          </a:prstGeom>
        </p:spPr>
        <p:txBody>
          <a:bodyPr anchor="t" rtlCol="false" tIns="0" lIns="0" bIns="0" rIns="0">
            <a:spAutoFit/>
          </a:bodyPr>
          <a:lstStyle/>
          <a:p>
            <a:pPr algn="ctr">
              <a:lnSpc>
                <a:spcPts val="3759"/>
              </a:lnSpc>
              <a:spcBef>
                <a:spcPct val="0"/>
              </a:spcBef>
            </a:pPr>
            <a:r>
              <a:rPr lang="en-US" b="true" sz="2685">
                <a:solidFill>
                  <a:srgbClr val="010A4F"/>
                </a:solidFill>
                <a:latin typeface="Glacial Indifference Bold"/>
                <a:ea typeface="Glacial Indifference Bold"/>
                <a:cs typeface="Glacial Indifference Bold"/>
                <a:sym typeface="Glacial Indifference Bold"/>
              </a:rPr>
              <a:t>Objective 03</a:t>
            </a:r>
          </a:p>
        </p:txBody>
      </p:sp>
      <p:sp>
        <p:nvSpPr>
          <p:cNvPr name="Freeform 19" id="19"/>
          <p:cNvSpPr/>
          <p:nvPr/>
        </p:nvSpPr>
        <p:spPr>
          <a:xfrm flipH="false" flipV="false" rot="0">
            <a:off x="8374030" y="4286548"/>
            <a:ext cx="1539941" cy="1185139"/>
          </a:xfrm>
          <a:custGeom>
            <a:avLst/>
            <a:gdLst/>
            <a:ahLst/>
            <a:cxnLst/>
            <a:rect r="r" b="b" t="t" l="l"/>
            <a:pathLst>
              <a:path h="1185139" w="1539941">
                <a:moveTo>
                  <a:pt x="0" y="0"/>
                </a:moveTo>
                <a:lnTo>
                  <a:pt x="1539940" y="0"/>
                </a:lnTo>
                <a:lnTo>
                  <a:pt x="1539940" y="1185139"/>
                </a:lnTo>
                <a:lnTo>
                  <a:pt x="0" y="11851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3131400" y="4164279"/>
            <a:ext cx="1539941" cy="1185139"/>
          </a:xfrm>
          <a:custGeom>
            <a:avLst/>
            <a:gdLst/>
            <a:ahLst/>
            <a:cxnLst/>
            <a:rect r="r" b="b" t="t" l="l"/>
            <a:pathLst>
              <a:path h="1185139" w="1539941">
                <a:moveTo>
                  <a:pt x="0" y="0"/>
                </a:moveTo>
                <a:lnTo>
                  <a:pt x="1539941" y="0"/>
                </a:lnTo>
                <a:lnTo>
                  <a:pt x="1539941" y="1185139"/>
                </a:lnTo>
                <a:lnTo>
                  <a:pt x="0" y="11851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156322" y="8041552"/>
            <a:ext cx="4102978" cy="2245448"/>
          </a:xfrm>
          <a:custGeom>
            <a:avLst/>
            <a:gdLst/>
            <a:ahLst/>
            <a:cxnLst/>
            <a:rect r="r" b="b" t="t" l="l"/>
            <a:pathLst>
              <a:path h="2245448" w="4102978">
                <a:moveTo>
                  <a:pt x="0" y="0"/>
                </a:moveTo>
                <a:lnTo>
                  <a:pt x="4102978" y="0"/>
                </a:lnTo>
                <a:lnTo>
                  <a:pt x="4102978" y="2245448"/>
                </a:lnTo>
                <a:lnTo>
                  <a:pt x="0" y="22454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160719"/>
            <a:ext cx="4102978" cy="3133183"/>
          </a:xfrm>
          <a:custGeom>
            <a:avLst/>
            <a:gdLst/>
            <a:ahLst/>
            <a:cxnLst/>
            <a:rect r="r" b="b" t="t" l="l"/>
            <a:pathLst>
              <a:path h="3133183" w="4102978">
                <a:moveTo>
                  <a:pt x="0" y="0"/>
                </a:moveTo>
                <a:lnTo>
                  <a:pt x="4102978" y="0"/>
                </a:lnTo>
                <a:lnTo>
                  <a:pt x="4102978" y="3133184"/>
                </a:lnTo>
                <a:lnTo>
                  <a:pt x="0" y="3133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31858" y="3626154"/>
            <a:ext cx="7499516" cy="731526"/>
          </a:xfrm>
          <a:prstGeom prst="rect">
            <a:avLst/>
          </a:prstGeom>
        </p:spPr>
        <p:txBody>
          <a:bodyPr anchor="t" rtlCol="false" tIns="0" lIns="0" bIns="0" rIns="0">
            <a:spAutoFit/>
          </a:bodyPr>
          <a:lstStyle/>
          <a:p>
            <a:pPr algn="l">
              <a:lnSpc>
                <a:spcPts val="5610"/>
              </a:lnSpc>
            </a:pPr>
            <a:r>
              <a:rPr lang="en-US" sz="5100">
                <a:solidFill>
                  <a:srgbClr val="010A4F"/>
                </a:solidFill>
                <a:latin typeface="Abril Fatface"/>
                <a:ea typeface="Abril Fatface"/>
                <a:cs typeface="Abril Fatface"/>
                <a:sym typeface="Abril Fatface"/>
              </a:rPr>
              <a:t>PROBLEM DOMAIN</a:t>
            </a:r>
          </a:p>
        </p:txBody>
      </p:sp>
      <p:sp>
        <p:nvSpPr>
          <p:cNvPr name="TextBox 5" id="5"/>
          <p:cNvSpPr txBox="true"/>
          <p:nvPr/>
        </p:nvSpPr>
        <p:spPr>
          <a:xfrm rot="0">
            <a:off x="8831374" y="399630"/>
            <a:ext cx="6726444" cy="773435"/>
          </a:xfrm>
          <a:prstGeom prst="rect">
            <a:avLst/>
          </a:prstGeom>
        </p:spPr>
        <p:txBody>
          <a:bodyPr anchor="t" rtlCol="false" tIns="0" lIns="0" bIns="0" rIns="0">
            <a:spAutoFit/>
          </a:bodyPr>
          <a:lstStyle/>
          <a:p>
            <a:pPr algn="r">
              <a:lnSpc>
                <a:spcPts val="5940"/>
              </a:lnSpc>
            </a:pPr>
            <a:r>
              <a:rPr lang="en-US" sz="5400">
                <a:solidFill>
                  <a:srgbClr val="010A4F"/>
                </a:solidFill>
                <a:latin typeface="Abril Fatface"/>
                <a:ea typeface="Abril Fatface"/>
                <a:cs typeface="Abril Fatface"/>
                <a:sym typeface="Abril Fatface"/>
              </a:rPr>
              <a:t>SOLUTION</a:t>
            </a:r>
          </a:p>
        </p:txBody>
      </p:sp>
      <p:sp>
        <p:nvSpPr>
          <p:cNvPr name="TextBox 6" id="6"/>
          <p:cNvSpPr txBox="true"/>
          <p:nvPr/>
        </p:nvSpPr>
        <p:spPr>
          <a:xfrm rot="0">
            <a:off x="631818" y="4649790"/>
            <a:ext cx="8199556" cy="4719326"/>
          </a:xfrm>
          <a:prstGeom prst="rect">
            <a:avLst/>
          </a:prstGeom>
        </p:spPr>
        <p:txBody>
          <a:bodyPr anchor="t" rtlCol="false" tIns="0" lIns="0" bIns="0" rIns="0">
            <a:spAutoFit/>
          </a:bodyPr>
          <a:lstStyle/>
          <a:p>
            <a:pPr algn="just">
              <a:lnSpc>
                <a:spcPts val="2860"/>
              </a:lnSpc>
            </a:pPr>
            <a:r>
              <a:rPr lang="en-US" sz="2600">
                <a:solidFill>
                  <a:srgbClr val="010A4F"/>
                </a:solidFill>
                <a:latin typeface="Glacial Indifference"/>
                <a:ea typeface="Glacial Indifference"/>
                <a:cs typeface="Glacial Indifference"/>
                <a:sym typeface="Glacial Indifference"/>
              </a:rPr>
              <a:t>The problem domain focuses on the challenges of accurately predicting the Air Quality Index (AQI) to mitigate the health risks posed by air pollution. Pollutants like PM2.5, CO, NO2, and SO2, combined with fluctuating weather conditions, contribute to the complexity of AQI forecasting. The non-linear, dynamic nature of air quality data makes it difficult for traditional methods to produce reliable results. Inaccurate or missing data further complicates the prediction, especially with local environmental factors such as industrial activities, urbanization, and traffic patterns. Thus, accurate AQI predictions are critical for public health, environmental policy-making, and timely interventions.</a:t>
            </a:r>
          </a:p>
        </p:txBody>
      </p:sp>
      <p:sp>
        <p:nvSpPr>
          <p:cNvPr name="TextBox 7" id="7"/>
          <p:cNvSpPr txBox="true"/>
          <p:nvPr/>
        </p:nvSpPr>
        <p:spPr>
          <a:xfrm rot="0">
            <a:off x="9767327" y="1415398"/>
            <a:ext cx="7930013" cy="4354836"/>
          </a:xfrm>
          <a:prstGeom prst="rect">
            <a:avLst/>
          </a:prstGeom>
        </p:spPr>
        <p:txBody>
          <a:bodyPr anchor="t" rtlCol="false" tIns="0" lIns="0" bIns="0" rIns="0">
            <a:spAutoFit/>
          </a:bodyPr>
          <a:lstStyle/>
          <a:p>
            <a:pPr algn="just">
              <a:lnSpc>
                <a:spcPts val="2640"/>
              </a:lnSpc>
            </a:pPr>
            <a:r>
              <a:rPr lang="en-US" sz="2400">
                <a:solidFill>
                  <a:srgbClr val="010A4F"/>
                </a:solidFill>
                <a:latin typeface="Glacial Indifference"/>
                <a:ea typeface="Glacial Indifference"/>
                <a:cs typeface="Glacial Indifference"/>
                <a:sym typeface="Glacial Indifference"/>
              </a:rPr>
              <a:t>To address the AQI prediction challenges, this system integrates advanced artificial intelligence (AI) techniques, specifically machine learning models, to forecast AQI levels more accurately. By identifying key pollutants and meteorological factors that influence air quality, the AI models provide more reliable predictions compared to traditional statistical approaches. The system uses regression models and AI-driven algorithms to handle the complexities of non-linear interactions among various environmental factors. This solution aims to offer near real-time forecasting, enhancing decision-making capabilities for governments and communities to mitigate the adverse effects of air pollution and improve public health outcomes.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7242" y="242294"/>
            <a:ext cx="17793515" cy="9802411"/>
            <a:chOff x="0" y="0"/>
            <a:chExt cx="4982580" cy="2744893"/>
          </a:xfrm>
        </p:grpSpPr>
        <p:sp>
          <p:nvSpPr>
            <p:cNvPr name="Freeform 3" id="3"/>
            <p:cNvSpPr/>
            <p:nvPr/>
          </p:nvSpPr>
          <p:spPr>
            <a:xfrm flipH="false" flipV="false" rot="0">
              <a:off x="0" y="0"/>
              <a:ext cx="4982580" cy="2744893"/>
            </a:xfrm>
            <a:custGeom>
              <a:avLst/>
              <a:gdLst/>
              <a:ahLst/>
              <a:cxnLst/>
              <a:rect r="r" b="b" t="t" l="l"/>
              <a:pathLst>
                <a:path h="2744893" w="4982580">
                  <a:moveTo>
                    <a:pt x="0" y="0"/>
                  </a:moveTo>
                  <a:lnTo>
                    <a:pt x="4982580" y="0"/>
                  </a:lnTo>
                  <a:lnTo>
                    <a:pt x="4982580" y="2744893"/>
                  </a:lnTo>
                  <a:lnTo>
                    <a:pt x="0" y="2744893"/>
                  </a:lnTo>
                  <a:close/>
                </a:path>
              </a:pathLst>
            </a:custGeom>
            <a:solidFill>
              <a:srgbClr val="000000">
                <a:alpha val="0"/>
              </a:srgbClr>
            </a:solidFill>
            <a:ln w="228600" cap="sq">
              <a:solidFill>
                <a:srgbClr val="ADD8E6"/>
              </a:solidFill>
              <a:prstDash val="solid"/>
              <a:miter/>
            </a:ln>
          </p:spPr>
        </p:sp>
        <p:sp>
          <p:nvSpPr>
            <p:cNvPr name="TextBox 4" id="4"/>
            <p:cNvSpPr txBox="true"/>
            <p:nvPr/>
          </p:nvSpPr>
          <p:spPr>
            <a:xfrm>
              <a:off x="0" y="-38100"/>
              <a:ext cx="4982580" cy="278299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5" id="5"/>
          <p:cNvSpPr/>
          <p:nvPr/>
        </p:nvSpPr>
        <p:spPr>
          <a:xfrm flipH="false" flipV="false" rot="0">
            <a:off x="2297323"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grpSp>
        <p:nvGrpSpPr>
          <p:cNvPr name="Group 6" id="6"/>
          <p:cNvGrpSpPr/>
          <p:nvPr/>
        </p:nvGrpSpPr>
        <p:grpSpPr>
          <a:xfrm rot="0">
            <a:off x="2272544" y="2466355"/>
            <a:ext cx="4203375" cy="5973865"/>
            <a:chOff x="0" y="0"/>
            <a:chExt cx="1416547" cy="2013207"/>
          </a:xfrm>
        </p:grpSpPr>
        <p:sp>
          <p:nvSpPr>
            <p:cNvPr name="Freeform 7" id="7"/>
            <p:cNvSpPr/>
            <p:nvPr/>
          </p:nvSpPr>
          <p:spPr>
            <a:xfrm flipH="false" flipV="false" rot="0">
              <a:off x="0" y="0"/>
              <a:ext cx="1416547" cy="2013207"/>
            </a:xfrm>
            <a:custGeom>
              <a:avLst/>
              <a:gdLst/>
              <a:ahLst/>
              <a:cxnLst/>
              <a:rect r="r" b="b" t="t" l="l"/>
              <a:pathLst>
                <a:path h="2013207" w="1416547">
                  <a:moveTo>
                    <a:pt x="46046" y="0"/>
                  </a:moveTo>
                  <a:lnTo>
                    <a:pt x="1370502" y="0"/>
                  </a:lnTo>
                  <a:cubicBezTo>
                    <a:pt x="1382714" y="0"/>
                    <a:pt x="1394426" y="4851"/>
                    <a:pt x="1403061" y="13487"/>
                  </a:cubicBezTo>
                  <a:cubicBezTo>
                    <a:pt x="1411696" y="22122"/>
                    <a:pt x="1416547" y="33834"/>
                    <a:pt x="1416547" y="46046"/>
                  </a:cubicBezTo>
                  <a:lnTo>
                    <a:pt x="1416547" y="1967161"/>
                  </a:lnTo>
                  <a:cubicBezTo>
                    <a:pt x="1416547" y="1979373"/>
                    <a:pt x="1411696" y="1991085"/>
                    <a:pt x="1403061" y="1999720"/>
                  </a:cubicBezTo>
                  <a:cubicBezTo>
                    <a:pt x="1394426" y="2008356"/>
                    <a:pt x="1382714" y="2013207"/>
                    <a:pt x="1370502" y="2013207"/>
                  </a:cubicBezTo>
                  <a:lnTo>
                    <a:pt x="46046" y="2013207"/>
                  </a:lnTo>
                  <a:cubicBezTo>
                    <a:pt x="33834" y="2013207"/>
                    <a:pt x="22122" y="2008356"/>
                    <a:pt x="13487" y="1999720"/>
                  </a:cubicBezTo>
                  <a:cubicBezTo>
                    <a:pt x="4851" y="1991085"/>
                    <a:pt x="0" y="1979373"/>
                    <a:pt x="0" y="1967161"/>
                  </a:cubicBezTo>
                  <a:lnTo>
                    <a:pt x="0" y="46046"/>
                  </a:lnTo>
                  <a:cubicBezTo>
                    <a:pt x="0" y="33834"/>
                    <a:pt x="4851" y="22122"/>
                    <a:pt x="13487" y="13487"/>
                  </a:cubicBezTo>
                  <a:cubicBezTo>
                    <a:pt x="22122" y="4851"/>
                    <a:pt x="33834" y="0"/>
                    <a:pt x="46046" y="0"/>
                  </a:cubicBezTo>
                  <a:close/>
                </a:path>
              </a:pathLst>
            </a:custGeom>
            <a:solidFill>
              <a:srgbClr val="FDFDFD"/>
            </a:solidFill>
            <a:ln w="38100" cap="rnd">
              <a:solidFill>
                <a:srgbClr val="145DA0"/>
              </a:solidFill>
              <a:prstDash val="solid"/>
              <a:round/>
            </a:ln>
          </p:spPr>
        </p:sp>
        <p:sp>
          <p:nvSpPr>
            <p:cNvPr name="TextBox 8" id="8"/>
            <p:cNvSpPr txBox="true"/>
            <p:nvPr/>
          </p:nvSpPr>
          <p:spPr>
            <a:xfrm>
              <a:off x="0" y="-38100"/>
              <a:ext cx="1416547" cy="205130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9" id="9"/>
          <p:cNvSpPr/>
          <p:nvPr/>
        </p:nvSpPr>
        <p:spPr>
          <a:xfrm>
            <a:off x="2297323" y="5227111"/>
            <a:ext cx="4154377" cy="0"/>
          </a:xfrm>
          <a:prstGeom prst="line">
            <a:avLst/>
          </a:prstGeom>
          <a:ln cap="flat" w="38100">
            <a:solidFill>
              <a:srgbClr val="145DA0"/>
            </a:solidFill>
            <a:prstDash val="solid"/>
            <a:headEnd type="none" len="sm" w="sm"/>
            <a:tailEnd type="none" len="sm" w="sm"/>
          </a:ln>
        </p:spPr>
      </p:sp>
      <p:sp>
        <p:nvSpPr>
          <p:cNvPr name="Freeform 10" id="10"/>
          <p:cNvSpPr/>
          <p:nvPr/>
        </p:nvSpPr>
        <p:spPr>
          <a:xfrm flipH="false" flipV="false" rot="0">
            <a:off x="7066494"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grpSp>
        <p:nvGrpSpPr>
          <p:cNvPr name="Group 11" id="11"/>
          <p:cNvGrpSpPr/>
          <p:nvPr/>
        </p:nvGrpSpPr>
        <p:grpSpPr>
          <a:xfrm rot="0">
            <a:off x="7041715" y="2466355"/>
            <a:ext cx="4203375" cy="5973865"/>
            <a:chOff x="0" y="0"/>
            <a:chExt cx="1416547" cy="2013207"/>
          </a:xfrm>
        </p:grpSpPr>
        <p:sp>
          <p:nvSpPr>
            <p:cNvPr name="Freeform 12" id="12"/>
            <p:cNvSpPr/>
            <p:nvPr/>
          </p:nvSpPr>
          <p:spPr>
            <a:xfrm flipH="false" flipV="false" rot="0">
              <a:off x="0" y="0"/>
              <a:ext cx="1416547" cy="2013207"/>
            </a:xfrm>
            <a:custGeom>
              <a:avLst/>
              <a:gdLst/>
              <a:ahLst/>
              <a:cxnLst/>
              <a:rect r="r" b="b" t="t" l="l"/>
              <a:pathLst>
                <a:path h="2013207" w="1416547">
                  <a:moveTo>
                    <a:pt x="46046" y="0"/>
                  </a:moveTo>
                  <a:lnTo>
                    <a:pt x="1370502" y="0"/>
                  </a:lnTo>
                  <a:cubicBezTo>
                    <a:pt x="1382714" y="0"/>
                    <a:pt x="1394426" y="4851"/>
                    <a:pt x="1403061" y="13487"/>
                  </a:cubicBezTo>
                  <a:cubicBezTo>
                    <a:pt x="1411696" y="22122"/>
                    <a:pt x="1416547" y="33834"/>
                    <a:pt x="1416547" y="46046"/>
                  </a:cubicBezTo>
                  <a:lnTo>
                    <a:pt x="1416547" y="1967161"/>
                  </a:lnTo>
                  <a:cubicBezTo>
                    <a:pt x="1416547" y="1979373"/>
                    <a:pt x="1411696" y="1991085"/>
                    <a:pt x="1403061" y="1999720"/>
                  </a:cubicBezTo>
                  <a:cubicBezTo>
                    <a:pt x="1394426" y="2008356"/>
                    <a:pt x="1382714" y="2013207"/>
                    <a:pt x="1370502" y="2013207"/>
                  </a:cubicBezTo>
                  <a:lnTo>
                    <a:pt x="46046" y="2013207"/>
                  </a:lnTo>
                  <a:cubicBezTo>
                    <a:pt x="33834" y="2013207"/>
                    <a:pt x="22122" y="2008356"/>
                    <a:pt x="13487" y="1999720"/>
                  </a:cubicBezTo>
                  <a:cubicBezTo>
                    <a:pt x="4851" y="1991085"/>
                    <a:pt x="0" y="1979373"/>
                    <a:pt x="0" y="1967161"/>
                  </a:cubicBezTo>
                  <a:lnTo>
                    <a:pt x="0" y="46046"/>
                  </a:lnTo>
                  <a:cubicBezTo>
                    <a:pt x="0" y="33834"/>
                    <a:pt x="4851" y="22122"/>
                    <a:pt x="13487" y="13487"/>
                  </a:cubicBezTo>
                  <a:cubicBezTo>
                    <a:pt x="22122" y="4851"/>
                    <a:pt x="33834" y="0"/>
                    <a:pt x="46046" y="0"/>
                  </a:cubicBezTo>
                  <a:close/>
                </a:path>
              </a:pathLst>
            </a:custGeom>
            <a:solidFill>
              <a:srgbClr val="FDFDFD"/>
            </a:solidFill>
            <a:ln w="38100" cap="rnd">
              <a:solidFill>
                <a:srgbClr val="145DA0"/>
              </a:solidFill>
              <a:prstDash val="solid"/>
              <a:round/>
            </a:ln>
          </p:spPr>
        </p:sp>
        <p:sp>
          <p:nvSpPr>
            <p:cNvPr name="TextBox 13" id="13"/>
            <p:cNvSpPr txBox="true"/>
            <p:nvPr/>
          </p:nvSpPr>
          <p:spPr>
            <a:xfrm>
              <a:off x="0" y="-38100"/>
              <a:ext cx="1416547" cy="205130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14" id="14"/>
          <p:cNvSpPr/>
          <p:nvPr/>
        </p:nvSpPr>
        <p:spPr>
          <a:xfrm>
            <a:off x="7066494" y="5227111"/>
            <a:ext cx="4154377" cy="0"/>
          </a:xfrm>
          <a:prstGeom prst="line">
            <a:avLst/>
          </a:prstGeom>
          <a:ln cap="flat" w="38100">
            <a:solidFill>
              <a:srgbClr val="145DA0"/>
            </a:solidFill>
            <a:prstDash val="solid"/>
            <a:headEnd type="none" len="sm" w="sm"/>
            <a:tailEnd type="none" len="sm" w="sm"/>
          </a:ln>
        </p:spPr>
      </p:sp>
      <p:sp>
        <p:nvSpPr>
          <p:cNvPr name="Freeform 15" id="15"/>
          <p:cNvSpPr/>
          <p:nvPr/>
        </p:nvSpPr>
        <p:spPr>
          <a:xfrm flipH="false" flipV="false" rot="0">
            <a:off x="11836861" y="8211194"/>
            <a:ext cx="4154377" cy="582587"/>
          </a:xfrm>
          <a:custGeom>
            <a:avLst/>
            <a:gdLst/>
            <a:ahLst/>
            <a:cxnLst/>
            <a:rect r="r" b="b" t="t" l="l"/>
            <a:pathLst>
              <a:path h="582587" w="4154377">
                <a:moveTo>
                  <a:pt x="0" y="0"/>
                </a:moveTo>
                <a:lnTo>
                  <a:pt x="4154377" y="0"/>
                </a:lnTo>
                <a:lnTo>
                  <a:pt x="4154377" y="582587"/>
                </a:lnTo>
                <a:lnTo>
                  <a:pt x="0" y="582587"/>
                </a:lnTo>
                <a:lnTo>
                  <a:pt x="0" y="0"/>
                </a:lnTo>
                <a:close/>
              </a:path>
            </a:pathLst>
          </a:custGeom>
          <a:blipFill>
            <a:blip r:embed="rId2"/>
            <a:stretch>
              <a:fillRect l="0" t="-40835" r="0" b="0"/>
            </a:stretch>
          </a:blipFill>
        </p:spPr>
      </p:sp>
      <p:grpSp>
        <p:nvGrpSpPr>
          <p:cNvPr name="Group 16" id="16"/>
          <p:cNvGrpSpPr/>
          <p:nvPr/>
        </p:nvGrpSpPr>
        <p:grpSpPr>
          <a:xfrm rot="0">
            <a:off x="11812082" y="2466355"/>
            <a:ext cx="4203375" cy="5973865"/>
            <a:chOff x="0" y="0"/>
            <a:chExt cx="1416547" cy="2013207"/>
          </a:xfrm>
        </p:grpSpPr>
        <p:sp>
          <p:nvSpPr>
            <p:cNvPr name="Freeform 17" id="17"/>
            <p:cNvSpPr/>
            <p:nvPr/>
          </p:nvSpPr>
          <p:spPr>
            <a:xfrm flipH="false" flipV="false" rot="0">
              <a:off x="0" y="0"/>
              <a:ext cx="1416547" cy="2013207"/>
            </a:xfrm>
            <a:custGeom>
              <a:avLst/>
              <a:gdLst/>
              <a:ahLst/>
              <a:cxnLst/>
              <a:rect r="r" b="b" t="t" l="l"/>
              <a:pathLst>
                <a:path h="2013207" w="1416547">
                  <a:moveTo>
                    <a:pt x="46046" y="0"/>
                  </a:moveTo>
                  <a:lnTo>
                    <a:pt x="1370502" y="0"/>
                  </a:lnTo>
                  <a:cubicBezTo>
                    <a:pt x="1382714" y="0"/>
                    <a:pt x="1394426" y="4851"/>
                    <a:pt x="1403061" y="13487"/>
                  </a:cubicBezTo>
                  <a:cubicBezTo>
                    <a:pt x="1411696" y="22122"/>
                    <a:pt x="1416547" y="33834"/>
                    <a:pt x="1416547" y="46046"/>
                  </a:cubicBezTo>
                  <a:lnTo>
                    <a:pt x="1416547" y="1967161"/>
                  </a:lnTo>
                  <a:cubicBezTo>
                    <a:pt x="1416547" y="1979373"/>
                    <a:pt x="1411696" y="1991085"/>
                    <a:pt x="1403061" y="1999720"/>
                  </a:cubicBezTo>
                  <a:cubicBezTo>
                    <a:pt x="1394426" y="2008356"/>
                    <a:pt x="1382714" y="2013207"/>
                    <a:pt x="1370502" y="2013207"/>
                  </a:cubicBezTo>
                  <a:lnTo>
                    <a:pt x="46046" y="2013207"/>
                  </a:lnTo>
                  <a:cubicBezTo>
                    <a:pt x="33834" y="2013207"/>
                    <a:pt x="22122" y="2008356"/>
                    <a:pt x="13487" y="1999720"/>
                  </a:cubicBezTo>
                  <a:cubicBezTo>
                    <a:pt x="4851" y="1991085"/>
                    <a:pt x="0" y="1979373"/>
                    <a:pt x="0" y="1967161"/>
                  </a:cubicBezTo>
                  <a:lnTo>
                    <a:pt x="0" y="46046"/>
                  </a:lnTo>
                  <a:cubicBezTo>
                    <a:pt x="0" y="33834"/>
                    <a:pt x="4851" y="22122"/>
                    <a:pt x="13487" y="13487"/>
                  </a:cubicBezTo>
                  <a:cubicBezTo>
                    <a:pt x="22122" y="4851"/>
                    <a:pt x="33834" y="0"/>
                    <a:pt x="46046" y="0"/>
                  </a:cubicBezTo>
                  <a:close/>
                </a:path>
              </a:pathLst>
            </a:custGeom>
            <a:solidFill>
              <a:srgbClr val="FDFDFD"/>
            </a:solidFill>
            <a:ln w="38100" cap="rnd">
              <a:solidFill>
                <a:srgbClr val="145DA0"/>
              </a:solidFill>
              <a:prstDash val="solid"/>
              <a:round/>
            </a:ln>
          </p:spPr>
        </p:sp>
        <p:sp>
          <p:nvSpPr>
            <p:cNvPr name="TextBox 18" id="18"/>
            <p:cNvSpPr txBox="true"/>
            <p:nvPr/>
          </p:nvSpPr>
          <p:spPr>
            <a:xfrm>
              <a:off x="0" y="-38100"/>
              <a:ext cx="1416547" cy="205130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AutoShape 19" id="19"/>
          <p:cNvSpPr/>
          <p:nvPr/>
        </p:nvSpPr>
        <p:spPr>
          <a:xfrm>
            <a:off x="11836861" y="5227111"/>
            <a:ext cx="4154377" cy="0"/>
          </a:xfrm>
          <a:prstGeom prst="line">
            <a:avLst/>
          </a:prstGeom>
          <a:ln cap="flat" w="38100">
            <a:solidFill>
              <a:srgbClr val="145DA0"/>
            </a:solidFill>
            <a:prstDash val="solid"/>
            <a:headEnd type="none" len="sm" w="sm"/>
            <a:tailEnd type="none" len="sm" w="sm"/>
          </a:ln>
        </p:spPr>
      </p:sp>
      <p:sp>
        <p:nvSpPr>
          <p:cNvPr name="Freeform 20" id="20"/>
          <p:cNvSpPr/>
          <p:nvPr/>
        </p:nvSpPr>
        <p:spPr>
          <a:xfrm flipH="false" flipV="false" rot="0">
            <a:off x="13086421" y="2800389"/>
            <a:ext cx="1433300" cy="1570349"/>
          </a:xfrm>
          <a:custGeom>
            <a:avLst/>
            <a:gdLst/>
            <a:ahLst/>
            <a:cxnLst/>
            <a:rect r="r" b="b" t="t" l="l"/>
            <a:pathLst>
              <a:path h="1570349" w="1433300">
                <a:moveTo>
                  <a:pt x="0" y="0"/>
                </a:moveTo>
                <a:lnTo>
                  <a:pt x="1433300" y="0"/>
                </a:lnTo>
                <a:lnTo>
                  <a:pt x="1433300" y="1570349"/>
                </a:lnTo>
                <a:lnTo>
                  <a:pt x="0" y="15703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3734967" y="3184885"/>
            <a:ext cx="1190317" cy="1185853"/>
          </a:xfrm>
          <a:custGeom>
            <a:avLst/>
            <a:gdLst/>
            <a:ahLst/>
            <a:cxnLst/>
            <a:rect r="r" b="b" t="t" l="l"/>
            <a:pathLst>
              <a:path h="1185853" w="1190317">
                <a:moveTo>
                  <a:pt x="0" y="0"/>
                </a:moveTo>
                <a:lnTo>
                  <a:pt x="1190317" y="0"/>
                </a:lnTo>
                <a:lnTo>
                  <a:pt x="1190317" y="1185853"/>
                </a:lnTo>
                <a:lnTo>
                  <a:pt x="0" y="11858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0">
            <a:off x="8521097" y="3184885"/>
            <a:ext cx="969510" cy="1008593"/>
          </a:xfrm>
          <a:custGeom>
            <a:avLst/>
            <a:gdLst/>
            <a:ahLst/>
            <a:cxnLst/>
            <a:rect r="r" b="b" t="t" l="l"/>
            <a:pathLst>
              <a:path h="1008593" w="969510">
                <a:moveTo>
                  <a:pt x="0" y="0"/>
                </a:moveTo>
                <a:lnTo>
                  <a:pt x="969510" y="0"/>
                </a:lnTo>
                <a:lnTo>
                  <a:pt x="969510" y="1008592"/>
                </a:lnTo>
                <a:lnTo>
                  <a:pt x="0" y="10085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3" id="23"/>
          <p:cNvSpPr txBox="true"/>
          <p:nvPr/>
        </p:nvSpPr>
        <p:spPr>
          <a:xfrm rot="0">
            <a:off x="5201579" y="1294782"/>
            <a:ext cx="7884841" cy="804543"/>
          </a:xfrm>
          <a:prstGeom prst="rect">
            <a:avLst/>
          </a:prstGeom>
        </p:spPr>
        <p:txBody>
          <a:bodyPr anchor="t" rtlCol="false" tIns="0" lIns="0" bIns="0" rIns="0">
            <a:spAutoFit/>
          </a:bodyPr>
          <a:lstStyle/>
          <a:p>
            <a:pPr algn="ctr" marL="0" indent="0" lvl="0">
              <a:lnSpc>
                <a:spcPts val="6580"/>
              </a:lnSpc>
              <a:spcBef>
                <a:spcPct val="0"/>
              </a:spcBef>
            </a:pPr>
            <a:r>
              <a:rPr lang="en-US" sz="4700">
                <a:solidFill>
                  <a:srgbClr val="010A4F"/>
                </a:solidFill>
                <a:latin typeface="Abril Fatface"/>
                <a:ea typeface="Abril Fatface"/>
                <a:cs typeface="Abril Fatface"/>
                <a:sym typeface="Abril Fatface"/>
              </a:rPr>
              <a:t>Literature Review</a:t>
            </a:r>
          </a:p>
        </p:txBody>
      </p:sp>
      <p:sp>
        <p:nvSpPr>
          <p:cNvPr name="TextBox 24" id="24"/>
          <p:cNvSpPr txBox="true"/>
          <p:nvPr/>
        </p:nvSpPr>
        <p:spPr>
          <a:xfrm rot="0">
            <a:off x="2584630" y="5244134"/>
            <a:ext cx="3490991" cy="2964520"/>
          </a:xfrm>
          <a:prstGeom prst="rect">
            <a:avLst/>
          </a:prstGeom>
        </p:spPr>
        <p:txBody>
          <a:bodyPr anchor="t" rtlCol="false" tIns="0" lIns="0" bIns="0" rIns="0">
            <a:spAutoFit/>
          </a:bodyPr>
          <a:lstStyle/>
          <a:p>
            <a:pPr algn="ctr">
              <a:lnSpc>
                <a:spcPts val="1976"/>
              </a:lnSpc>
            </a:pPr>
            <a:r>
              <a:rPr lang="en-US" sz="1411" spc="-28">
                <a:solidFill>
                  <a:srgbClr val="010A4F"/>
                </a:solidFill>
                <a:latin typeface="Glacial Indifference"/>
                <a:ea typeface="Glacial Indifference"/>
                <a:cs typeface="Glacial Indifference"/>
                <a:sym typeface="Glacial Indifference"/>
              </a:rPr>
              <a:t>Air quality prediction has evolved from classical models to machine learning techniques, incorporating meteorological variables like temperature, wind speed, and humidity. Random Forest has consistently shown strong performance due to its ability to handle noisy and non-linear data. Feature selection and data preprocessing have been critical in improving prediction accuracy. Despite advancements, challenges such as data complexity and scalability remain in forecasting AQI reliably across regions</a:t>
            </a:r>
          </a:p>
        </p:txBody>
      </p:sp>
      <p:sp>
        <p:nvSpPr>
          <p:cNvPr name="TextBox 25" id="25"/>
          <p:cNvSpPr txBox="true"/>
          <p:nvPr/>
        </p:nvSpPr>
        <p:spPr>
          <a:xfrm rot="0">
            <a:off x="2584630" y="4636600"/>
            <a:ext cx="3490991" cy="430949"/>
          </a:xfrm>
          <a:prstGeom prst="rect">
            <a:avLst/>
          </a:prstGeom>
        </p:spPr>
        <p:txBody>
          <a:bodyPr anchor="t" rtlCol="false" tIns="0" lIns="0" bIns="0" rIns="0">
            <a:spAutoFit/>
          </a:bodyPr>
          <a:lstStyle/>
          <a:p>
            <a:pPr algn="ctr">
              <a:lnSpc>
                <a:spcPts val="3546"/>
              </a:lnSpc>
              <a:spcBef>
                <a:spcPct val="0"/>
              </a:spcBef>
            </a:pPr>
            <a:r>
              <a:rPr lang="en-US" b="true" sz="2533">
                <a:solidFill>
                  <a:srgbClr val="010A4F"/>
                </a:solidFill>
                <a:latin typeface="Glacial Indifference Bold"/>
                <a:ea typeface="Glacial Indifference Bold"/>
                <a:cs typeface="Glacial Indifference Bold"/>
                <a:sym typeface="Glacial Indifference Bold"/>
              </a:rPr>
              <a:t>Previous Research</a:t>
            </a:r>
          </a:p>
        </p:txBody>
      </p:sp>
      <p:sp>
        <p:nvSpPr>
          <p:cNvPr name="TextBox 26" id="26"/>
          <p:cNvSpPr txBox="true"/>
          <p:nvPr/>
        </p:nvSpPr>
        <p:spPr>
          <a:xfrm rot="0">
            <a:off x="7398504" y="5273676"/>
            <a:ext cx="3490991" cy="2716925"/>
          </a:xfrm>
          <a:prstGeom prst="rect">
            <a:avLst/>
          </a:prstGeom>
        </p:spPr>
        <p:txBody>
          <a:bodyPr anchor="t" rtlCol="false" tIns="0" lIns="0" bIns="0" rIns="0">
            <a:spAutoFit/>
          </a:bodyPr>
          <a:lstStyle/>
          <a:p>
            <a:pPr algn="ctr">
              <a:lnSpc>
                <a:spcPts val="1973"/>
              </a:lnSpc>
            </a:pPr>
            <a:r>
              <a:rPr lang="en-US" sz="1409" spc="-28">
                <a:solidFill>
                  <a:srgbClr val="010A4F"/>
                </a:solidFill>
                <a:latin typeface="Glacial Indifference"/>
                <a:ea typeface="Glacial Indifference"/>
                <a:cs typeface="Glacial Indifference"/>
                <a:sym typeface="Glacial Indifference"/>
              </a:rPr>
              <a:t>The city_day.csv dataset contains over 20,000 records with pollutants like PM2.5, CO, NO2, and SO2, along with meteorological data, making it ideal for AQI prediction. It aligns with the EPA’s air quality standards and includes key environmental factors. The dataset was chosen over others due to its comprehensive features, essential for accurate AQI forecasting. After addressing missing values and redundancies, the dataset was cleaned and prepared for model training.</a:t>
            </a:r>
          </a:p>
        </p:txBody>
      </p:sp>
      <p:sp>
        <p:nvSpPr>
          <p:cNvPr name="TextBox 27" id="27"/>
          <p:cNvSpPr txBox="true"/>
          <p:nvPr/>
        </p:nvSpPr>
        <p:spPr>
          <a:xfrm rot="0">
            <a:off x="7353801" y="4636600"/>
            <a:ext cx="3490991" cy="430949"/>
          </a:xfrm>
          <a:prstGeom prst="rect">
            <a:avLst/>
          </a:prstGeom>
        </p:spPr>
        <p:txBody>
          <a:bodyPr anchor="t" rtlCol="false" tIns="0" lIns="0" bIns="0" rIns="0">
            <a:spAutoFit/>
          </a:bodyPr>
          <a:lstStyle/>
          <a:p>
            <a:pPr algn="ctr">
              <a:lnSpc>
                <a:spcPts val="3546"/>
              </a:lnSpc>
              <a:spcBef>
                <a:spcPct val="0"/>
              </a:spcBef>
            </a:pPr>
            <a:r>
              <a:rPr lang="en-US" b="true" sz="2533">
                <a:solidFill>
                  <a:srgbClr val="010A4F"/>
                </a:solidFill>
                <a:latin typeface="Glacial Indifference Bold"/>
                <a:ea typeface="Glacial Indifference Bold"/>
                <a:cs typeface="Glacial Indifference Bold"/>
                <a:sym typeface="Glacial Indifference Bold"/>
              </a:rPr>
              <a:t>Dataset Analysis</a:t>
            </a:r>
          </a:p>
        </p:txBody>
      </p:sp>
      <p:sp>
        <p:nvSpPr>
          <p:cNvPr name="TextBox 28" id="28"/>
          <p:cNvSpPr txBox="true"/>
          <p:nvPr/>
        </p:nvSpPr>
        <p:spPr>
          <a:xfrm rot="0">
            <a:off x="12124168" y="5273676"/>
            <a:ext cx="3485799" cy="2750098"/>
          </a:xfrm>
          <a:prstGeom prst="rect">
            <a:avLst/>
          </a:prstGeom>
        </p:spPr>
        <p:txBody>
          <a:bodyPr anchor="t" rtlCol="false" tIns="0" lIns="0" bIns="0" rIns="0">
            <a:spAutoFit/>
          </a:bodyPr>
          <a:lstStyle/>
          <a:p>
            <a:pPr algn="ctr">
              <a:lnSpc>
                <a:spcPts val="2244"/>
              </a:lnSpc>
            </a:pPr>
            <a:r>
              <a:rPr lang="en-US" sz="1603" spc="-32">
                <a:solidFill>
                  <a:srgbClr val="010A4F"/>
                </a:solidFill>
                <a:latin typeface="Glacial Indifference"/>
                <a:ea typeface="Glacial Indifference"/>
                <a:cs typeface="Glacial Indifference"/>
                <a:sym typeface="Glacial Indifference"/>
              </a:rPr>
              <a:t>Key evaluation metrics include RMSE, MSE, and MAE, highlighting the importance of preprocessing techniques. The models’ ability to handle complex relationships between pollutants and meteorological factors is crucial for accurate predictions. The evaluation emphasizes the need for model optimization and fine-tuning to improve performance. </a:t>
            </a:r>
          </a:p>
        </p:txBody>
      </p:sp>
      <p:sp>
        <p:nvSpPr>
          <p:cNvPr name="TextBox 29" id="29"/>
          <p:cNvSpPr txBox="true"/>
          <p:nvPr/>
        </p:nvSpPr>
        <p:spPr>
          <a:xfrm rot="0">
            <a:off x="12124168" y="4636600"/>
            <a:ext cx="3490991" cy="430949"/>
          </a:xfrm>
          <a:prstGeom prst="rect">
            <a:avLst/>
          </a:prstGeom>
        </p:spPr>
        <p:txBody>
          <a:bodyPr anchor="t" rtlCol="false" tIns="0" lIns="0" bIns="0" rIns="0">
            <a:spAutoFit/>
          </a:bodyPr>
          <a:lstStyle/>
          <a:p>
            <a:pPr algn="ctr">
              <a:lnSpc>
                <a:spcPts val="3546"/>
              </a:lnSpc>
              <a:spcBef>
                <a:spcPct val="0"/>
              </a:spcBef>
            </a:pPr>
            <a:r>
              <a:rPr lang="en-US" b="true" sz="2533">
                <a:solidFill>
                  <a:srgbClr val="010A4F"/>
                </a:solidFill>
                <a:latin typeface="Glacial Indifference Bold"/>
                <a:ea typeface="Glacial Indifference Bold"/>
                <a:cs typeface="Glacial Indifference Bold"/>
                <a:sym typeface="Glacial Indifference Bold"/>
              </a:rPr>
              <a:t>Model Evaluation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2611" y="-531941"/>
            <a:ext cx="2959122" cy="11380101"/>
            <a:chOff x="0" y="0"/>
            <a:chExt cx="779357" cy="2997228"/>
          </a:xfrm>
        </p:grpSpPr>
        <p:sp>
          <p:nvSpPr>
            <p:cNvPr name="Freeform 3" id="3"/>
            <p:cNvSpPr/>
            <p:nvPr/>
          </p:nvSpPr>
          <p:spPr>
            <a:xfrm flipH="false" flipV="false" rot="0">
              <a:off x="0" y="0"/>
              <a:ext cx="779357" cy="2997228"/>
            </a:xfrm>
            <a:custGeom>
              <a:avLst/>
              <a:gdLst/>
              <a:ahLst/>
              <a:cxnLst/>
              <a:rect r="r" b="b" t="t" l="l"/>
              <a:pathLst>
                <a:path h="2997228" w="779357">
                  <a:moveTo>
                    <a:pt x="0" y="0"/>
                  </a:moveTo>
                  <a:lnTo>
                    <a:pt x="779357" y="0"/>
                  </a:lnTo>
                  <a:lnTo>
                    <a:pt x="779357" y="2997228"/>
                  </a:lnTo>
                  <a:lnTo>
                    <a:pt x="0" y="2997228"/>
                  </a:lnTo>
                  <a:close/>
                </a:path>
              </a:pathLst>
            </a:custGeom>
            <a:solidFill>
              <a:srgbClr val="ADD8E6"/>
            </a:solidFill>
          </p:spPr>
        </p:sp>
        <p:sp>
          <p:nvSpPr>
            <p:cNvPr name="TextBox 4" id="4"/>
            <p:cNvSpPr txBox="true"/>
            <p:nvPr/>
          </p:nvSpPr>
          <p:spPr>
            <a:xfrm>
              <a:off x="0" y="-38100"/>
              <a:ext cx="779357" cy="3035328"/>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6982331" y="1009650"/>
            <a:ext cx="8115300"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3401861" y="2001880"/>
            <a:ext cx="6422992" cy="7256420"/>
            <a:chOff x="0" y="0"/>
            <a:chExt cx="2073020" cy="2342008"/>
          </a:xfrm>
        </p:grpSpPr>
        <p:sp>
          <p:nvSpPr>
            <p:cNvPr name="Freeform 7" id="7"/>
            <p:cNvSpPr/>
            <p:nvPr/>
          </p:nvSpPr>
          <p:spPr>
            <a:xfrm flipH="false" flipV="false" rot="0">
              <a:off x="0" y="0"/>
              <a:ext cx="2073020" cy="2342008"/>
            </a:xfrm>
            <a:custGeom>
              <a:avLst/>
              <a:gdLst/>
              <a:ahLst/>
              <a:cxnLst/>
              <a:rect r="r" b="b" t="t" l="l"/>
              <a:pathLst>
                <a:path h="2342008" w="2073020">
                  <a:moveTo>
                    <a:pt x="0" y="0"/>
                  </a:moveTo>
                  <a:lnTo>
                    <a:pt x="2073020" y="0"/>
                  </a:lnTo>
                  <a:lnTo>
                    <a:pt x="2073020" y="2342008"/>
                  </a:lnTo>
                  <a:lnTo>
                    <a:pt x="0" y="2342008"/>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2073020" cy="2380108"/>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0204451" y="2025271"/>
            <a:ext cx="7854583" cy="6697369"/>
          </a:xfrm>
          <a:custGeom>
            <a:avLst/>
            <a:gdLst/>
            <a:ahLst/>
            <a:cxnLst/>
            <a:rect r="r" b="b" t="t" l="l"/>
            <a:pathLst>
              <a:path h="6697369" w="7854583">
                <a:moveTo>
                  <a:pt x="0" y="0"/>
                </a:moveTo>
                <a:lnTo>
                  <a:pt x="7854583" y="0"/>
                </a:lnTo>
                <a:lnTo>
                  <a:pt x="7854583" y="6697369"/>
                </a:lnTo>
                <a:lnTo>
                  <a:pt x="0" y="6697369"/>
                </a:lnTo>
                <a:lnTo>
                  <a:pt x="0" y="0"/>
                </a:lnTo>
                <a:close/>
              </a:path>
            </a:pathLst>
          </a:custGeom>
          <a:blipFill>
            <a:blip r:embed="rId2"/>
            <a:stretch>
              <a:fillRect l="-45642" t="0" r="-44914" b="-31388"/>
            </a:stretch>
          </a:blipFill>
        </p:spPr>
      </p:sp>
      <p:sp>
        <p:nvSpPr>
          <p:cNvPr name="TextBox 10" id="10"/>
          <p:cNvSpPr txBox="true"/>
          <p:nvPr/>
        </p:nvSpPr>
        <p:spPr>
          <a:xfrm rot="0">
            <a:off x="8511122" y="305435"/>
            <a:ext cx="5057718" cy="589915"/>
          </a:xfrm>
          <a:prstGeom prst="rect">
            <a:avLst/>
          </a:prstGeom>
        </p:spPr>
        <p:txBody>
          <a:bodyPr anchor="t" rtlCol="false" tIns="0" lIns="0" bIns="0" rIns="0">
            <a:spAutoFit/>
          </a:bodyPr>
          <a:lstStyle/>
          <a:p>
            <a:pPr algn="l">
              <a:lnSpc>
                <a:spcPts val="4759"/>
              </a:lnSpc>
            </a:pPr>
            <a:r>
              <a:rPr lang="en-US" sz="3399">
                <a:solidFill>
                  <a:srgbClr val="010A4F"/>
                </a:solidFill>
                <a:latin typeface="Abril Fatface"/>
                <a:ea typeface="Abril Fatface"/>
                <a:cs typeface="Abril Fatface"/>
                <a:sym typeface="Abril Fatface"/>
              </a:rPr>
              <a:t>ALGORITHM USED</a:t>
            </a:r>
          </a:p>
        </p:txBody>
      </p:sp>
      <p:sp>
        <p:nvSpPr>
          <p:cNvPr name="TextBox 11" id="11"/>
          <p:cNvSpPr txBox="true"/>
          <p:nvPr/>
        </p:nvSpPr>
        <p:spPr>
          <a:xfrm rot="0">
            <a:off x="4087128" y="2673161"/>
            <a:ext cx="4875885" cy="6399530"/>
          </a:xfrm>
          <a:prstGeom prst="rect">
            <a:avLst/>
          </a:prstGeom>
        </p:spPr>
        <p:txBody>
          <a:bodyPr anchor="t" rtlCol="false" tIns="0" lIns="0" bIns="0" rIns="0">
            <a:spAutoFit/>
          </a:bodyPr>
          <a:lstStyle/>
          <a:p>
            <a:pPr algn="just">
              <a:lnSpc>
                <a:spcPts val="3220"/>
              </a:lnSpc>
            </a:pPr>
            <a:r>
              <a:rPr lang="en-US" sz="2300">
                <a:solidFill>
                  <a:srgbClr val="010A4F"/>
                </a:solidFill>
                <a:latin typeface="Glacial Indifference"/>
                <a:ea typeface="Glacial Indifference"/>
                <a:cs typeface="Glacial Indifference"/>
                <a:sym typeface="Glacial Indifference"/>
              </a:rPr>
              <a:t>Linear regression is a fundamental algorithm that models the relationship between independent variables (predictors) and a dependent variable (outcome) using a linear equation. It predicts continuous values by estimating the best-fit line that minimizes the difference between the observed and predicted values. Known for its simplicity and interpretability, it is particularly effective for problems with a linear relationship between variables. Evaluation metrics such as R-squared and Mean Squared Error (MSE) are commonly used to measure its performance.</a:t>
            </a:r>
          </a:p>
        </p:txBody>
      </p:sp>
      <p:sp>
        <p:nvSpPr>
          <p:cNvPr name="TextBox 12" id="12"/>
          <p:cNvSpPr txBox="true"/>
          <p:nvPr/>
        </p:nvSpPr>
        <p:spPr>
          <a:xfrm rot="0">
            <a:off x="4690953" y="2153731"/>
            <a:ext cx="4613535" cy="481330"/>
          </a:xfrm>
          <a:prstGeom prst="rect">
            <a:avLst/>
          </a:prstGeom>
        </p:spPr>
        <p:txBody>
          <a:bodyPr anchor="t" rtlCol="false" tIns="0" lIns="0" bIns="0" rIns="0">
            <a:spAutoFit/>
          </a:bodyPr>
          <a:lstStyle/>
          <a:p>
            <a:pPr algn="l">
              <a:lnSpc>
                <a:spcPts val="3920"/>
              </a:lnSpc>
            </a:pPr>
            <a:r>
              <a:rPr lang="en-US" sz="2800" b="true">
                <a:solidFill>
                  <a:srgbClr val="010A4F"/>
                </a:solidFill>
                <a:latin typeface="Glacial Indifference Bold"/>
                <a:ea typeface="Glacial Indifference Bold"/>
                <a:cs typeface="Glacial Indifference Bold"/>
                <a:sym typeface="Glacial Indifference Bold"/>
              </a:rPr>
              <a:t>LINEAR REGRESSION</a:t>
            </a:r>
          </a:p>
        </p:txBody>
      </p:sp>
      <p:grpSp>
        <p:nvGrpSpPr>
          <p:cNvPr name="Group 13" id="13"/>
          <p:cNvGrpSpPr/>
          <p:nvPr/>
        </p:nvGrpSpPr>
        <p:grpSpPr>
          <a:xfrm rot="0">
            <a:off x="10920247" y="2001880"/>
            <a:ext cx="6339053" cy="7256420"/>
            <a:chOff x="0" y="0"/>
            <a:chExt cx="2045928" cy="2342008"/>
          </a:xfrm>
        </p:grpSpPr>
        <p:sp>
          <p:nvSpPr>
            <p:cNvPr name="Freeform 14" id="14"/>
            <p:cNvSpPr/>
            <p:nvPr/>
          </p:nvSpPr>
          <p:spPr>
            <a:xfrm flipH="false" flipV="false" rot="0">
              <a:off x="0" y="0"/>
              <a:ext cx="2045928" cy="2342008"/>
            </a:xfrm>
            <a:custGeom>
              <a:avLst/>
              <a:gdLst/>
              <a:ahLst/>
              <a:cxnLst/>
              <a:rect r="r" b="b" t="t" l="l"/>
              <a:pathLst>
                <a:path h="2342008" w="2045928">
                  <a:moveTo>
                    <a:pt x="0" y="0"/>
                  </a:moveTo>
                  <a:lnTo>
                    <a:pt x="2045928" y="0"/>
                  </a:lnTo>
                  <a:lnTo>
                    <a:pt x="2045928" y="2342008"/>
                  </a:lnTo>
                  <a:lnTo>
                    <a:pt x="0" y="2342008"/>
                  </a:lnTo>
                  <a:close/>
                </a:path>
              </a:pathLst>
            </a:custGeom>
            <a:solidFill>
              <a:srgbClr val="000000">
                <a:alpha val="0"/>
              </a:srgbClr>
            </a:solidFill>
            <a:ln w="38100" cap="sq">
              <a:solidFill>
                <a:srgbClr val="343F56"/>
              </a:solidFill>
              <a:prstDash val="solid"/>
              <a:miter/>
            </a:ln>
          </p:spPr>
        </p:sp>
        <p:sp>
          <p:nvSpPr>
            <p:cNvPr name="TextBox 15" id="15"/>
            <p:cNvSpPr txBox="true"/>
            <p:nvPr/>
          </p:nvSpPr>
          <p:spPr>
            <a:xfrm>
              <a:off x="0" y="-38100"/>
              <a:ext cx="2045928" cy="2380108"/>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2611" y="-531941"/>
            <a:ext cx="2959122" cy="11380101"/>
            <a:chOff x="0" y="0"/>
            <a:chExt cx="779357" cy="2997228"/>
          </a:xfrm>
        </p:grpSpPr>
        <p:sp>
          <p:nvSpPr>
            <p:cNvPr name="Freeform 3" id="3"/>
            <p:cNvSpPr/>
            <p:nvPr/>
          </p:nvSpPr>
          <p:spPr>
            <a:xfrm flipH="false" flipV="false" rot="0">
              <a:off x="0" y="0"/>
              <a:ext cx="779357" cy="2997228"/>
            </a:xfrm>
            <a:custGeom>
              <a:avLst/>
              <a:gdLst/>
              <a:ahLst/>
              <a:cxnLst/>
              <a:rect r="r" b="b" t="t" l="l"/>
              <a:pathLst>
                <a:path h="2997228" w="779357">
                  <a:moveTo>
                    <a:pt x="0" y="0"/>
                  </a:moveTo>
                  <a:lnTo>
                    <a:pt x="779357" y="0"/>
                  </a:lnTo>
                  <a:lnTo>
                    <a:pt x="779357" y="2997228"/>
                  </a:lnTo>
                  <a:lnTo>
                    <a:pt x="0" y="2997228"/>
                  </a:lnTo>
                  <a:close/>
                </a:path>
              </a:pathLst>
            </a:custGeom>
            <a:solidFill>
              <a:srgbClr val="ADD8E6"/>
            </a:solidFill>
          </p:spPr>
        </p:sp>
        <p:sp>
          <p:nvSpPr>
            <p:cNvPr name="TextBox 4" id="4"/>
            <p:cNvSpPr txBox="true"/>
            <p:nvPr/>
          </p:nvSpPr>
          <p:spPr>
            <a:xfrm>
              <a:off x="0" y="-38100"/>
              <a:ext cx="779357" cy="3035328"/>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6982331" y="1009650"/>
            <a:ext cx="8115300"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2721008" y="2025271"/>
            <a:ext cx="6422992" cy="7256420"/>
            <a:chOff x="0" y="0"/>
            <a:chExt cx="2073020" cy="2342008"/>
          </a:xfrm>
        </p:grpSpPr>
        <p:sp>
          <p:nvSpPr>
            <p:cNvPr name="Freeform 7" id="7"/>
            <p:cNvSpPr/>
            <p:nvPr/>
          </p:nvSpPr>
          <p:spPr>
            <a:xfrm flipH="false" flipV="false" rot="0">
              <a:off x="0" y="0"/>
              <a:ext cx="2073020" cy="2342008"/>
            </a:xfrm>
            <a:custGeom>
              <a:avLst/>
              <a:gdLst/>
              <a:ahLst/>
              <a:cxnLst/>
              <a:rect r="r" b="b" t="t" l="l"/>
              <a:pathLst>
                <a:path h="2342008" w="2073020">
                  <a:moveTo>
                    <a:pt x="0" y="0"/>
                  </a:moveTo>
                  <a:lnTo>
                    <a:pt x="2073020" y="0"/>
                  </a:lnTo>
                  <a:lnTo>
                    <a:pt x="2073020" y="2342008"/>
                  </a:lnTo>
                  <a:lnTo>
                    <a:pt x="0" y="2342008"/>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2073020" cy="238010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9363075" y="2072659"/>
            <a:ext cx="8534677" cy="7161644"/>
            <a:chOff x="0" y="0"/>
            <a:chExt cx="2754566" cy="2311419"/>
          </a:xfrm>
        </p:grpSpPr>
        <p:sp>
          <p:nvSpPr>
            <p:cNvPr name="Freeform 10" id="10"/>
            <p:cNvSpPr/>
            <p:nvPr/>
          </p:nvSpPr>
          <p:spPr>
            <a:xfrm flipH="false" flipV="false" rot="0">
              <a:off x="0" y="0"/>
              <a:ext cx="2754566" cy="2311419"/>
            </a:xfrm>
            <a:custGeom>
              <a:avLst/>
              <a:gdLst/>
              <a:ahLst/>
              <a:cxnLst/>
              <a:rect r="r" b="b" t="t" l="l"/>
              <a:pathLst>
                <a:path h="2311419" w="2754566">
                  <a:moveTo>
                    <a:pt x="0" y="0"/>
                  </a:moveTo>
                  <a:lnTo>
                    <a:pt x="2754566" y="0"/>
                  </a:lnTo>
                  <a:lnTo>
                    <a:pt x="2754566" y="2311419"/>
                  </a:lnTo>
                  <a:lnTo>
                    <a:pt x="0" y="2311419"/>
                  </a:lnTo>
                  <a:close/>
                </a:path>
              </a:pathLst>
            </a:custGeom>
            <a:solidFill>
              <a:srgbClr val="000000">
                <a:alpha val="0"/>
              </a:srgbClr>
            </a:solidFill>
            <a:ln w="38100" cap="sq">
              <a:solidFill>
                <a:srgbClr val="343F56"/>
              </a:solidFill>
              <a:prstDash val="solid"/>
              <a:miter/>
            </a:ln>
          </p:spPr>
        </p:sp>
        <p:sp>
          <p:nvSpPr>
            <p:cNvPr name="TextBox 11" id="11"/>
            <p:cNvSpPr txBox="true"/>
            <p:nvPr/>
          </p:nvSpPr>
          <p:spPr>
            <a:xfrm>
              <a:off x="0" y="-38100"/>
              <a:ext cx="2754566" cy="2349519"/>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9498070" y="2753701"/>
            <a:ext cx="8264686" cy="5509791"/>
          </a:xfrm>
          <a:custGeom>
            <a:avLst/>
            <a:gdLst/>
            <a:ahLst/>
            <a:cxnLst/>
            <a:rect r="r" b="b" t="t" l="l"/>
            <a:pathLst>
              <a:path h="5509791" w="8264686">
                <a:moveTo>
                  <a:pt x="0" y="0"/>
                </a:moveTo>
                <a:lnTo>
                  <a:pt x="8264686" y="0"/>
                </a:lnTo>
                <a:lnTo>
                  <a:pt x="8264686" y="5509791"/>
                </a:lnTo>
                <a:lnTo>
                  <a:pt x="0" y="5509791"/>
                </a:lnTo>
                <a:lnTo>
                  <a:pt x="0" y="0"/>
                </a:lnTo>
                <a:close/>
              </a:path>
            </a:pathLst>
          </a:custGeom>
          <a:blipFill>
            <a:blip r:embed="rId2"/>
            <a:stretch>
              <a:fillRect l="0" t="0" r="0" b="0"/>
            </a:stretch>
          </a:blipFill>
        </p:spPr>
      </p:sp>
      <p:sp>
        <p:nvSpPr>
          <p:cNvPr name="TextBox 13" id="13"/>
          <p:cNvSpPr txBox="true"/>
          <p:nvPr/>
        </p:nvSpPr>
        <p:spPr>
          <a:xfrm rot="0">
            <a:off x="8511122" y="305435"/>
            <a:ext cx="5057718" cy="589915"/>
          </a:xfrm>
          <a:prstGeom prst="rect">
            <a:avLst/>
          </a:prstGeom>
        </p:spPr>
        <p:txBody>
          <a:bodyPr anchor="t" rtlCol="false" tIns="0" lIns="0" bIns="0" rIns="0">
            <a:spAutoFit/>
          </a:bodyPr>
          <a:lstStyle/>
          <a:p>
            <a:pPr algn="l">
              <a:lnSpc>
                <a:spcPts val="4759"/>
              </a:lnSpc>
            </a:pPr>
            <a:r>
              <a:rPr lang="en-US" sz="3399">
                <a:solidFill>
                  <a:srgbClr val="010A4F"/>
                </a:solidFill>
                <a:latin typeface="Abril Fatface"/>
                <a:ea typeface="Abril Fatface"/>
                <a:cs typeface="Abril Fatface"/>
                <a:sym typeface="Abril Fatface"/>
              </a:rPr>
              <a:t>ALGORITHM USED</a:t>
            </a:r>
          </a:p>
        </p:txBody>
      </p:sp>
      <p:sp>
        <p:nvSpPr>
          <p:cNvPr name="TextBox 14" id="14"/>
          <p:cNvSpPr txBox="true"/>
          <p:nvPr/>
        </p:nvSpPr>
        <p:spPr>
          <a:xfrm rot="0">
            <a:off x="3406275" y="2696551"/>
            <a:ext cx="4875885" cy="5999480"/>
          </a:xfrm>
          <a:prstGeom prst="rect">
            <a:avLst/>
          </a:prstGeom>
        </p:spPr>
        <p:txBody>
          <a:bodyPr anchor="t" rtlCol="false" tIns="0" lIns="0" bIns="0" rIns="0">
            <a:spAutoFit/>
          </a:bodyPr>
          <a:lstStyle/>
          <a:p>
            <a:pPr algn="just">
              <a:lnSpc>
                <a:spcPts val="3220"/>
              </a:lnSpc>
            </a:pPr>
            <a:r>
              <a:rPr lang="en-US" sz="2300">
                <a:solidFill>
                  <a:srgbClr val="010A4F"/>
                </a:solidFill>
                <a:latin typeface="Glacial Indifference"/>
                <a:ea typeface="Glacial Indifference"/>
                <a:cs typeface="Glacial Indifference"/>
                <a:sym typeface="Glacial Indifference"/>
              </a:rPr>
              <a:t>Random Forest is an ensemble learning method that constructs multiple decision trees and aggregates their predictions to improve accuracy and reduce overfitting. It handles non-linear relationships and complex datasets effectively, making it suitable for diverse regression tasks. By averaging predictions from individual trees, it enhances robustness and generalization. Hyperparameters, such as the number of trees and tree depth, can be tuned to optimize performance.</a:t>
            </a:r>
            <a:r>
              <a:rPr lang="en-US" sz="2300">
                <a:solidFill>
                  <a:srgbClr val="010A4F"/>
                </a:solidFill>
                <a:latin typeface="Glacial Indifference"/>
                <a:ea typeface="Glacial Indifference"/>
                <a:cs typeface="Glacial Indifference"/>
                <a:sym typeface="Glacial Indifference"/>
              </a:rPr>
              <a:t> </a:t>
            </a:r>
          </a:p>
        </p:txBody>
      </p:sp>
      <p:sp>
        <p:nvSpPr>
          <p:cNvPr name="TextBox 15" id="15"/>
          <p:cNvSpPr txBox="true"/>
          <p:nvPr/>
        </p:nvSpPr>
        <p:spPr>
          <a:xfrm rot="0">
            <a:off x="4010100" y="2177122"/>
            <a:ext cx="4613535" cy="481330"/>
          </a:xfrm>
          <a:prstGeom prst="rect">
            <a:avLst/>
          </a:prstGeom>
        </p:spPr>
        <p:txBody>
          <a:bodyPr anchor="t" rtlCol="false" tIns="0" lIns="0" bIns="0" rIns="0">
            <a:spAutoFit/>
          </a:bodyPr>
          <a:lstStyle/>
          <a:p>
            <a:pPr algn="l">
              <a:lnSpc>
                <a:spcPts val="3920"/>
              </a:lnSpc>
            </a:pPr>
            <a:r>
              <a:rPr lang="en-US" sz="2800" b="true">
                <a:solidFill>
                  <a:srgbClr val="010A4F"/>
                </a:solidFill>
                <a:latin typeface="Glacial Indifference Bold"/>
                <a:ea typeface="Glacial Indifference Bold"/>
                <a:cs typeface="Glacial Indifference Bold"/>
                <a:sym typeface="Glacial Indifference Bold"/>
              </a:rPr>
              <a:t>RANDOM FOREST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2611" y="-531941"/>
            <a:ext cx="2959122" cy="11380101"/>
            <a:chOff x="0" y="0"/>
            <a:chExt cx="779357" cy="2997228"/>
          </a:xfrm>
        </p:grpSpPr>
        <p:sp>
          <p:nvSpPr>
            <p:cNvPr name="Freeform 3" id="3"/>
            <p:cNvSpPr/>
            <p:nvPr/>
          </p:nvSpPr>
          <p:spPr>
            <a:xfrm flipH="false" flipV="false" rot="0">
              <a:off x="0" y="0"/>
              <a:ext cx="779357" cy="2997228"/>
            </a:xfrm>
            <a:custGeom>
              <a:avLst/>
              <a:gdLst/>
              <a:ahLst/>
              <a:cxnLst/>
              <a:rect r="r" b="b" t="t" l="l"/>
              <a:pathLst>
                <a:path h="2997228" w="779357">
                  <a:moveTo>
                    <a:pt x="0" y="0"/>
                  </a:moveTo>
                  <a:lnTo>
                    <a:pt x="779357" y="0"/>
                  </a:lnTo>
                  <a:lnTo>
                    <a:pt x="779357" y="2997228"/>
                  </a:lnTo>
                  <a:lnTo>
                    <a:pt x="0" y="2997228"/>
                  </a:lnTo>
                  <a:close/>
                </a:path>
              </a:pathLst>
            </a:custGeom>
            <a:solidFill>
              <a:srgbClr val="ADD8E6"/>
            </a:solidFill>
          </p:spPr>
        </p:sp>
        <p:sp>
          <p:nvSpPr>
            <p:cNvPr name="TextBox 4" id="4"/>
            <p:cNvSpPr txBox="true"/>
            <p:nvPr/>
          </p:nvSpPr>
          <p:spPr>
            <a:xfrm>
              <a:off x="0" y="-38100"/>
              <a:ext cx="779357" cy="3035328"/>
            </a:xfrm>
            <a:prstGeom prst="rect">
              <a:avLst/>
            </a:prstGeom>
          </p:spPr>
          <p:txBody>
            <a:bodyPr anchor="ctr" rtlCol="false" tIns="50800" lIns="50800" bIns="50800" rIns="50800"/>
            <a:lstStyle/>
            <a:p>
              <a:pPr algn="ctr">
                <a:lnSpc>
                  <a:spcPts val="2659"/>
                </a:lnSpc>
              </a:pPr>
            </a:p>
          </p:txBody>
        </p:sp>
      </p:grpSp>
      <p:sp>
        <p:nvSpPr>
          <p:cNvPr name="AutoShape 5" id="5"/>
          <p:cNvSpPr/>
          <p:nvPr/>
        </p:nvSpPr>
        <p:spPr>
          <a:xfrm>
            <a:off x="6982331" y="1009650"/>
            <a:ext cx="8115300" cy="0"/>
          </a:xfrm>
          <a:prstGeom prst="line">
            <a:avLst/>
          </a:prstGeom>
          <a:ln cap="flat" w="38100">
            <a:solidFill>
              <a:srgbClr val="343F56"/>
            </a:solidFill>
            <a:prstDash val="solid"/>
            <a:headEnd type="none" len="sm" w="sm"/>
            <a:tailEnd type="none" len="sm" w="sm"/>
          </a:ln>
        </p:spPr>
      </p:sp>
      <p:grpSp>
        <p:nvGrpSpPr>
          <p:cNvPr name="Group 6" id="6"/>
          <p:cNvGrpSpPr/>
          <p:nvPr/>
        </p:nvGrpSpPr>
        <p:grpSpPr>
          <a:xfrm rot="0">
            <a:off x="3401861" y="2001880"/>
            <a:ext cx="6490049" cy="7692289"/>
            <a:chOff x="0" y="0"/>
            <a:chExt cx="2094662" cy="2482685"/>
          </a:xfrm>
        </p:grpSpPr>
        <p:sp>
          <p:nvSpPr>
            <p:cNvPr name="Freeform 7" id="7"/>
            <p:cNvSpPr/>
            <p:nvPr/>
          </p:nvSpPr>
          <p:spPr>
            <a:xfrm flipH="false" flipV="false" rot="0">
              <a:off x="0" y="0"/>
              <a:ext cx="2094662" cy="2482685"/>
            </a:xfrm>
            <a:custGeom>
              <a:avLst/>
              <a:gdLst/>
              <a:ahLst/>
              <a:cxnLst/>
              <a:rect r="r" b="b" t="t" l="l"/>
              <a:pathLst>
                <a:path h="2482685" w="2094662">
                  <a:moveTo>
                    <a:pt x="0" y="0"/>
                  </a:moveTo>
                  <a:lnTo>
                    <a:pt x="2094662" y="0"/>
                  </a:lnTo>
                  <a:lnTo>
                    <a:pt x="2094662" y="2482685"/>
                  </a:lnTo>
                  <a:lnTo>
                    <a:pt x="0" y="2482685"/>
                  </a:lnTo>
                  <a:close/>
                </a:path>
              </a:pathLst>
            </a:custGeom>
            <a:solidFill>
              <a:srgbClr val="000000">
                <a:alpha val="0"/>
              </a:srgbClr>
            </a:solidFill>
            <a:ln w="38100" cap="sq">
              <a:solidFill>
                <a:srgbClr val="343F56"/>
              </a:solidFill>
              <a:prstDash val="solid"/>
              <a:miter/>
            </a:ln>
          </p:spPr>
        </p:sp>
        <p:sp>
          <p:nvSpPr>
            <p:cNvPr name="TextBox 8" id="8"/>
            <p:cNvSpPr txBox="true"/>
            <p:nvPr/>
          </p:nvSpPr>
          <p:spPr>
            <a:xfrm>
              <a:off x="0" y="-38100"/>
              <a:ext cx="2094662" cy="2520785"/>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0548467" y="2210881"/>
            <a:ext cx="7256500" cy="7261859"/>
            <a:chOff x="0" y="0"/>
            <a:chExt cx="2342034" cy="2343764"/>
          </a:xfrm>
        </p:grpSpPr>
        <p:sp>
          <p:nvSpPr>
            <p:cNvPr name="Freeform 10" id="10"/>
            <p:cNvSpPr/>
            <p:nvPr/>
          </p:nvSpPr>
          <p:spPr>
            <a:xfrm flipH="false" flipV="false" rot="0">
              <a:off x="0" y="0"/>
              <a:ext cx="2342034" cy="2343764"/>
            </a:xfrm>
            <a:custGeom>
              <a:avLst/>
              <a:gdLst/>
              <a:ahLst/>
              <a:cxnLst/>
              <a:rect r="r" b="b" t="t" l="l"/>
              <a:pathLst>
                <a:path h="2343764" w="2342034">
                  <a:moveTo>
                    <a:pt x="0" y="0"/>
                  </a:moveTo>
                  <a:lnTo>
                    <a:pt x="2342034" y="0"/>
                  </a:lnTo>
                  <a:lnTo>
                    <a:pt x="2342034" y="2343764"/>
                  </a:lnTo>
                  <a:lnTo>
                    <a:pt x="0" y="2343764"/>
                  </a:lnTo>
                  <a:close/>
                </a:path>
              </a:pathLst>
            </a:custGeom>
            <a:solidFill>
              <a:srgbClr val="000000">
                <a:alpha val="0"/>
              </a:srgbClr>
            </a:solidFill>
            <a:ln w="38100" cap="sq">
              <a:solidFill>
                <a:srgbClr val="343F56"/>
              </a:solidFill>
              <a:prstDash val="solid"/>
              <a:miter/>
            </a:ln>
          </p:spPr>
        </p:sp>
        <p:sp>
          <p:nvSpPr>
            <p:cNvPr name="TextBox 11" id="11"/>
            <p:cNvSpPr txBox="true"/>
            <p:nvPr/>
          </p:nvSpPr>
          <p:spPr>
            <a:xfrm>
              <a:off x="0" y="-38100"/>
              <a:ext cx="2342034" cy="2381864"/>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10787260" y="3166180"/>
            <a:ext cx="6851180" cy="5594121"/>
          </a:xfrm>
          <a:custGeom>
            <a:avLst/>
            <a:gdLst/>
            <a:ahLst/>
            <a:cxnLst/>
            <a:rect r="r" b="b" t="t" l="l"/>
            <a:pathLst>
              <a:path h="5594121" w="6851180">
                <a:moveTo>
                  <a:pt x="0" y="0"/>
                </a:moveTo>
                <a:lnTo>
                  <a:pt x="6851179" y="0"/>
                </a:lnTo>
                <a:lnTo>
                  <a:pt x="6851179" y="5594121"/>
                </a:lnTo>
                <a:lnTo>
                  <a:pt x="0" y="5594121"/>
                </a:lnTo>
                <a:lnTo>
                  <a:pt x="0" y="0"/>
                </a:lnTo>
                <a:close/>
              </a:path>
            </a:pathLst>
          </a:custGeom>
          <a:blipFill>
            <a:blip r:embed="rId2"/>
            <a:stretch>
              <a:fillRect l="-25555" t="0" r="-20761" b="-797"/>
            </a:stretch>
          </a:blipFill>
        </p:spPr>
      </p:sp>
      <p:sp>
        <p:nvSpPr>
          <p:cNvPr name="TextBox 13" id="13"/>
          <p:cNvSpPr txBox="true"/>
          <p:nvPr/>
        </p:nvSpPr>
        <p:spPr>
          <a:xfrm rot="0">
            <a:off x="8511122" y="305435"/>
            <a:ext cx="5057718" cy="589915"/>
          </a:xfrm>
          <a:prstGeom prst="rect">
            <a:avLst/>
          </a:prstGeom>
        </p:spPr>
        <p:txBody>
          <a:bodyPr anchor="t" rtlCol="false" tIns="0" lIns="0" bIns="0" rIns="0">
            <a:spAutoFit/>
          </a:bodyPr>
          <a:lstStyle/>
          <a:p>
            <a:pPr algn="l">
              <a:lnSpc>
                <a:spcPts val="4759"/>
              </a:lnSpc>
            </a:pPr>
            <a:r>
              <a:rPr lang="en-US" sz="3399">
                <a:solidFill>
                  <a:srgbClr val="010A4F"/>
                </a:solidFill>
                <a:latin typeface="Abril Fatface"/>
                <a:ea typeface="Abril Fatface"/>
                <a:cs typeface="Abril Fatface"/>
                <a:sym typeface="Abril Fatface"/>
              </a:rPr>
              <a:t>ALGORITHM USED</a:t>
            </a:r>
          </a:p>
        </p:txBody>
      </p:sp>
      <p:sp>
        <p:nvSpPr>
          <p:cNvPr name="TextBox 14" id="14"/>
          <p:cNvSpPr txBox="true"/>
          <p:nvPr/>
        </p:nvSpPr>
        <p:spPr>
          <a:xfrm rot="0">
            <a:off x="4087128" y="2673161"/>
            <a:ext cx="4875885" cy="6799580"/>
          </a:xfrm>
          <a:prstGeom prst="rect">
            <a:avLst/>
          </a:prstGeom>
        </p:spPr>
        <p:txBody>
          <a:bodyPr anchor="t" rtlCol="false" tIns="0" lIns="0" bIns="0" rIns="0">
            <a:spAutoFit/>
          </a:bodyPr>
          <a:lstStyle/>
          <a:p>
            <a:pPr algn="just">
              <a:lnSpc>
                <a:spcPts val="3220"/>
              </a:lnSpc>
            </a:pPr>
            <a:r>
              <a:rPr lang="en-US" sz="2300">
                <a:solidFill>
                  <a:srgbClr val="010A4F"/>
                </a:solidFill>
                <a:latin typeface="Glacial Indifference"/>
                <a:ea typeface="Glacial Indifference"/>
                <a:cs typeface="Glacial Indifference"/>
                <a:sym typeface="Glacial Indifference"/>
              </a:rPr>
              <a:t>Support Vector Regression is a powerful extension of Support Vector Machines, designed for regression tasks. It maps input features to a higher-dimensional space using kernels, allowing for both linear and non-linear regression. SVR optimizes a hyperplane that minimizes error within a defined margin, making it robust to outliers and overfitting. Key parameters like regularization and kernel functions are tuned to achieve optimal results.  The model’s performance is assessed using MSE and R-squared, highlighting its flexibility and precision in handling various regression problems</a:t>
            </a:r>
          </a:p>
        </p:txBody>
      </p:sp>
      <p:sp>
        <p:nvSpPr>
          <p:cNvPr name="TextBox 15" id="15"/>
          <p:cNvSpPr txBox="true"/>
          <p:nvPr/>
        </p:nvSpPr>
        <p:spPr>
          <a:xfrm rot="0">
            <a:off x="4690953" y="2153731"/>
            <a:ext cx="4613535" cy="481330"/>
          </a:xfrm>
          <a:prstGeom prst="rect">
            <a:avLst/>
          </a:prstGeom>
        </p:spPr>
        <p:txBody>
          <a:bodyPr anchor="t" rtlCol="false" tIns="0" lIns="0" bIns="0" rIns="0">
            <a:spAutoFit/>
          </a:bodyPr>
          <a:lstStyle/>
          <a:p>
            <a:pPr algn="l">
              <a:lnSpc>
                <a:spcPts val="3920"/>
              </a:lnSpc>
            </a:pPr>
            <a:r>
              <a:rPr lang="en-US" sz="2800" b="true">
                <a:solidFill>
                  <a:srgbClr val="010A4F"/>
                </a:solidFill>
                <a:latin typeface="Glacial Indifference Bold"/>
                <a:ea typeface="Glacial Indifference Bold"/>
                <a:cs typeface="Glacial Indifference Bold"/>
                <a:sym typeface="Glacial Indifference Bold"/>
              </a:rPr>
              <a:t>                SVR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DAGcwWRRwlQ</dc:identifier>
  <dcterms:modified xsi:type="dcterms:W3CDTF">2011-08-01T06:04:30Z</dcterms:modified>
  <cp:revision>1</cp:revision>
  <dc:title>Air Quality Index</dc:title>
</cp:coreProperties>
</file>