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36" r:id="rId1"/>
  </p:sldMasterIdLst>
  <p:notesMasterIdLst>
    <p:notesMasterId r:id="rId18"/>
  </p:notesMasterIdLst>
  <p:sldIdLst>
    <p:sldId id="256" r:id="rId2"/>
    <p:sldId id="257" r:id="rId3"/>
    <p:sldId id="258" r:id="rId4"/>
    <p:sldId id="259" r:id="rId5"/>
    <p:sldId id="261" r:id="rId6"/>
    <p:sldId id="262" r:id="rId7"/>
    <p:sldId id="260" r:id="rId8"/>
    <p:sldId id="266" r:id="rId9"/>
    <p:sldId id="265" r:id="rId10"/>
    <p:sldId id="264" r:id="rId11"/>
    <p:sldId id="263" r:id="rId12"/>
    <p:sldId id="270" r:id="rId13"/>
    <p:sldId id="269" r:id="rId14"/>
    <p:sldId id="268" r:id="rId15"/>
    <p:sldId id="267" r:id="rId16"/>
    <p:sldId id="271" r:id="rId17"/>
  </p:sldIdLst>
  <p:sldSz cx="9144000" cy="6858000" type="screen4x3"/>
  <p:notesSz cx="6858000" cy="9144000"/>
  <p:custShowLst>
    <p:custShow name="Custom Show 1" id="0">
      <p:sldLst>
        <p:sld r:id="rId2"/>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10CD23A-891A-489D-A48A-8F693BF2E504}">
          <p14:sldIdLst>
            <p14:sldId id="256"/>
            <p14:sldId id="257"/>
            <p14:sldId id="258"/>
            <p14:sldId id="259"/>
            <p14:sldId id="261"/>
            <p14:sldId id="262"/>
            <p14:sldId id="260"/>
            <p14:sldId id="266"/>
            <p14:sldId id="265"/>
            <p14:sldId id="264"/>
            <p14:sldId id="263"/>
            <p14:sldId id="270"/>
            <p14:sldId id="269"/>
            <p14:sldId id="268"/>
            <p14:sldId id="267"/>
            <p14:sldId id="271"/>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orkventures" initials="W" lastIdx="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0C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1815" autoAdjust="0"/>
  </p:normalViewPr>
  <p:slideViewPr>
    <p:cSldViewPr>
      <p:cViewPr>
        <p:scale>
          <a:sx n="100" d="100"/>
          <a:sy n="100" d="100"/>
        </p:scale>
        <p:origin x="-516" y="2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3-05-17T22:37:28.078" idx="3">
    <p:pos x="6018" y="1140"/>
    <p:text>During the literature review, we discovered a web application similar to our project. When comparing the features of reReads with the other mentioned platforms,  it was observed that those platforms do not offer the feature to donate books, while reReads does. Additionally,reReads supports C2C transactions on all platforms except Sastobooks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6188CA-5C64-4087-8449-FEEBD0D102E1}" type="datetimeFigureOut">
              <a:rPr lang="en-AU" smtClean="0"/>
              <a:t>18/05/2023</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B13A12-25DB-4C9A-8D07-E0572B4E9731}" type="slidenum">
              <a:rPr lang="en-AU" smtClean="0"/>
              <a:t>‹#›</a:t>
            </a:fld>
            <a:endParaRPr lang="en-AU"/>
          </a:p>
        </p:txBody>
      </p:sp>
    </p:spTree>
    <p:extLst>
      <p:ext uri="{BB962C8B-B14F-4D97-AF65-F5344CB8AC3E}">
        <p14:creationId xmlns:p14="http://schemas.microsoft.com/office/powerpoint/2010/main" val="36734027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74B13A12-25DB-4C9A-8D07-E0572B4E9731}" type="slidenum">
              <a:rPr lang="en-AU" smtClean="0"/>
              <a:t>2</a:t>
            </a:fld>
            <a:endParaRPr lang="en-AU"/>
          </a:p>
        </p:txBody>
      </p:sp>
    </p:spTree>
    <p:extLst>
      <p:ext uri="{BB962C8B-B14F-4D97-AF65-F5344CB8AC3E}">
        <p14:creationId xmlns:p14="http://schemas.microsoft.com/office/powerpoint/2010/main" val="62751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dfafsafasfa</a:t>
            </a:r>
            <a:endParaRPr lang="en-AU"/>
          </a:p>
        </p:txBody>
      </p:sp>
      <p:sp>
        <p:nvSpPr>
          <p:cNvPr id="4" name="Slide Number Placeholder 3"/>
          <p:cNvSpPr>
            <a:spLocks noGrp="1"/>
          </p:cNvSpPr>
          <p:nvPr>
            <p:ph type="sldNum" sz="quarter" idx="10"/>
          </p:nvPr>
        </p:nvSpPr>
        <p:spPr/>
        <p:txBody>
          <a:bodyPr/>
          <a:lstStyle/>
          <a:p>
            <a:fld id="{74B13A12-25DB-4C9A-8D07-E0572B4E9731}" type="slidenum">
              <a:rPr lang="en-AU" smtClean="0"/>
              <a:t>5</a:t>
            </a:fld>
            <a:endParaRPr lang="en-AU"/>
          </a:p>
        </p:txBody>
      </p:sp>
    </p:spTree>
    <p:extLst>
      <p:ext uri="{BB962C8B-B14F-4D97-AF65-F5344CB8AC3E}">
        <p14:creationId xmlns:p14="http://schemas.microsoft.com/office/powerpoint/2010/main" val="21320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9227B250-12A7-42B3-B4A9-161CFA15FB1E}" type="datetime1">
              <a:rPr lang="en-US" smtClean="0"/>
              <a:t>5/18/2023</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3C8C55-CBD0-4FFF-9EF1-9AF34D9D2D68}" type="datetime1">
              <a:rPr lang="en-US" smtClean="0"/>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7A61F8-F4AB-4FC1-BFE0-C4FE185ACB99}" type="datetime1">
              <a:rPr lang="en-US" smtClean="0"/>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DC231C58-947F-4CC5-A336-AA6FEAFF6A50}" type="datetime1">
              <a:rPr lang="en-US" smtClean="0"/>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660439-6CAA-448B-B3EF-ED77F1C8D369}" type="datetime1">
              <a:rPr lang="en-US" smtClean="0"/>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C64B143B-77F5-4755-AB5E-C029639E8576}" type="datetime1">
              <a:rPr lang="en-US" smtClean="0"/>
              <a:t>5/18/2023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24AF2398-4822-43C2-A198-DA00A11C31C5}" type="datetime1">
              <a:rPr lang="en-US" smtClean="0"/>
              <a:t>5/18/2023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E83DF1C-CB6E-411D-A6DA-BC7B8E494E18}" type="datetime1">
              <a:rPr lang="en-US" smtClean="0"/>
              <a:t>5/18/2023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6DC52C-474A-4152-87A8-D1ADE005DD80}" type="datetime1">
              <a:rPr lang="en-US" smtClean="0"/>
              <a:t>5/18/2023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5AF0A2-8D40-4B75-AB62-A064BA121B6D}" type="datetime1">
              <a:rPr lang="en-US" smtClean="0"/>
              <a:t>5/18/2023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1A1EEF-20C5-4105-B92C-D1542A48D14E}" type="datetime1">
              <a:rPr lang="en-US" smtClean="0"/>
              <a:t>5/18/2023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686381AA-DBFF-4847-8D1D-931FF08AC83B}" type="datetime1">
              <a:rPr lang="en-US" smtClean="0"/>
              <a:t>5/18/2023</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6F15528-21DE-4FAA-801E-634DDDAF4B2B}" type="slidenum">
              <a:rPr lang="en-US" smtClean="0"/>
              <a:pPr/>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4237" r:id="rId1"/>
    <p:sldLayoutId id="2147484238" r:id="rId2"/>
    <p:sldLayoutId id="2147484239" r:id="rId3"/>
    <p:sldLayoutId id="2147484240" r:id="rId4"/>
    <p:sldLayoutId id="2147484241" r:id="rId5"/>
    <p:sldLayoutId id="2147484242" r:id="rId6"/>
    <p:sldLayoutId id="2147484243" r:id="rId7"/>
    <p:sldLayoutId id="2147484244" r:id="rId8"/>
    <p:sldLayoutId id="2147484245" r:id="rId9"/>
    <p:sldLayoutId id="2147484246" r:id="rId10"/>
    <p:sldLayoutId id="2147484247" r:id="rId11"/>
  </p:sldLayoutIdLst>
  <p:hf hdr="0" ftr="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0"/>
            <a:ext cx="7772400" cy="1066800"/>
          </a:xfrm>
        </p:spPr>
        <p:txBody>
          <a:bodyPr/>
          <a:lstStyle/>
          <a:p>
            <a:r>
              <a:rPr lang="en-US" sz="4000" dirty="0" smtClean="0"/>
              <a:t> Presentation On</a:t>
            </a:r>
            <a:endParaRPr lang="en-AU" sz="4000" dirty="0"/>
          </a:p>
        </p:txBody>
      </p:sp>
      <p:sp>
        <p:nvSpPr>
          <p:cNvPr id="4" name="TextBox 3"/>
          <p:cNvSpPr txBox="1"/>
          <p:nvPr/>
        </p:nvSpPr>
        <p:spPr>
          <a:xfrm>
            <a:off x="1905000" y="5867400"/>
            <a:ext cx="6477000" cy="400110"/>
          </a:xfrm>
          <a:prstGeom prst="rect">
            <a:avLst/>
          </a:prstGeom>
          <a:noFill/>
        </p:spPr>
        <p:txBody>
          <a:bodyPr wrap="square" rtlCol="0">
            <a:spAutoFit/>
          </a:bodyPr>
          <a:lstStyle/>
          <a:p>
            <a:pPr algn="ctr"/>
            <a:r>
              <a:rPr lang="en-US" sz="2000" dirty="0" smtClean="0">
                <a:effectLst>
                  <a:outerShdw blurRad="38100" dist="38100" dir="2700000" algn="tl">
                    <a:srgbClr val="000000">
                      <a:alpha val="43137"/>
                    </a:srgbClr>
                  </a:outerShdw>
                </a:effectLst>
              </a:rPr>
              <a:t>Anmol Regmi|Asmita Paudel|Simran Tamang</a:t>
            </a:r>
            <a:endParaRPr lang="en-AU" sz="2000" dirty="0">
              <a:effectLst>
                <a:outerShdw blurRad="38100" dist="38100" dir="2700000" algn="tl">
                  <a:srgbClr val="000000">
                    <a:alpha val="43137"/>
                  </a:srgbClr>
                </a:outerShdw>
              </a:effectLst>
            </a:endParaRPr>
          </a:p>
        </p:txBody>
      </p:sp>
      <p:sp>
        <p:nvSpPr>
          <p:cNvPr id="6" name="Subtitle 2"/>
          <p:cNvSpPr txBox="1">
            <a:spLocks/>
          </p:cNvSpPr>
          <p:nvPr/>
        </p:nvSpPr>
        <p:spPr>
          <a:xfrm>
            <a:off x="1600200" y="2362200"/>
            <a:ext cx="6400800" cy="12192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1pPr>
            <a:lvl2pPr marL="4572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7pPr>
            <a:lvl8pPr marL="32004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9pPr>
          </a:lstStyle>
          <a:p>
            <a:r>
              <a:rPr lang="en-US" sz="6000" dirty="0" err="1" smtClean="0">
                <a:effectLst>
                  <a:outerShdw blurRad="38100" dist="38100" dir="2700000" algn="tl">
                    <a:srgbClr val="000000">
                      <a:alpha val="43137"/>
                    </a:srgbClr>
                  </a:outerShdw>
                </a:effectLst>
                <a:latin typeface="Basing" pitchFamily="2" charset="0"/>
              </a:rPr>
              <a:t>re</a:t>
            </a:r>
            <a:r>
              <a:rPr lang="en-US" sz="6000" dirty="0" err="1" smtClean="0">
                <a:solidFill>
                  <a:srgbClr val="0C0C0C"/>
                </a:solidFill>
                <a:effectLst>
                  <a:outerShdw blurRad="38100" dist="38100" dir="2700000" algn="tl">
                    <a:srgbClr val="000000">
                      <a:alpha val="43137"/>
                    </a:srgbClr>
                  </a:outerShdw>
                </a:effectLst>
                <a:latin typeface="Basing" pitchFamily="2" charset="0"/>
              </a:rPr>
              <a:t>Reads</a:t>
            </a:r>
            <a:endParaRPr lang="en-AU" sz="6000" dirty="0">
              <a:solidFill>
                <a:srgbClr val="0C0C0C"/>
              </a:solidFill>
              <a:effectLst>
                <a:outerShdw blurRad="38100" dist="38100" dir="2700000" algn="tl">
                  <a:srgbClr val="000000">
                    <a:alpha val="43137"/>
                  </a:srgbClr>
                </a:outerShdw>
              </a:effectLst>
              <a:latin typeface="Basing" pitchFamily="2" charset="0"/>
            </a:endParaRPr>
          </a:p>
        </p:txBody>
      </p:sp>
      <p:sp>
        <p:nvSpPr>
          <p:cNvPr id="5" name="Date Placeholder 4"/>
          <p:cNvSpPr>
            <a:spLocks noGrp="1"/>
          </p:cNvSpPr>
          <p:nvPr>
            <p:ph type="dt" sz="half" idx="10"/>
          </p:nvPr>
        </p:nvSpPr>
        <p:spPr/>
        <p:txBody>
          <a:bodyPr/>
          <a:lstStyle/>
          <a:p>
            <a:fld id="{AFE9EF04-4A2B-43E6-B409-0D2BF8B543DC}" type="datetime1">
              <a:rPr lang="en-US" smtClean="0"/>
              <a:t>5/18/2023</a:t>
            </a:fld>
            <a:endParaRPr lang="en-US"/>
          </a:p>
        </p:txBody>
      </p:sp>
      <p:sp>
        <p:nvSpPr>
          <p:cNvPr id="7" name="Slide Number Placeholder 6"/>
          <p:cNvSpPr>
            <a:spLocks noGrp="1"/>
          </p:cNvSpPr>
          <p:nvPr>
            <p:ph type="sldNum" sz="quarter" idx="11"/>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2128785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1000"/>
                                        <p:tgtEl>
                                          <p:spTgt spid="6">
                                            <p:txEl>
                                              <p:pRg st="0" end="0"/>
                                            </p:txEl>
                                          </p:spTgt>
                                        </p:tgtEl>
                                      </p:cBhvr>
                                    </p:animEffect>
                                    <p:anim calcmode="lin" valueType="num">
                                      <p:cBhvr>
                                        <p:cTn id="15"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AU" sz="4000" dirty="0">
                <a:effectLst/>
              </a:rPr>
              <a:t> </a:t>
            </a:r>
            <a:r>
              <a:rPr lang="en-US" sz="4000" dirty="0">
                <a:effectLst/>
              </a:rPr>
              <a:t>SYSTEM SEQUENCE DIAGRAM </a:t>
            </a:r>
            <a:r>
              <a:rPr lang="en-US" sz="4000" dirty="0" smtClean="0">
                <a:effectLst/>
              </a:rPr>
              <a:t>FOR SELLER AND BUYER</a:t>
            </a:r>
            <a:endParaRPr lang="en-AU" sz="4000" dirty="0"/>
          </a:p>
        </p:txBody>
      </p:sp>
      <p:sp>
        <p:nvSpPr>
          <p:cNvPr id="4" name="Date Placeholder 3"/>
          <p:cNvSpPr>
            <a:spLocks noGrp="1"/>
          </p:cNvSpPr>
          <p:nvPr>
            <p:ph type="dt" sz="half" idx="10"/>
          </p:nvPr>
        </p:nvSpPr>
        <p:spPr/>
        <p:txBody>
          <a:bodyPr/>
          <a:lstStyle/>
          <a:p>
            <a:fld id="{C64B143B-77F5-4755-AB5E-C029639E8576}" type="datetime1">
              <a:rPr lang="en-US" smtClean="0"/>
              <a:t>5/18/2023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pic>
        <p:nvPicPr>
          <p:cNvPr id="10" name="Content Placeholder 9"/>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33400" y="1828800"/>
            <a:ext cx="8153399" cy="4343400"/>
          </a:xfrm>
          <a:prstGeom prst="rect">
            <a:avLst/>
          </a:prstGeom>
        </p:spPr>
      </p:pic>
    </p:spTree>
    <p:extLst>
      <p:ext uri="{BB962C8B-B14F-4D97-AF65-F5344CB8AC3E}">
        <p14:creationId xmlns:p14="http://schemas.microsoft.com/office/powerpoint/2010/main" val="2457364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rPr>
              <a:t>SYSTEM SEQUENCE DIAGRAM </a:t>
            </a:r>
            <a:r>
              <a:rPr lang="en-US" sz="4000" dirty="0" smtClean="0">
                <a:effectLst/>
              </a:rPr>
              <a:t>FOR ADMIN</a:t>
            </a:r>
            <a:endParaRPr lang="en-AU" sz="4000" dirty="0"/>
          </a:p>
        </p:txBody>
      </p:sp>
      <p:sp>
        <p:nvSpPr>
          <p:cNvPr id="4" name="Date Placeholder 3"/>
          <p:cNvSpPr>
            <a:spLocks noGrp="1"/>
          </p:cNvSpPr>
          <p:nvPr>
            <p:ph type="dt" sz="half" idx="10"/>
          </p:nvPr>
        </p:nvSpPr>
        <p:spPr/>
        <p:txBody>
          <a:bodyPr/>
          <a:lstStyle/>
          <a:p>
            <a:fld id="{DC231C58-947F-4CC5-A336-AA6FEAFF6A50}" type="datetime1">
              <a:rPr lang="en-US" smtClean="0"/>
              <a:t>5/18/2023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905001" y="1981200"/>
            <a:ext cx="5257800" cy="3886199"/>
          </a:xfrm>
          <a:prstGeom prst="rect">
            <a:avLst/>
          </a:prstGeom>
        </p:spPr>
      </p:pic>
    </p:spTree>
    <p:extLst>
      <p:ext uri="{BB962C8B-B14F-4D97-AF65-F5344CB8AC3E}">
        <p14:creationId xmlns:p14="http://schemas.microsoft.com/office/powerpoint/2010/main" val="3850381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lstStyle/>
          <a:p>
            <a:r>
              <a:rPr lang="en-US" sz="4000" dirty="0">
                <a:cs typeface="Times New Roman" panose="02020603050405020304" pitchFamily="18" charset="0"/>
              </a:rPr>
              <a:t>WIREFRAMES</a:t>
            </a:r>
            <a:endParaRPr lang="en-AU" sz="4000" dirty="0"/>
          </a:p>
        </p:txBody>
      </p:sp>
      <p:sp>
        <p:nvSpPr>
          <p:cNvPr id="4" name="Date Placeholder 3"/>
          <p:cNvSpPr>
            <a:spLocks noGrp="1"/>
          </p:cNvSpPr>
          <p:nvPr>
            <p:ph type="dt" sz="half" idx="10"/>
          </p:nvPr>
        </p:nvSpPr>
        <p:spPr/>
        <p:txBody>
          <a:bodyPr/>
          <a:lstStyle/>
          <a:p>
            <a:fld id="{DC231C58-947F-4CC5-A336-AA6FEAFF6A50}" type="datetime1">
              <a:rPr lang="en-US" smtClean="0"/>
              <a:t>5/18/2023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762000" y="1524000"/>
            <a:ext cx="7772400" cy="4343400"/>
          </a:xfrm>
          <a:prstGeom prst="rect">
            <a:avLst/>
          </a:prstGeom>
        </p:spPr>
      </p:pic>
      <p:sp>
        <p:nvSpPr>
          <p:cNvPr id="7" name="TextBox 6"/>
          <p:cNvSpPr txBox="1"/>
          <p:nvPr/>
        </p:nvSpPr>
        <p:spPr>
          <a:xfrm>
            <a:off x="2590800" y="6096000"/>
            <a:ext cx="3733800" cy="400110"/>
          </a:xfrm>
          <a:prstGeom prst="rect">
            <a:avLst/>
          </a:prstGeom>
          <a:noFill/>
        </p:spPr>
        <p:txBody>
          <a:bodyPr wrap="square" rtlCol="0">
            <a:spAutoFit/>
          </a:bodyPr>
          <a:lstStyle/>
          <a:p>
            <a:pPr algn="ctr"/>
            <a:r>
              <a:rPr lang="en-US" sz="2000" dirty="0" smtClean="0"/>
              <a:t>LOGIN / SIGN UP SCREEN</a:t>
            </a:r>
            <a:endParaRPr lang="en-AU" sz="2000" dirty="0"/>
          </a:p>
        </p:txBody>
      </p:sp>
    </p:spTree>
    <p:extLst>
      <p:ext uri="{BB962C8B-B14F-4D97-AF65-F5344CB8AC3E}">
        <p14:creationId xmlns:p14="http://schemas.microsoft.com/office/powerpoint/2010/main" val="3551776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z="4000" dirty="0">
                <a:cs typeface="Times New Roman" panose="02020603050405020304" pitchFamily="18" charset="0"/>
              </a:rPr>
              <a:t>WIREFRAMES</a:t>
            </a:r>
            <a:endParaRPr lang="en-AU" sz="4000" dirty="0"/>
          </a:p>
        </p:txBody>
      </p:sp>
      <p:sp>
        <p:nvSpPr>
          <p:cNvPr id="4" name="Date Placeholder 3"/>
          <p:cNvSpPr>
            <a:spLocks noGrp="1"/>
          </p:cNvSpPr>
          <p:nvPr>
            <p:ph type="dt" sz="half" idx="10"/>
          </p:nvPr>
        </p:nvSpPr>
        <p:spPr/>
        <p:txBody>
          <a:bodyPr/>
          <a:lstStyle/>
          <a:p>
            <a:fld id="{DC231C58-947F-4CC5-A336-AA6FEAFF6A50}" type="datetime1">
              <a:rPr lang="en-US" smtClean="0"/>
              <a:t>5/18/2023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pic>
        <p:nvPicPr>
          <p:cNvPr id="6" name="Content Placeholder 5"/>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26835" y="1066800"/>
            <a:ext cx="6282511" cy="4525963"/>
          </a:xfrm>
          <a:prstGeom prst="rect">
            <a:avLst/>
          </a:prstGeom>
        </p:spPr>
      </p:pic>
      <p:sp>
        <p:nvSpPr>
          <p:cNvPr id="7" name="TextBox 6"/>
          <p:cNvSpPr txBox="1"/>
          <p:nvPr/>
        </p:nvSpPr>
        <p:spPr>
          <a:xfrm>
            <a:off x="1953491" y="6089909"/>
            <a:ext cx="5029200" cy="400110"/>
          </a:xfrm>
          <a:prstGeom prst="rect">
            <a:avLst/>
          </a:prstGeom>
          <a:noFill/>
        </p:spPr>
        <p:txBody>
          <a:bodyPr wrap="square" rtlCol="0">
            <a:spAutoFit/>
          </a:bodyPr>
          <a:lstStyle/>
          <a:p>
            <a:pPr algn="ctr"/>
            <a:r>
              <a:rPr lang="en-US" sz="2000" dirty="0" smtClean="0"/>
              <a:t>HOME PAGE</a:t>
            </a:r>
            <a:endParaRPr lang="en-AU" sz="2000" dirty="0"/>
          </a:p>
        </p:txBody>
      </p:sp>
    </p:spTree>
    <p:extLst>
      <p:ext uri="{BB962C8B-B14F-4D97-AF65-F5344CB8AC3E}">
        <p14:creationId xmlns:p14="http://schemas.microsoft.com/office/powerpoint/2010/main" val="1758708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z="4000" dirty="0">
                <a:cs typeface="Times New Roman" panose="02020603050405020304" pitchFamily="18" charset="0"/>
              </a:rPr>
              <a:t>WIREFRAMES</a:t>
            </a:r>
            <a:endParaRPr lang="en-AU" sz="4000" dirty="0"/>
          </a:p>
        </p:txBody>
      </p:sp>
      <p:sp>
        <p:nvSpPr>
          <p:cNvPr id="4" name="Date Placeholder 3"/>
          <p:cNvSpPr>
            <a:spLocks noGrp="1"/>
          </p:cNvSpPr>
          <p:nvPr>
            <p:ph type="dt" sz="half" idx="10"/>
          </p:nvPr>
        </p:nvSpPr>
        <p:spPr/>
        <p:txBody>
          <a:bodyPr/>
          <a:lstStyle/>
          <a:p>
            <a:fld id="{DC231C58-947F-4CC5-A336-AA6FEAFF6A50}" type="datetime1">
              <a:rPr lang="en-US" smtClean="0"/>
              <a:t>5/18/2023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676400" y="1256621"/>
            <a:ext cx="5870037" cy="4451120"/>
          </a:xfrm>
          <a:prstGeom prst="rect">
            <a:avLst/>
          </a:prstGeom>
        </p:spPr>
      </p:pic>
      <p:sp>
        <p:nvSpPr>
          <p:cNvPr id="7" name="TextBox 6"/>
          <p:cNvSpPr txBox="1"/>
          <p:nvPr/>
        </p:nvSpPr>
        <p:spPr>
          <a:xfrm>
            <a:off x="2438400" y="5943600"/>
            <a:ext cx="4038600" cy="400110"/>
          </a:xfrm>
          <a:prstGeom prst="rect">
            <a:avLst/>
          </a:prstGeom>
          <a:noFill/>
        </p:spPr>
        <p:txBody>
          <a:bodyPr wrap="square" rtlCol="0">
            <a:spAutoFit/>
          </a:bodyPr>
          <a:lstStyle/>
          <a:p>
            <a:pPr algn="ctr"/>
            <a:r>
              <a:rPr lang="en-US" sz="2000" dirty="0"/>
              <a:t>Single page View</a:t>
            </a:r>
            <a:endParaRPr lang="en-AU" sz="2000" dirty="0"/>
          </a:p>
        </p:txBody>
      </p:sp>
    </p:spTree>
    <p:extLst>
      <p:ext uri="{BB962C8B-B14F-4D97-AF65-F5344CB8AC3E}">
        <p14:creationId xmlns:p14="http://schemas.microsoft.com/office/powerpoint/2010/main" val="1406193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19200"/>
          </a:xfrm>
        </p:spPr>
        <p:txBody>
          <a:bodyPr/>
          <a:lstStyle/>
          <a:p>
            <a:r>
              <a:rPr lang="en-US" sz="4000" dirty="0">
                <a:effectLst/>
              </a:rPr>
              <a:t>TIMELINE CHART</a:t>
            </a:r>
            <a:endParaRPr lang="en-AU" sz="4000" dirty="0"/>
          </a:p>
        </p:txBody>
      </p:sp>
      <p:sp>
        <p:nvSpPr>
          <p:cNvPr id="4" name="Date Placeholder 3"/>
          <p:cNvSpPr>
            <a:spLocks noGrp="1"/>
          </p:cNvSpPr>
          <p:nvPr>
            <p:ph type="dt" sz="half" idx="10"/>
          </p:nvPr>
        </p:nvSpPr>
        <p:spPr/>
        <p:txBody>
          <a:bodyPr/>
          <a:lstStyle/>
          <a:p>
            <a:fld id="{DC231C58-947F-4CC5-A336-AA6FEAFF6A50}" type="datetime1">
              <a:rPr lang="en-US" smtClean="0"/>
              <a:t>5/18/2023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533400" y="1371600"/>
            <a:ext cx="8229600" cy="36533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5316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C231C58-947F-4CC5-A336-AA6FEAFF6A50}" type="datetime1">
              <a:rPr lang="en-US" smtClean="0"/>
              <a:t>5/18/2023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
        <p:nvSpPr>
          <p:cNvPr id="6" name="TextBox 5"/>
          <p:cNvSpPr txBox="1"/>
          <p:nvPr/>
        </p:nvSpPr>
        <p:spPr>
          <a:xfrm>
            <a:off x="1828800" y="1752600"/>
            <a:ext cx="5791200" cy="2585323"/>
          </a:xfrm>
          <a:prstGeom prst="rect">
            <a:avLst/>
          </a:prstGeom>
          <a:noFill/>
        </p:spPr>
        <p:txBody>
          <a:bodyPr wrap="square" rtlCol="0">
            <a:spAutoFit/>
          </a:bodyPr>
          <a:lstStyle/>
          <a:p>
            <a:pPr algn="ctr"/>
            <a:r>
              <a:rPr lang="en-US" sz="4800" dirty="0">
                <a:cs typeface="Times New Roman" panose="02020603050405020304" pitchFamily="18" charset="0"/>
              </a:rPr>
              <a:t>Thank You </a:t>
            </a:r>
            <a:r>
              <a:rPr lang="en-US" sz="4800" dirty="0" smtClean="0">
                <a:cs typeface="Times New Roman" panose="02020603050405020304" pitchFamily="18" charset="0"/>
              </a:rPr>
              <a:t>!</a:t>
            </a:r>
          </a:p>
          <a:p>
            <a:pPr algn="ctr"/>
            <a:endParaRPr lang="en-US" sz="4800" dirty="0">
              <a:latin typeface="Times New Roman" panose="02020603050405020304" pitchFamily="18" charset="0"/>
              <a:cs typeface="Times New Roman" panose="02020603050405020304" pitchFamily="18" charset="0"/>
            </a:endParaRPr>
          </a:p>
          <a:p>
            <a:pPr algn="ctr"/>
            <a:endParaRPr lang="en-US" sz="4800" dirty="0">
              <a:cs typeface="Times New Roman" panose="02020603050405020304" pitchFamily="18" charset="0"/>
            </a:endParaRPr>
          </a:p>
          <a:p>
            <a:endParaRPr lang="en-AU" dirty="0"/>
          </a:p>
        </p:txBody>
      </p:sp>
    </p:spTree>
    <p:extLst>
      <p:ext uri="{BB962C8B-B14F-4D97-AF65-F5344CB8AC3E}">
        <p14:creationId xmlns:p14="http://schemas.microsoft.com/office/powerpoint/2010/main" val="324492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19200"/>
          </a:xfrm>
        </p:spPr>
        <p:txBody>
          <a:bodyPr/>
          <a:lstStyle/>
          <a:p>
            <a:r>
              <a:rPr lang="en-US" sz="4000" dirty="0" smtClean="0"/>
              <a:t>INTRODUCTION</a:t>
            </a:r>
            <a:endParaRPr lang="en-AU" sz="4000" dirty="0"/>
          </a:p>
        </p:txBody>
      </p:sp>
      <p:sp>
        <p:nvSpPr>
          <p:cNvPr id="3" name="Content Placeholder 2"/>
          <p:cNvSpPr>
            <a:spLocks noGrp="1"/>
          </p:cNvSpPr>
          <p:nvPr>
            <p:ph idx="1"/>
          </p:nvPr>
        </p:nvSpPr>
        <p:spPr/>
        <p:txBody>
          <a:bodyPr>
            <a:normAutofit lnSpcReduction="10000"/>
          </a:bodyPr>
          <a:lstStyle/>
          <a:p>
            <a:pPr algn="just">
              <a:buFont typeface="Wingdings" panose="05000000000000000000" pitchFamily="2" charset="2"/>
              <a:buChar char="q"/>
            </a:pPr>
            <a:r>
              <a:rPr lang="en-US" dirty="0" smtClean="0">
                <a:solidFill>
                  <a:schemeClr val="tx1"/>
                </a:solidFill>
                <a:latin typeface="+mn-lt"/>
              </a:rPr>
              <a:t>“</a:t>
            </a:r>
            <a:r>
              <a:rPr lang="en-US" dirty="0" err="1" smtClean="0">
                <a:solidFill>
                  <a:schemeClr val="tx1"/>
                </a:solidFill>
                <a:latin typeface="+mn-lt"/>
              </a:rPr>
              <a:t>reReads</a:t>
            </a:r>
            <a:r>
              <a:rPr lang="en-US" dirty="0" smtClean="0">
                <a:solidFill>
                  <a:schemeClr val="tx1"/>
                </a:solidFill>
                <a:latin typeface="+mn-lt"/>
              </a:rPr>
              <a:t>” </a:t>
            </a:r>
            <a:r>
              <a:rPr lang="en-US" dirty="0">
                <a:solidFill>
                  <a:schemeClr val="tx1"/>
                </a:solidFill>
                <a:latin typeface="+mn-lt"/>
              </a:rPr>
              <a:t>will be a web app that focuses on selling, buying, and donating used Nobel </a:t>
            </a:r>
            <a:r>
              <a:rPr lang="en-US" dirty="0" smtClean="0">
                <a:solidFill>
                  <a:schemeClr val="tx1"/>
                </a:solidFill>
                <a:latin typeface="+mn-lt"/>
              </a:rPr>
              <a:t>books </a:t>
            </a:r>
          </a:p>
          <a:p>
            <a:pPr marL="0" indent="0" algn="just">
              <a:buNone/>
            </a:pPr>
            <a:endParaRPr lang="en-US" dirty="0" smtClean="0">
              <a:solidFill>
                <a:schemeClr val="tx1"/>
              </a:solidFill>
              <a:latin typeface="+mn-lt"/>
            </a:endParaRPr>
          </a:p>
          <a:p>
            <a:pPr algn="just">
              <a:buFont typeface="Wingdings" panose="05000000000000000000" pitchFamily="2" charset="2"/>
              <a:buChar char="q"/>
            </a:pPr>
            <a:r>
              <a:rPr lang="en-US" dirty="0">
                <a:solidFill>
                  <a:schemeClr val="tx1"/>
                </a:solidFill>
                <a:latin typeface="+mn-lt"/>
              </a:rPr>
              <a:t>Users can upload photos of their used books to sell or donate</a:t>
            </a:r>
            <a:r>
              <a:rPr lang="en-US" dirty="0" smtClean="0">
                <a:solidFill>
                  <a:schemeClr val="tx1"/>
                </a:solidFill>
                <a:latin typeface="+mn-lt"/>
              </a:rPr>
              <a:t>. </a:t>
            </a:r>
          </a:p>
          <a:p>
            <a:pPr marL="0" indent="0" algn="just">
              <a:buNone/>
            </a:pPr>
            <a:endParaRPr lang="en-US" dirty="0" smtClean="0">
              <a:solidFill>
                <a:schemeClr val="tx1"/>
              </a:solidFill>
              <a:latin typeface="+mn-lt"/>
            </a:endParaRPr>
          </a:p>
          <a:p>
            <a:pPr algn="just">
              <a:buFont typeface="Wingdings" panose="05000000000000000000" pitchFamily="2" charset="2"/>
              <a:buChar char="q"/>
            </a:pPr>
            <a:r>
              <a:rPr lang="en-US" dirty="0" smtClean="0">
                <a:solidFill>
                  <a:schemeClr val="tx1"/>
                </a:solidFill>
                <a:latin typeface="+mn-lt"/>
              </a:rPr>
              <a:t>The goal </a:t>
            </a:r>
            <a:r>
              <a:rPr lang="en-US" dirty="0">
                <a:solidFill>
                  <a:schemeClr val="tx1"/>
                </a:solidFill>
                <a:latin typeface="+mn-lt"/>
              </a:rPr>
              <a:t>is to ensure sellers get the best value for their books and buyers can find affordable prices</a:t>
            </a:r>
            <a:r>
              <a:rPr lang="en-US" dirty="0" smtClean="0">
                <a:solidFill>
                  <a:schemeClr val="tx1"/>
                </a:solidFill>
                <a:latin typeface="+mn-lt"/>
              </a:rPr>
              <a:t>.</a:t>
            </a:r>
          </a:p>
          <a:p>
            <a:pPr marL="0" indent="0" algn="just">
              <a:buNone/>
            </a:pPr>
            <a:endParaRPr lang="en-US" dirty="0" smtClean="0">
              <a:solidFill>
                <a:schemeClr val="tx1"/>
              </a:solidFill>
              <a:latin typeface="+mn-lt"/>
            </a:endParaRPr>
          </a:p>
          <a:p>
            <a:pPr algn="just">
              <a:buFont typeface="Wingdings" panose="05000000000000000000" pitchFamily="2" charset="2"/>
              <a:buChar char="q"/>
            </a:pPr>
            <a:r>
              <a:rPr lang="en-US" dirty="0">
                <a:solidFill>
                  <a:schemeClr val="tx1"/>
                </a:solidFill>
                <a:latin typeface="+mn-lt"/>
              </a:rPr>
              <a:t>Additionally, the platform features a donation option to provide books to those in need</a:t>
            </a:r>
            <a:r>
              <a:rPr lang="en-US" dirty="0" smtClean="0">
                <a:solidFill>
                  <a:schemeClr val="tx1"/>
                </a:solidFill>
                <a:latin typeface="+mn-lt"/>
              </a:rPr>
              <a:t>. </a:t>
            </a:r>
          </a:p>
        </p:txBody>
      </p:sp>
      <p:sp>
        <p:nvSpPr>
          <p:cNvPr id="4" name="Date Placeholder 3"/>
          <p:cNvSpPr>
            <a:spLocks noGrp="1"/>
          </p:cNvSpPr>
          <p:nvPr>
            <p:ph type="dt" sz="half" idx="10"/>
          </p:nvPr>
        </p:nvSpPr>
        <p:spPr/>
        <p:txBody>
          <a:bodyPr/>
          <a:lstStyle/>
          <a:p>
            <a:fld id="{29B7BA40-D2D6-49E0-8DF4-D3773F271578}" type="datetime1">
              <a:rPr lang="en-US" smtClean="0"/>
              <a:t>5/18/2023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282050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1000"/>
                                        <p:tgtEl>
                                          <p:spTgt spid="3">
                                            <p:txEl>
                                              <p:pRg st="6" end="6"/>
                                            </p:txEl>
                                          </p:spTgt>
                                        </p:tgtEl>
                                      </p:cBhvr>
                                    </p:animEffect>
                                    <p:anim calcmode="lin" valueType="num">
                                      <p:cBhvr>
                                        <p:cTn id="3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19200"/>
          </a:xfrm>
        </p:spPr>
        <p:txBody>
          <a:bodyPr/>
          <a:lstStyle/>
          <a:p>
            <a:r>
              <a:rPr lang="en-US" sz="4000" dirty="0" smtClean="0"/>
              <a:t>PROBLEMS STATEMENTS</a:t>
            </a:r>
            <a:endParaRPr lang="en-AU" sz="4000" dirty="0">
              <a:latin typeface="Palatino Linotype (Body)"/>
            </a:endParaRPr>
          </a:p>
        </p:txBody>
      </p:sp>
      <p:sp>
        <p:nvSpPr>
          <p:cNvPr id="3" name="Content Placeholder 2"/>
          <p:cNvSpPr>
            <a:spLocks noGrp="1"/>
          </p:cNvSpPr>
          <p:nvPr>
            <p:ph idx="1"/>
          </p:nvPr>
        </p:nvSpPr>
        <p:spPr/>
        <p:txBody>
          <a:bodyPr/>
          <a:lstStyle/>
          <a:p>
            <a:pPr algn="just">
              <a:buFont typeface="Wingdings" panose="05000000000000000000" pitchFamily="2" charset="2"/>
              <a:buChar char="q"/>
            </a:pPr>
            <a:r>
              <a:rPr lang="en-US" dirty="0">
                <a:solidFill>
                  <a:schemeClr val="tx1"/>
                </a:solidFill>
                <a:latin typeface="+mn-lt"/>
              </a:rPr>
              <a:t>Users are facing problem of right market to sell their products </a:t>
            </a:r>
            <a:r>
              <a:rPr lang="en-US" dirty="0" smtClean="0">
                <a:solidFill>
                  <a:schemeClr val="tx1"/>
                </a:solidFill>
                <a:latin typeface="+mn-lt"/>
              </a:rPr>
              <a:t>with </a:t>
            </a:r>
            <a:r>
              <a:rPr lang="en-US" dirty="0">
                <a:solidFill>
                  <a:schemeClr val="tx1"/>
                </a:solidFill>
                <a:latin typeface="+mn-lt"/>
              </a:rPr>
              <a:t>appropriate price</a:t>
            </a:r>
            <a:r>
              <a:rPr lang="en-US" dirty="0" smtClean="0">
                <a:solidFill>
                  <a:schemeClr val="tx1"/>
                </a:solidFill>
                <a:latin typeface="+mn-lt"/>
              </a:rPr>
              <a:t>.</a:t>
            </a:r>
          </a:p>
          <a:p>
            <a:pPr marL="0" indent="0" algn="just">
              <a:buNone/>
            </a:pPr>
            <a:endParaRPr lang="en-US" dirty="0" smtClean="0">
              <a:solidFill>
                <a:schemeClr val="tx1"/>
              </a:solidFill>
              <a:latin typeface="+mn-lt"/>
            </a:endParaRPr>
          </a:p>
          <a:p>
            <a:pPr algn="just">
              <a:buFont typeface="Wingdings" panose="05000000000000000000" pitchFamily="2" charset="2"/>
              <a:buChar char="q"/>
            </a:pPr>
            <a:r>
              <a:rPr lang="en-US" dirty="0">
                <a:solidFill>
                  <a:schemeClr val="tx1"/>
                </a:solidFill>
                <a:latin typeface="+mn-lt"/>
              </a:rPr>
              <a:t>There is no direct connection between buyers and sellers</a:t>
            </a:r>
            <a:r>
              <a:rPr lang="en-US" dirty="0" smtClean="0">
                <a:solidFill>
                  <a:schemeClr val="tx1"/>
                </a:solidFill>
                <a:latin typeface="+mn-lt"/>
              </a:rPr>
              <a:t>.</a:t>
            </a:r>
          </a:p>
          <a:p>
            <a:pPr marL="0" indent="0" algn="just">
              <a:buNone/>
            </a:pPr>
            <a:endParaRPr lang="en-AU" dirty="0">
              <a:latin typeface="+mn-lt"/>
            </a:endParaRPr>
          </a:p>
          <a:p>
            <a:pPr algn="just">
              <a:buFont typeface="Wingdings" panose="05000000000000000000" pitchFamily="2" charset="2"/>
              <a:buChar char="q"/>
            </a:pPr>
            <a:r>
              <a:rPr lang="en-US" dirty="0">
                <a:solidFill>
                  <a:schemeClr val="tx1"/>
                </a:solidFill>
                <a:latin typeface="+mn-lt"/>
              </a:rPr>
              <a:t>Many readers cannot afford new books due to their high </a:t>
            </a:r>
            <a:r>
              <a:rPr lang="en-US" dirty="0" smtClean="0">
                <a:solidFill>
                  <a:schemeClr val="tx1"/>
                </a:solidFill>
                <a:latin typeface="+mn-lt"/>
              </a:rPr>
              <a:t>prices.</a:t>
            </a:r>
            <a:endParaRPr lang="en-AU" dirty="0">
              <a:solidFill>
                <a:schemeClr val="tx1"/>
              </a:solidFill>
              <a:latin typeface="+mn-lt"/>
            </a:endParaRPr>
          </a:p>
        </p:txBody>
      </p:sp>
      <p:sp>
        <p:nvSpPr>
          <p:cNvPr id="4" name="Date Placeholder 3"/>
          <p:cNvSpPr>
            <a:spLocks noGrp="1"/>
          </p:cNvSpPr>
          <p:nvPr>
            <p:ph type="dt" sz="half" idx="10"/>
          </p:nvPr>
        </p:nvSpPr>
        <p:spPr/>
        <p:txBody>
          <a:bodyPr/>
          <a:lstStyle/>
          <a:p>
            <a:fld id="{1BB63168-0F54-46F6-B4D0-6D3379F73B05}" type="datetime1">
              <a:rPr lang="en-US" smtClean="0"/>
              <a:t>5/18/2023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4186122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19200"/>
          </a:xfrm>
        </p:spPr>
        <p:txBody>
          <a:bodyPr/>
          <a:lstStyle/>
          <a:p>
            <a:r>
              <a:rPr lang="en-US" sz="4000" dirty="0" smtClean="0"/>
              <a:t>OBJECTIVES</a:t>
            </a:r>
            <a:endParaRPr lang="en-AU" sz="4000" dirty="0"/>
          </a:p>
        </p:txBody>
      </p:sp>
      <p:sp>
        <p:nvSpPr>
          <p:cNvPr id="3" name="Content Placeholder 2"/>
          <p:cNvSpPr>
            <a:spLocks noGrp="1"/>
          </p:cNvSpPr>
          <p:nvPr>
            <p:ph idx="1"/>
          </p:nvPr>
        </p:nvSpPr>
        <p:spPr/>
        <p:txBody>
          <a:bodyPr/>
          <a:lstStyle/>
          <a:p>
            <a:pPr lvl="0" algn="just">
              <a:buFont typeface="Wingdings" panose="05000000000000000000" pitchFamily="2" charset="2"/>
              <a:buChar char="q"/>
            </a:pPr>
            <a:r>
              <a:rPr lang="en-US" dirty="0">
                <a:solidFill>
                  <a:schemeClr val="tx1"/>
                </a:solidFill>
                <a:latin typeface="+mn-lt"/>
              </a:rPr>
              <a:t>To provide a platform to help users to buy, sell, and donate their used books. </a:t>
            </a:r>
            <a:endParaRPr lang="en-AU" dirty="0">
              <a:solidFill>
                <a:schemeClr val="tx1"/>
              </a:solidFill>
              <a:latin typeface="+mn-lt"/>
            </a:endParaRPr>
          </a:p>
          <a:p>
            <a:endParaRPr lang="en-AU" dirty="0"/>
          </a:p>
        </p:txBody>
      </p:sp>
      <p:sp>
        <p:nvSpPr>
          <p:cNvPr id="4" name="Date Placeholder 3"/>
          <p:cNvSpPr>
            <a:spLocks noGrp="1"/>
          </p:cNvSpPr>
          <p:nvPr>
            <p:ph type="dt" sz="half" idx="10"/>
          </p:nvPr>
        </p:nvSpPr>
        <p:spPr/>
        <p:txBody>
          <a:bodyPr/>
          <a:lstStyle/>
          <a:p>
            <a:fld id="{DC231C58-947F-4CC5-A336-AA6FEAFF6A50}" type="datetime1">
              <a:rPr lang="en-US" smtClean="0"/>
              <a:t>5/18/2023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1293792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990600"/>
          </a:xfrm>
        </p:spPr>
        <p:txBody>
          <a:bodyPr/>
          <a:lstStyle/>
          <a:p>
            <a:r>
              <a:rPr lang="en-US" sz="4000" dirty="0" smtClean="0">
                <a:cs typeface="Times New Roman" panose="02020603050405020304" pitchFamily="18" charset="0"/>
              </a:rPr>
              <a:t>LITERATURE </a:t>
            </a:r>
            <a:r>
              <a:rPr lang="en-US" sz="4000" dirty="0">
                <a:cs typeface="Times New Roman" panose="02020603050405020304" pitchFamily="18" charset="0"/>
              </a:rPr>
              <a:t>REVIEW</a:t>
            </a:r>
            <a:endParaRPr lang="en-AU" sz="4000" dirty="0"/>
          </a:p>
        </p:txBody>
      </p:sp>
      <p:sp>
        <p:nvSpPr>
          <p:cNvPr id="4" name="Date Placeholder 3"/>
          <p:cNvSpPr>
            <a:spLocks noGrp="1"/>
          </p:cNvSpPr>
          <p:nvPr>
            <p:ph type="dt" sz="half" idx="10"/>
          </p:nvPr>
        </p:nvSpPr>
        <p:spPr>
          <a:xfrm>
            <a:off x="6448425" y="6356350"/>
            <a:ext cx="2085975" cy="365125"/>
          </a:xfrm>
        </p:spPr>
        <p:txBody>
          <a:bodyPr/>
          <a:lstStyle/>
          <a:p>
            <a:fld id="{DC231C58-947F-4CC5-A336-AA6FEAFF6A50}" type="datetime1">
              <a:rPr lang="en-US" smtClean="0"/>
              <a:t>5/18/2023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graphicFrame>
        <p:nvGraphicFramePr>
          <p:cNvPr id="10" name="Table 9"/>
          <p:cNvGraphicFramePr>
            <a:graphicFrameLocks noGrp="1"/>
          </p:cNvGraphicFramePr>
          <p:nvPr>
            <p:extLst>
              <p:ext uri="{D42A27DB-BD31-4B8C-83A1-F6EECF244321}">
                <p14:modId xmlns:p14="http://schemas.microsoft.com/office/powerpoint/2010/main" val="4165511559"/>
              </p:ext>
            </p:extLst>
          </p:nvPr>
        </p:nvGraphicFramePr>
        <p:xfrm>
          <a:off x="609600" y="2057400"/>
          <a:ext cx="8153400" cy="3688080"/>
        </p:xfrm>
        <a:graphic>
          <a:graphicData uri="http://schemas.openxmlformats.org/drawingml/2006/table">
            <a:tbl>
              <a:tblPr firstRow="1" bandRow="1">
                <a:tableStyleId>{073A0DAA-6AF3-43AB-8588-CEC1D06C72B9}</a:tableStyleId>
              </a:tblPr>
              <a:tblGrid>
                <a:gridCol w="1143000"/>
                <a:gridCol w="1066800"/>
                <a:gridCol w="1447800"/>
                <a:gridCol w="1524000"/>
                <a:gridCol w="1295400"/>
                <a:gridCol w="1676400"/>
              </a:tblGrid>
              <a:tr h="660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effectLst/>
                          <a:latin typeface="+mn-lt"/>
                        </a:rPr>
                        <a:t>Features</a:t>
                      </a:r>
                      <a:endParaRPr lang="en-US" sz="1400" dirty="0" smtClean="0">
                        <a:effectLst/>
                        <a:latin typeface="+mn-lt"/>
                      </a:endParaRPr>
                    </a:p>
                    <a:p>
                      <a:endParaRPr lang="en-AU" dirty="0">
                        <a:latin typeface="+mn-lt"/>
                      </a:endParaRPr>
                    </a:p>
                  </a:txBody>
                  <a:tcPr/>
                </a:tc>
                <a:tc>
                  <a:txBody>
                    <a:bodyPr/>
                    <a:lstStyle/>
                    <a:p>
                      <a:r>
                        <a:rPr lang="en-US" dirty="0" err="1" smtClean="0">
                          <a:latin typeface="+mn-lt"/>
                        </a:rPr>
                        <a:t>reReads</a:t>
                      </a:r>
                      <a:endParaRPr lang="en-AU" dirty="0">
                        <a:latin typeface="+mn-lt"/>
                      </a:endParaRPr>
                    </a:p>
                  </a:txBody>
                  <a:tcPr/>
                </a:tc>
                <a:tc>
                  <a:txBody>
                    <a:bodyPr/>
                    <a:lstStyle/>
                    <a:p>
                      <a:r>
                        <a:rPr lang="en-US" smtClean="0">
                          <a:latin typeface="+mn-lt"/>
                        </a:rPr>
                        <a:t>SajhaKitab</a:t>
                      </a:r>
                      <a:endParaRPr lang="en-AU" dirty="0">
                        <a:latin typeface="+mn-lt"/>
                      </a:endParaRPr>
                    </a:p>
                  </a:txBody>
                  <a:tcPr/>
                </a:tc>
                <a:tc>
                  <a:txBody>
                    <a:bodyPr/>
                    <a:lstStyle/>
                    <a:p>
                      <a:r>
                        <a:rPr lang="en-US" dirty="0" err="1" smtClean="0">
                          <a:latin typeface="+mn-lt"/>
                        </a:rPr>
                        <a:t>Sastobooks</a:t>
                      </a:r>
                      <a:endParaRPr lang="en-AU" dirty="0">
                        <a:latin typeface="+mn-lt"/>
                      </a:endParaRPr>
                    </a:p>
                  </a:txBody>
                  <a:tcPr/>
                </a:tc>
                <a:tc>
                  <a:txBody>
                    <a:bodyPr/>
                    <a:lstStyle/>
                    <a:p>
                      <a:r>
                        <a:rPr lang="en-US" dirty="0" err="1" smtClean="0">
                          <a:latin typeface="+mn-lt"/>
                        </a:rPr>
                        <a:t>Bizzpur</a:t>
                      </a:r>
                      <a:endParaRPr lang="en-AU" dirty="0">
                        <a:latin typeface="+mn-lt"/>
                      </a:endParaRPr>
                    </a:p>
                  </a:txBody>
                  <a:tcPr/>
                </a:tc>
                <a:tc>
                  <a:txBody>
                    <a:bodyPr/>
                    <a:lstStyle/>
                    <a:p>
                      <a:r>
                        <a:rPr lang="en-US" dirty="0" err="1" smtClean="0">
                          <a:latin typeface="+mn-lt"/>
                        </a:rPr>
                        <a:t>KitabKinBech</a:t>
                      </a:r>
                      <a:endParaRPr lang="en-AU" dirty="0">
                        <a:latin typeface="+mn-lt"/>
                      </a:endParaRPr>
                    </a:p>
                  </a:txBody>
                  <a:tcPr/>
                </a:tc>
              </a:tr>
              <a:tr h="756920">
                <a:tc>
                  <a:txBody>
                    <a:bodyPr/>
                    <a:lstStyle/>
                    <a:p>
                      <a:r>
                        <a:rPr lang="en-US" dirty="0" smtClean="0"/>
                        <a:t>Sell</a:t>
                      </a:r>
                      <a:endParaRPr lang="en-AU" dirty="0"/>
                    </a:p>
                  </a:txBody>
                  <a:tcPr/>
                </a:tc>
                <a:tc>
                  <a:txBody>
                    <a:bodyPr/>
                    <a:lstStyle/>
                    <a:p>
                      <a:r>
                        <a:rPr lang="en-US" dirty="0" smtClean="0"/>
                        <a:t>Yes</a:t>
                      </a:r>
                      <a:endParaRPr lang="en-AU" dirty="0"/>
                    </a:p>
                  </a:txBody>
                  <a:tcPr/>
                </a:tc>
                <a:tc>
                  <a:txBody>
                    <a:bodyPr/>
                    <a:lstStyle/>
                    <a:p>
                      <a:r>
                        <a:rPr lang="en-US" dirty="0" smtClean="0"/>
                        <a:t>Yes</a:t>
                      </a:r>
                      <a:endParaRPr lang="en-AU" dirty="0"/>
                    </a:p>
                  </a:txBody>
                  <a:tcPr/>
                </a:tc>
                <a:tc>
                  <a:txBody>
                    <a:bodyPr/>
                    <a:lstStyle/>
                    <a:p>
                      <a:r>
                        <a:rPr lang="en-US" dirty="0" smtClean="0"/>
                        <a:t>Yes</a:t>
                      </a:r>
                      <a:endParaRPr lang="en-AU" dirty="0"/>
                    </a:p>
                  </a:txBody>
                  <a:tcPr/>
                </a:tc>
                <a:tc>
                  <a:txBody>
                    <a:bodyPr/>
                    <a:lstStyle/>
                    <a:p>
                      <a:r>
                        <a:rPr lang="en-US" dirty="0" smtClean="0"/>
                        <a:t>Yes</a:t>
                      </a:r>
                      <a:endParaRPr lang="en-AU" dirty="0"/>
                    </a:p>
                  </a:txBody>
                  <a:tcPr/>
                </a:tc>
                <a:tc>
                  <a:txBody>
                    <a:bodyPr/>
                    <a:lstStyle/>
                    <a:p>
                      <a:r>
                        <a:rPr lang="en-US" dirty="0" smtClean="0"/>
                        <a:t>Yes</a:t>
                      </a:r>
                      <a:endParaRPr lang="en-AU" dirty="0"/>
                    </a:p>
                  </a:txBody>
                  <a:tcPr/>
                </a:tc>
              </a:tr>
              <a:tr h="756920">
                <a:tc>
                  <a:txBody>
                    <a:bodyPr/>
                    <a:lstStyle/>
                    <a:p>
                      <a:r>
                        <a:rPr lang="en-US" dirty="0" smtClean="0"/>
                        <a:t>Buy</a:t>
                      </a:r>
                      <a:endParaRPr lang="en-AU" dirty="0"/>
                    </a:p>
                  </a:txBody>
                  <a:tcPr/>
                </a:tc>
                <a:tc>
                  <a:txBody>
                    <a:bodyPr/>
                    <a:lstStyle/>
                    <a:p>
                      <a:r>
                        <a:rPr lang="en-US" dirty="0" smtClean="0"/>
                        <a:t>Yes</a:t>
                      </a:r>
                      <a:endParaRPr lang="en-AU" dirty="0"/>
                    </a:p>
                  </a:txBody>
                  <a:tcPr/>
                </a:tc>
                <a:tc>
                  <a:txBody>
                    <a:bodyPr/>
                    <a:lstStyle/>
                    <a:p>
                      <a:r>
                        <a:rPr lang="en-US" dirty="0" smtClean="0"/>
                        <a:t>Yes</a:t>
                      </a:r>
                      <a:endParaRPr lang="en-AU" dirty="0"/>
                    </a:p>
                  </a:txBody>
                  <a:tcPr/>
                </a:tc>
                <a:tc>
                  <a:txBody>
                    <a:bodyPr/>
                    <a:lstStyle/>
                    <a:p>
                      <a:r>
                        <a:rPr lang="en-US" dirty="0" smtClean="0"/>
                        <a:t>Yes</a:t>
                      </a:r>
                      <a:endParaRPr lang="en-AU" dirty="0"/>
                    </a:p>
                  </a:txBody>
                  <a:tcPr/>
                </a:tc>
                <a:tc>
                  <a:txBody>
                    <a:bodyPr/>
                    <a:lstStyle/>
                    <a:p>
                      <a:r>
                        <a:rPr lang="en-US" dirty="0" smtClean="0"/>
                        <a:t>Yes</a:t>
                      </a:r>
                      <a:endParaRPr lang="en-AU" dirty="0"/>
                    </a:p>
                  </a:txBody>
                  <a:tcPr/>
                </a:tc>
                <a:tc>
                  <a:txBody>
                    <a:bodyPr/>
                    <a:lstStyle/>
                    <a:p>
                      <a:r>
                        <a:rPr lang="en-US" dirty="0" smtClean="0"/>
                        <a:t>Yes</a:t>
                      </a:r>
                      <a:endParaRPr lang="en-AU" dirty="0"/>
                    </a:p>
                  </a:txBody>
                  <a:tcPr/>
                </a:tc>
              </a:tr>
              <a:tr h="756920">
                <a:tc>
                  <a:txBody>
                    <a:bodyPr/>
                    <a:lstStyle/>
                    <a:p>
                      <a:r>
                        <a:rPr lang="en-US" dirty="0" smtClean="0"/>
                        <a:t>Donate</a:t>
                      </a:r>
                      <a:endParaRPr lang="en-AU" dirty="0"/>
                    </a:p>
                  </a:txBody>
                  <a:tcPr/>
                </a:tc>
                <a:tc>
                  <a:txBody>
                    <a:bodyPr/>
                    <a:lstStyle/>
                    <a:p>
                      <a:r>
                        <a:rPr lang="en-US" dirty="0" smtClean="0"/>
                        <a:t>Yes</a:t>
                      </a:r>
                      <a:endParaRPr lang="en-AU" dirty="0"/>
                    </a:p>
                  </a:txBody>
                  <a:tcPr/>
                </a:tc>
                <a:tc>
                  <a:txBody>
                    <a:bodyPr/>
                    <a:lstStyle/>
                    <a:p>
                      <a:r>
                        <a:rPr lang="en-US" dirty="0" smtClean="0"/>
                        <a:t>No</a:t>
                      </a:r>
                      <a:endParaRPr lang="en-AU" dirty="0"/>
                    </a:p>
                  </a:txBody>
                  <a:tcPr/>
                </a:tc>
                <a:tc>
                  <a:txBody>
                    <a:bodyPr/>
                    <a:lstStyle/>
                    <a:p>
                      <a:r>
                        <a:rPr lang="en-US" dirty="0" smtClean="0"/>
                        <a:t>No</a:t>
                      </a:r>
                      <a:endParaRPr lang="en-AU" dirty="0"/>
                    </a:p>
                  </a:txBody>
                  <a:tcPr/>
                </a:tc>
                <a:tc>
                  <a:txBody>
                    <a:bodyPr/>
                    <a:lstStyle/>
                    <a:p>
                      <a:r>
                        <a:rPr lang="en-US" dirty="0" smtClean="0"/>
                        <a:t>No</a:t>
                      </a:r>
                      <a:endParaRPr lang="en-AU" dirty="0"/>
                    </a:p>
                  </a:txBody>
                  <a:tcPr/>
                </a:tc>
                <a:tc>
                  <a:txBody>
                    <a:bodyPr/>
                    <a:lstStyle/>
                    <a:p>
                      <a:r>
                        <a:rPr lang="en-US" dirty="0" smtClean="0"/>
                        <a:t>No</a:t>
                      </a:r>
                      <a:endParaRPr lang="en-AU" dirty="0"/>
                    </a:p>
                  </a:txBody>
                  <a:tcPr/>
                </a:tc>
              </a:tr>
              <a:tr h="756920">
                <a:tc>
                  <a:txBody>
                    <a:bodyPr/>
                    <a:lstStyle/>
                    <a:p>
                      <a:r>
                        <a:rPr lang="en-US" dirty="0" smtClean="0"/>
                        <a:t>C</a:t>
                      </a:r>
                      <a:r>
                        <a:rPr lang="en-US" baseline="0" dirty="0" smtClean="0"/>
                        <a:t>2C</a:t>
                      </a:r>
                      <a:endParaRPr lang="en-AU" dirty="0"/>
                    </a:p>
                  </a:txBody>
                  <a:tcPr/>
                </a:tc>
                <a:tc>
                  <a:txBody>
                    <a:bodyPr/>
                    <a:lstStyle/>
                    <a:p>
                      <a:r>
                        <a:rPr lang="en-US" dirty="0" smtClean="0"/>
                        <a:t>Yes</a:t>
                      </a:r>
                      <a:endParaRPr lang="en-AU" dirty="0"/>
                    </a:p>
                  </a:txBody>
                  <a:tcPr/>
                </a:tc>
                <a:tc>
                  <a:txBody>
                    <a:bodyPr/>
                    <a:lstStyle/>
                    <a:p>
                      <a:r>
                        <a:rPr lang="en-US" dirty="0" smtClean="0"/>
                        <a:t>Yes</a:t>
                      </a:r>
                      <a:endParaRPr lang="en-AU" dirty="0"/>
                    </a:p>
                  </a:txBody>
                  <a:tcPr/>
                </a:tc>
                <a:tc>
                  <a:txBody>
                    <a:bodyPr/>
                    <a:lstStyle/>
                    <a:p>
                      <a:r>
                        <a:rPr lang="en-US" dirty="0" smtClean="0"/>
                        <a:t>No</a:t>
                      </a:r>
                      <a:endParaRPr lang="en-AU" dirty="0"/>
                    </a:p>
                  </a:txBody>
                  <a:tcPr/>
                </a:tc>
                <a:tc>
                  <a:txBody>
                    <a:bodyPr/>
                    <a:lstStyle/>
                    <a:p>
                      <a:r>
                        <a:rPr lang="en-US" dirty="0" smtClean="0"/>
                        <a:t>Yes</a:t>
                      </a:r>
                      <a:endParaRPr lang="en-AU" dirty="0"/>
                    </a:p>
                  </a:txBody>
                  <a:tcPr/>
                </a:tc>
                <a:tc>
                  <a:txBody>
                    <a:bodyPr/>
                    <a:lstStyle/>
                    <a:p>
                      <a:r>
                        <a:rPr lang="en-US" dirty="0" smtClean="0"/>
                        <a:t>Yes</a:t>
                      </a:r>
                      <a:endParaRPr lang="en-AU" dirty="0"/>
                    </a:p>
                  </a:txBody>
                  <a:tcPr>
                    <a:lnB w="12700" cmpd="sng">
                      <a:noFill/>
                    </a:lnB>
                  </a:tcPr>
                </a:tc>
              </a:tr>
            </a:tbl>
          </a:graphicData>
        </a:graphic>
      </p:graphicFrame>
    </p:spTree>
    <p:extLst>
      <p:ext uri="{BB962C8B-B14F-4D97-AF65-F5344CB8AC3E}">
        <p14:creationId xmlns:p14="http://schemas.microsoft.com/office/powerpoint/2010/main" val="3610427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cs typeface="Times New Roman" panose="02020603050405020304" pitchFamily="18" charset="0"/>
              </a:rPr>
              <a:t>REQUIRED TOOLS</a:t>
            </a:r>
            <a:endParaRPr lang="en-AU" sz="4000" dirty="0"/>
          </a:p>
        </p:txBody>
      </p:sp>
      <p:sp>
        <p:nvSpPr>
          <p:cNvPr id="4" name="Date Placeholder 3"/>
          <p:cNvSpPr>
            <a:spLocks noGrp="1"/>
          </p:cNvSpPr>
          <p:nvPr>
            <p:ph type="dt" sz="half" idx="10"/>
          </p:nvPr>
        </p:nvSpPr>
        <p:spPr/>
        <p:txBody>
          <a:bodyPr/>
          <a:lstStyle/>
          <a:p>
            <a:fld id="{DC231C58-947F-4CC5-A336-AA6FEAFF6A50}" type="datetime1">
              <a:rPr lang="en-US" smtClean="0"/>
              <a:t>5/18/2023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790160929"/>
              </p:ext>
            </p:extLst>
          </p:nvPr>
        </p:nvGraphicFramePr>
        <p:xfrm>
          <a:off x="1600200" y="1905000"/>
          <a:ext cx="6096000" cy="3698240"/>
        </p:xfrm>
        <a:graphic>
          <a:graphicData uri="http://schemas.openxmlformats.org/drawingml/2006/table">
            <a:tbl>
              <a:tblPr firstRow="1" bandRow="1">
                <a:tableStyleId>{073A0DAA-6AF3-43AB-8588-CEC1D06C72B9}</a:tableStyleId>
              </a:tblPr>
              <a:tblGrid>
                <a:gridCol w="3048000"/>
                <a:gridCol w="3048000"/>
              </a:tblGrid>
              <a:tr h="370840">
                <a:tc>
                  <a:txBody>
                    <a:bodyPr/>
                    <a:lstStyle/>
                    <a:p>
                      <a:pPr marL="0" marR="0" algn="just">
                        <a:lnSpc>
                          <a:spcPct val="150000"/>
                        </a:lnSpc>
                        <a:spcBef>
                          <a:spcPts val="0"/>
                        </a:spcBef>
                        <a:spcAft>
                          <a:spcPts val="0"/>
                        </a:spcAft>
                      </a:pPr>
                      <a:r>
                        <a:rPr lang="en-US" sz="1200" dirty="0">
                          <a:effectLst/>
                        </a:rPr>
                        <a:t>TOOLS</a:t>
                      </a:r>
                      <a:endParaRPr lang="en-AU" sz="1200" dirty="0">
                        <a:effectLst/>
                        <a:latin typeface="Times New Roman"/>
                        <a:ea typeface="Calibri"/>
                        <a:cs typeface="Mangal"/>
                      </a:endParaRPr>
                    </a:p>
                  </a:txBody>
                  <a:tcPr marL="68580" marR="68580" marT="0" marB="0"/>
                </a:tc>
                <a:tc>
                  <a:txBody>
                    <a:bodyPr/>
                    <a:lstStyle/>
                    <a:p>
                      <a:pPr marL="0" marR="0" algn="just">
                        <a:lnSpc>
                          <a:spcPct val="150000"/>
                        </a:lnSpc>
                        <a:spcBef>
                          <a:spcPts val="0"/>
                        </a:spcBef>
                        <a:spcAft>
                          <a:spcPts val="0"/>
                        </a:spcAft>
                      </a:pPr>
                      <a:r>
                        <a:rPr lang="en-US" sz="1200">
                          <a:effectLst/>
                        </a:rPr>
                        <a:t>PURPOSE</a:t>
                      </a:r>
                      <a:endParaRPr lang="en-AU" sz="1200">
                        <a:effectLst/>
                        <a:latin typeface="Times New Roman"/>
                        <a:ea typeface="Calibri"/>
                        <a:cs typeface="Mangal"/>
                      </a:endParaRPr>
                    </a:p>
                  </a:txBody>
                  <a:tcPr marL="68580" marR="68580" marT="0" marB="0"/>
                </a:tc>
              </a:tr>
              <a:tr h="370840">
                <a:tc>
                  <a:txBody>
                    <a:bodyPr/>
                    <a:lstStyle/>
                    <a:p>
                      <a:pPr marL="0" marR="0" algn="just">
                        <a:lnSpc>
                          <a:spcPct val="150000"/>
                        </a:lnSpc>
                        <a:spcBef>
                          <a:spcPts val="0"/>
                        </a:spcBef>
                        <a:spcAft>
                          <a:spcPts val="0"/>
                        </a:spcAft>
                      </a:pPr>
                      <a:r>
                        <a:rPr lang="en-US" sz="1600" dirty="0">
                          <a:effectLst/>
                        </a:rPr>
                        <a:t>HTML , CSS And JAVASCRIPT</a:t>
                      </a:r>
                      <a:endParaRPr lang="en-AU" sz="1600" dirty="0">
                        <a:effectLst/>
                        <a:latin typeface="Times New Roman"/>
                        <a:ea typeface="Calibri"/>
                        <a:cs typeface="Mangal"/>
                      </a:endParaRPr>
                    </a:p>
                  </a:txBody>
                  <a:tcPr marL="68580" marR="68580" marT="0" marB="0"/>
                </a:tc>
                <a:tc>
                  <a:txBody>
                    <a:bodyPr/>
                    <a:lstStyle/>
                    <a:p>
                      <a:pPr marL="0" marR="0" algn="just">
                        <a:lnSpc>
                          <a:spcPct val="150000"/>
                        </a:lnSpc>
                        <a:spcBef>
                          <a:spcPts val="0"/>
                        </a:spcBef>
                        <a:spcAft>
                          <a:spcPts val="0"/>
                        </a:spcAft>
                      </a:pPr>
                      <a:r>
                        <a:rPr lang="en-US" sz="1600">
                          <a:effectLst/>
                        </a:rPr>
                        <a:t>For Front End</a:t>
                      </a:r>
                      <a:endParaRPr lang="en-AU" sz="1600">
                        <a:effectLst/>
                        <a:latin typeface="Times New Roman"/>
                        <a:ea typeface="Calibri"/>
                        <a:cs typeface="Mangal"/>
                      </a:endParaRPr>
                    </a:p>
                  </a:txBody>
                  <a:tcPr marL="68580" marR="68580" marT="0" marB="0"/>
                </a:tc>
              </a:tr>
              <a:tr h="370840">
                <a:tc>
                  <a:txBody>
                    <a:bodyPr/>
                    <a:lstStyle/>
                    <a:p>
                      <a:pPr marL="0" marR="0" algn="just">
                        <a:lnSpc>
                          <a:spcPct val="150000"/>
                        </a:lnSpc>
                        <a:spcBef>
                          <a:spcPts val="0"/>
                        </a:spcBef>
                        <a:spcAft>
                          <a:spcPts val="0"/>
                        </a:spcAft>
                      </a:pPr>
                      <a:r>
                        <a:rPr lang="en-US" sz="1600" dirty="0">
                          <a:effectLst/>
                        </a:rPr>
                        <a:t>PHP</a:t>
                      </a:r>
                      <a:endParaRPr lang="en-AU" sz="1600" dirty="0">
                        <a:effectLst/>
                        <a:latin typeface="Times New Roman"/>
                        <a:ea typeface="Calibri"/>
                        <a:cs typeface="Mangal"/>
                      </a:endParaRPr>
                    </a:p>
                  </a:txBody>
                  <a:tcPr marL="68580" marR="68580" marT="0" marB="0"/>
                </a:tc>
                <a:tc>
                  <a:txBody>
                    <a:bodyPr/>
                    <a:lstStyle/>
                    <a:p>
                      <a:pPr marL="0" marR="0" algn="just">
                        <a:lnSpc>
                          <a:spcPct val="150000"/>
                        </a:lnSpc>
                        <a:spcBef>
                          <a:spcPts val="0"/>
                        </a:spcBef>
                        <a:spcAft>
                          <a:spcPts val="0"/>
                        </a:spcAft>
                      </a:pPr>
                      <a:r>
                        <a:rPr lang="en-US" sz="1600">
                          <a:effectLst/>
                        </a:rPr>
                        <a:t>For Back End</a:t>
                      </a:r>
                      <a:endParaRPr lang="en-AU" sz="1600">
                        <a:effectLst/>
                        <a:latin typeface="Times New Roman"/>
                        <a:ea typeface="Calibri"/>
                        <a:cs typeface="Mangal"/>
                      </a:endParaRPr>
                    </a:p>
                  </a:txBody>
                  <a:tcPr marL="68580" marR="68580" marT="0" marB="0"/>
                </a:tc>
              </a:tr>
              <a:tr h="370840">
                <a:tc>
                  <a:txBody>
                    <a:bodyPr/>
                    <a:lstStyle/>
                    <a:p>
                      <a:pPr marL="0" marR="0" algn="just">
                        <a:lnSpc>
                          <a:spcPct val="150000"/>
                        </a:lnSpc>
                        <a:spcBef>
                          <a:spcPts val="0"/>
                        </a:spcBef>
                        <a:spcAft>
                          <a:spcPts val="0"/>
                        </a:spcAft>
                      </a:pPr>
                      <a:r>
                        <a:rPr lang="en-US" sz="1600" dirty="0">
                          <a:effectLst/>
                        </a:rPr>
                        <a:t>MySQL</a:t>
                      </a:r>
                      <a:endParaRPr lang="en-AU" sz="1600" dirty="0">
                        <a:effectLst/>
                        <a:latin typeface="Times New Roman"/>
                        <a:ea typeface="Calibri"/>
                        <a:cs typeface="Mangal"/>
                      </a:endParaRPr>
                    </a:p>
                  </a:txBody>
                  <a:tcPr marL="68580" marR="68580" marT="0" marB="0"/>
                </a:tc>
                <a:tc>
                  <a:txBody>
                    <a:bodyPr/>
                    <a:lstStyle/>
                    <a:p>
                      <a:pPr marL="0" marR="0" algn="just">
                        <a:lnSpc>
                          <a:spcPct val="150000"/>
                        </a:lnSpc>
                        <a:spcBef>
                          <a:spcPts val="0"/>
                        </a:spcBef>
                        <a:spcAft>
                          <a:spcPts val="0"/>
                        </a:spcAft>
                      </a:pPr>
                      <a:r>
                        <a:rPr lang="en-US" sz="1600">
                          <a:effectLst/>
                        </a:rPr>
                        <a:t>For Managing Database</a:t>
                      </a:r>
                      <a:endParaRPr lang="en-AU" sz="1600">
                        <a:effectLst/>
                        <a:latin typeface="Times New Roman"/>
                        <a:ea typeface="Calibri"/>
                        <a:cs typeface="Mangal"/>
                      </a:endParaRPr>
                    </a:p>
                  </a:txBody>
                  <a:tcPr marL="68580" marR="68580" marT="0" marB="0"/>
                </a:tc>
              </a:tr>
              <a:tr h="370840">
                <a:tc>
                  <a:txBody>
                    <a:bodyPr/>
                    <a:lstStyle/>
                    <a:p>
                      <a:pPr marL="0" marR="0" algn="just">
                        <a:lnSpc>
                          <a:spcPct val="150000"/>
                        </a:lnSpc>
                        <a:spcBef>
                          <a:spcPts val="0"/>
                        </a:spcBef>
                        <a:spcAft>
                          <a:spcPts val="0"/>
                        </a:spcAft>
                      </a:pPr>
                      <a:r>
                        <a:rPr lang="en-US" sz="1600" dirty="0" err="1">
                          <a:effectLst/>
                        </a:rPr>
                        <a:t>Git</a:t>
                      </a:r>
                      <a:r>
                        <a:rPr lang="en-US" sz="1600" dirty="0">
                          <a:effectLst/>
                        </a:rPr>
                        <a:t> Hub</a:t>
                      </a:r>
                      <a:endParaRPr lang="en-AU" sz="1600" dirty="0">
                        <a:effectLst/>
                        <a:latin typeface="Times New Roman"/>
                        <a:ea typeface="Calibri"/>
                        <a:cs typeface="Mangal"/>
                      </a:endParaRPr>
                    </a:p>
                  </a:txBody>
                  <a:tcPr marL="68580" marR="68580" marT="0" marB="0"/>
                </a:tc>
                <a:tc>
                  <a:txBody>
                    <a:bodyPr/>
                    <a:lstStyle/>
                    <a:p>
                      <a:pPr marL="0" marR="0" algn="just">
                        <a:lnSpc>
                          <a:spcPct val="150000"/>
                        </a:lnSpc>
                        <a:spcBef>
                          <a:spcPts val="0"/>
                        </a:spcBef>
                        <a:spcAft>
                          <a:spcPts val="0"/>
                        </a:spcAft>
                      </a:pPr>
                      <a:r>
                        <a:rPr lang="en-US" sz="1600">
                          <a:effectLst/>
                        </a:rPr>
                        <a:t>To Store Source Code and Collaboration With Teams</a:t>
                      </a:r>
                      <a:endParaRPr lang="en-AU" sz="1600">
                        <a:effectLst/>
                        <a:latin typeface="Times New Roman"/>
                        <a:ea typeface="Calibri"/>
                        <a:cs typeface="Mangal"/>
                      </a:endParaRPr>
                    </a:p>
                  </a:txBody>
                  <a:tcPr marL="68580" marR="68580" marT="0" marB="0"/>
                </a:tc>
              </a:tr>
              <a:tr h="370840">
                <a:tc>
                  <a:txBody>
                    <a:bodyPr/>
                    <a:lstStyle/>
                    <a:p>
                      <a:pPr marL="0" marR="0" algn="just">
                        <a:lnSpc>
                          <a:spcPct val="150000"/>
                        </a:lnSpc>
                        <a:spcBef>
                          <a:spcPts val="0"/>
                        </a:spcBef>
                        <a:spcAft>
                          <a:spcPts val="0"/>
                        </a:spcAft>
                      </a:pPr>
                      <a:r>
                        <a:rPr lang="en-US" sz="1600" dirty="0">
                          <a:effectLst/>
                        </a:rPr>
                        <a:t>VS Code</a:t>
                      </a:r>
                      <a:endParaRPr lang="en-AU" sz="1600" dirty="0">
                        <a:effectLst/>
                        <a:latin typeface="Times New Roman"/>
                        <a:ea typeface="Calibri"/>
                        <a:cs typeface="Mangal"/>
                      </a:endParaRPr>
                    </a:p>
                  </a:txBody>
                  <a:tcPr marL="68580" marR="68580" marT="0" marB="0"/>
                </a:tc>
                <a:tc>
                  <a:txBody>
                    <a:bodyPr/>
                    <a:lstStyle/>
                    <a:p>
                      <a:pPr marL="0" marR="0" algn="just">
                        <a:lnSpc>
                          <a:spcPct val="150000"/>
                        </a:lnSpc>
                        <a:spcBef>
                          <a:spcPts val="0"/>
                        </a:spcBef>
                        <a:spcAft>
                          <a:spcPts val="0"/>
                        </a:spcAft>
                      </a:pPr>
                      <a:r>
                        <a:rPr lang="en-US" sz="1600" dirty="0">
                          <a:effectLst/>
                        </a:rPr>
                        <a:t>For Writing Source Code</a:t>
                      </a:r>
                      <a:endParaRPr lang="en-AU" sz="1600" dirty="0">
                        <a:effectLst/>
                        <a:latin typeface="Times New Roman"/>
                        <a:ea typeface="Calibri"/>
                        <a:cs typeface="Mangal"/>
                      </a:endParaRPr>
                    </a:p>
                  </a:txBody>
                  <a:tcPr marL="68580" marR="68580" marT="0" marB="0"/>
                </a:tc>
              </a:tr>
              <a:tr h="370840">
                <a:tc>
                  <a:txBody>
                    <a:bodyPr/>
                    <a:lstStyle/>
                    <a:p>
                      <a:pPr marL="0" marR="0" algn="just">
                        <a:lnSpc>
                          <a:spcPct val="150000"/>
                        </a:lnSpc>
                        <a:spcBef>
                          <a:spcPts val="0"/>
                        </a:spcBef>
                        <a:spcAft>
                          <a:spcPts val="0"/>
                        </a:spcAft>
                      </a:pPr>
                      <a:r>
                        <a:rPr lang="en-US" sz="1600">
                          <a:effectLst/>
                        </a:rPr>
                        <a:t>MS Word</a:t>
                      </a:r>
                      <a:endParaRPr lang="en-AU" sz="1600">
                        <a:effectLst/>
                        <a:latin typeface="Times New Roman"/>
                        <a:ea typeface="Calibri"/>
                        <a:cs typeface="Mangal"/>
                      </a:endParaRPr>
                    </a:p>
                  </a:txBody>
                  <a:tcPr marL="68580" marR="68580" marT="0" marB="0"/>
                </a:tc>
                <a:tc>
                  <a:txBody>
                    <a:bodyPr/>
                    <a:lstStyle/>
                    <a:p>
                      <a:pPr marL="0" marR="0" algn="just">
                        <a:lnSpc>
                          <a:spcPct val="150000"/>
                        </a:lnSpc>
                        <a:spcBef>
                          <a:spcPts val="0"/>
                        </a:spcBef>
                        <a:spcAft>
                          <a:spcPts val="0"/>
                        </a:spcAft>
                      </a:pPr>
                      <a:r>
                        <a:rPr lang="en-US" sz="1600" dirty="0">
                          <a:effectLst/>
                        </a:rPr>
                        <a:t>Documentation</a:t>
                      </a:r>
                      <a:endParaRPr lang="en-AU" sz="1600" dirty="0">
                        <a:effectLst/>
                        <a:latin typeface="Times New Roman"/>
                        <a:ea typeface="Calibri"/>
                        <a:cs typeface="Mangal"/>
                      </a:endParaRPr>
                    </a:p>
                  </a:txBody>
                  <a:tcPr marL="68580" marR="68580" marT="0" marB="0"/>
                </a:tc>
              </a:tr>
              <a:tr h="370840">
                <a:tc>
                  <a:txBody>
                    <a:bodyPr/>
                    <a:lstStyle/>
                    <a:p>
                      <a:pPr marL="0" marR="0" algn="just">
                        <a:lnSpc>
                          <a:spcPct val="150000"/>
                        </a:lnSpc>
                        <a:spcBef>
                          <a:spcPts val="0"/>
                        </a:spcBef>
                        <a:spcAft>
                          <a:spcPts val="0"/>
                        </a:spcAft>
                      </a:pPr>
                      <a:r>
                        <a:rPr lang="en-US" sz="1600">
                          <a:effectLst/>
                        </a:rPr>
                        <a:t>Draw.io</a:t>
                      </a:r>
                      <a:endParaRPr lang="en-AU" sz="1600">
                        <a:effectLst/>
                        <a:latin typeface="Times New Roman"/>
                        <a:ea typeface="Calibri"/>
                        <a:cs typeface="Mangal"/>
                      </a:endParaRPr>
                    </a:p>
                  </a:txBody>
                  <a:tcPr marL="68580" marR="68580" marT="0" marB="0"/>
                </a:tc>
                <a:tc>
                  <a:txBody>
                    <a:bodyPr/>
                    <a:lstStyle/>
                    <a:p>
                      <a:pPr marL="0" marR="0" algn="just">
                        <a:lnSpc>
                          <a:spcPct val="150000"/>
                        </a:lnSpc>
                        <a:spcBef>
                          <a:spcPts val="0"/>
                        </a:spcBef>
                        <a:spcAft>
                          <a:spcPts val="0"/>
                        </a:spcAft>
                      </a:pPr>
                      <a:r>
                        <a:rPr lang="en-US" sz="1600" dirty="0">
                          <a:effectLst/>
                        </a:rPr>
                        <a:t>Diagram</a:t>
                      </a:r>
                      <a:endParaRPr lang="en-AU" sz="1600" dirty="0">
                        <a:effectLst/>
                        <a:latin typeface="Times New Roman"/>
                        <a:ea typeface="Calibri"/>
                        <a:cs typeface="Mangal"/>
                      </a:endParaRPr>
                    </a:p>
                  </a:txBody>
                  <a:tcPr marL="68580" marR="68580" marT="0" marB="0"/>
                </a:tc>
              </a:tr>
              <a:tr h="370840">
                <a:tc>
                  <a:txBody>
                    <a:bodyPr/>
                    <a:lstStyle/>
                    <a:p>
                      <a:pPr marL="0" marR="0" algn="just">
                        <a:lnSpc>
                          <a:spcPct val="150000"/>
                        </a:lnSpc>
                        <a:spcBef>
                          <a:spcPts val="0"/>
                        </a:spcBef>
                        <a:spcAft>
                          <a:spcPts val="0"/>
                        </a:spcAft>
                      </a:pPr>
                      <a:r>
                        <a:rPr lang="en-US" sz="1600">
                          <a:effectLst/>
                        </a:rPr>
                        <a:t>Figma</a:t>
                      </a:r>
                      <a:endParaRPr lang="en-AU" sz="1600">
                        <a:effectLst/>
                        <a:latin typeface="Times New Roman"/>
                        <a:ea typeface="Calibri"/>
                        <a:cs typeface="Mangal"/>
                      </a:endParaRPr>
                    </a:p>
                  </a:txBody>
                  <a:tcPr marL="68580" marR="68580" marT="0" marB="0"/>
                </a:tc>
                <a:tc>
                  <a:txBody>
                    <a:bodyPr/>
                    <a:lstStyle/>
                    <a:p>
                      <a:pPr marL="0" marR="0" algn="just">
                        <a:lnSpc>
                          <a:spcPct val="150000"/>
                        </a:lnSpc>
                        <a:spcBef>
                          <a:spcPts val="0"/>
                        </a:spcBef>
                        <a:spcAft>
                          <a:spcPts val="0"/>
                        </a:spcAft>
                      </a:pPr>
                      <a:r>
                        <a:rPr lang="en-US" sz="1600" dirty="0">
                          <a:effectLst/>
                        </a:rPr>
                        <a:t>Wireframe Design</a:t>
                      </a:r>
                      <a:endParaRPr lang="en-AU" sz="1600" dirty="0">
                        <a:effectLst/>
                        <a:latin typeface="Times New Roman"/>
                        <a:ea typeface="Calibri"/>
                        <a:cs typeface="Mangal"/>
                      </a:endParaRPr>
                    </a:p>
                  </a:txBody>
                  <a:tcPr marL="68580" marR="68580" marT="0" marB="0"/>
                </a:tc>
              </a:tr>
            </a:tbl>
          </a:graphicData>
        </a:graphic>
      </p:graphicFrame>
    </p:spTree>
    <p:extLst>
      <p:ext uri="{BB962C8B-B14F-4D97-AF65-F5344CB8AC3E}">
        <p14:creationId xmlns:p14="http://schemas.microsoft.com/office/powerpoint/2010/main" val="3074455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cs typeface="Times New Roman" panose="02020603050405020304" pitchFamily="18" charset="0"/>
              </a:rPr>
              <a:t>APPROACH USED</a:t>
            </a:r>
            <a:endParaRPr lang="en-AU" sz="4000" dirty="0"/>
          </a:p>
        </p:txBody>
      </p:sp>
      <p:pic>
        <p:nvPicPr>
          <p:cNvPr id="14" name="Content Placeholder 1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562600" y="2286000"/>
            <a:ext cx="3352800" cy="3048000"/>
          </a:xfrm>
        </p:spPr>
      </p:pic>
      <p:sp>
        <p:nvSpPr>
          <p:cNvPr id="4" name="Date Placeholder 3"/>
          <p:cNvSpPr>
            <a:spLocks noGrp="1"/>
          </p:cNvSpPr>
          <p:nvPr>
            <p:ph type="dt" sz="half" idx="10"/>
          </p:nvPr>
        </p:nvSpPr>
        <p:spPr/>
        <p:txBody>
          <a:bodyPr/>
          <a:lstStyle/>
          <a:p>
            <a:fld id="{DC231C58-947F-4CC5-A336-AA6FEAFF6A50}" type="datetime1">
              <a:rPr lang="en-US" smtClean="0"/>
              <a:t>5/18/2023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
        <p:nvSpPr>
          <p:cNvPr id="12" name="Content Placeholder 11"/>
          <p:cNvSpPr>
            <a:spLocks noGrp="1"/>
          </p:cNvSpPr>
          <p:nvPr>
            <p:ph sz="quarter" idx="13"/>
          </p:nvPr>
        </p:nvSpPr>
        <p:spPr>
          <a:xfrm>
            <a:off x="457200" y="1905000"/>
            <a:ext cx="4815840" cy="4526280"/>
          </a:xfrm>
        </p:spPr>
        <p:txBody>
          <a:bodyPr>
            <a:normAutofit fontScale="92500"/>
          </a:bodyPr>
          <a:lstStyle/>
          <a:p>
            <a:pPr algn="just">
              <a:buFont typeface="Wingdings" panose="05000000000000000000" pitchFamily="2" charset="2"/>
              <a:buChar char="q"/>
            </a:pPr>
            <a:r>
              <a:rPr lang="en-US" dirty="0">
                <a:solidFill>
                  <a:schemeClr val="tx1"/>
                </a:solidFill>
                <a:latin typeface="+mn-lt"/>
              </a:rPr>
              <a:t>The waterfall model follows a sequential approach, where each phase must be completed before moving to the next</a:t>
            </a:r>
            <a:r>
              <a:rPr lang="en-US" dirty="0" smtClean="0">
                <a:solidFill>
                  <a:schemeClr val="tx1"/>
                </a:solidFill>
                <a:latin typeface="+mn-lt"/>
              </a:rPr>
              <a:t>. </a:t>
            </a:r>
          </a:p>
          <a:p>
            <a:pPr algn="just">
              <a:buFont typeface="Wingdings" panose="05000000000000000000" pitchFamily="2" charset="2"/>
              <a:buChar char="q"/>
            </a:pPr>
            <a:r>
              <a:rPr lang="en-US" dirty="0">
                <a:solidFill>
                  <a:schemeClr val="tx1"/>
                </a:solidFill>
                <a:latin typeface="+mn-lt"/>
              </a:rPr>
              <a:t>There is no overlapping between phases in the waterfall model</a:t>
            </a:r>
            <a:r>
              <a:rPr lang="en-US" dirty="0" smtClean="0">
                <a:solidFill>
                  <a:schemeClr val="tx1"/>
                </a:solidFill>
                <a:latin typeface="+mn-lt"/>
              </a:rPr>
              <a:t>.</a:t>
            </a:r>
          </a:p>
          <a:p>
            <a:pPr algn="just">
              <a:buFont typeface="Wingdings" panose="05000000000000000000" pitchFamily="2" charset="2"/>
              <a:buChar char="q"/>
            </a:pPr>
            <a:r>
              <a:rPr lang="en-US" dirty="0">
                <a:solidFill>
                  <a:schemeClr val="tx1"/>
                </a:solidFill>
                <a:latin typeface="+mn-lt"/>
              </a:rPr>
              <a:t>It was the first widely used SDLC model in software engineering</a:t>
            </a:r>
            <a:r>
              <a:rPr lang="en-US" dirty="0" smtClean="0">
                <a:solidFill>
                  <a:schemeClr val="tx1"/>
                </a:solidFill>
                <a:latin typeface="+mn-lt"/>
              </a:rPr>
              <a:t>.</a:t>
            </a:r>
          </a:p>
          <a:p>
            <a:pPr algn="just">
              <a:buFont typeface="Wingdings" panose="05000000000000000000" pitchFamily="2" charset="2"/>
              <a:buChar char="q"/>
            </a:pPr>
            <a:r>
              <a:rPr lang="en-US" dirty="0">
                <a:solidFill>
                  <a:schemeClr val="tx1"/>
                </a:solidFill>
                <a:latin typeface="+mn-lt"/>
              </a:rPr>
              <a:t>The software development process is divided into separate phases in the waterfall model</a:t>
            </a:r>
            <a:r>
              <a:rPr lang="en-US" dirty="0" smtClean="0">
                <a:solidFill>
                  <a:schemeClr val="tx1"/>
                </a:solidFill>
              </a:rPr>
              <a:t>.</a:t>
            </a:r>
            <a:r>
              <a:rPr lang="en-US" dirty="0" smtClean="0"/>
              <a:t> </a:t>
            </a:r>
            <a:endParaRPr lang="en-AU" dirty="0"/>
          </a:p>
        </p:txBody>
      </p:sp>
    </p:spTree>
    <p:extLst>
      <p:ext uri="{BB962C8B-B14F-4D97-AF65-F5344CB8AC3E}">
        <p14:creationId xmlns:p14="http://schemas.microsoft.com/office/powerpoint/2010/main" val="3734306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xEl>
                                              <p:pRg st="0" end="0"/>
                                            </p:txEl>
                                          </p:spTgt>
                                        </p:tgtEl>
                                        <p:attrNameLst>
                                          <p:attrName>style.visibility</p:attrName>
                                        </p:attrNameLst>
                                      </p:cBhvr>
                                      <p:to>
                                        <p:strVal val="visible"/>
                                      </p:to>
                                    </p:set>
                                    <p:animEffect transition="in" filter="fade">
                                      <p:cBhvr>
                                        <p:cTn id="14" dur="1000"/>
                                        <p:tgtEl>
                                          <p:spTgt spid="12">
                                            <p:txEl>
                                              <p:pRg st="0" end="0"/>
                                            </p:txEl>
                                          </p:spTgt>
                                        </p:tgtEl>
                                      </p:cBhvr>
                                    </p:animEffect>
                                    <p:anim calcmode="lin" valueType="num">
                                      <p:cBhvr>
                                        <p:cTn id="15"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animEffect transition="in" filter="fade">
                                      <p:cBhvr>
                                        <p:cTn id="21" dur="1000"/>
                                        <p:tgtEl>
                                          <p:spTgt spid="12">
                                            <p:txEl>
                                              <p:pRg st="1" end="1"/>
                                            </p:txEl>
                                          </p:spTgt>
                                        </p:tgtEl>
                                      </p:cBhvr>
                                    </p:animEffect>
                                    <p:anim calcmode="lin" valueType="num">
                                      <p:cBhvr>
                                        <p:cTn id="22"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2">
                                            <p:txEl>
                                              <p:pRg st="2" end="2"/>
                                            </p:txEl>
                                          </p:spTgt>
                                        </p:tgtEl>
                                        <p:attrNameLst>
                                          <p:attrName>style.visibility</p:attrName>
                                        </p:attrNameLst>
                                      </p:cBhvr>
                                      <p:to>
                                        <p:strVal val="visible"/>
                                      </p:to>
                                    </p:set>
                                    <p:animEffect transition="in" filter="fade">
                                      <p:cBhvr>
                                        <p:cTn id="28" dur="1000"/>
                                        <p:tgtEl>
                                          <p:spTgt spid="12">
                                            <p:txEl>
                                              <p:pRg st="2" end="2"/>
                                            </p:txEl>
                                          </p:spTgt>
                                        </p:tgtEl>
                                      </p:cBhvr>
                                    </p:animEffect>
                                    <p:anim calcmode="lin" valueType="num">
                                      <p:cBhvr>
                                        <p:cTn id="29"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1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2">
                                            <p:txEl>
                                              <p:pRg st="3" end="3"/>
                                            </p:txEl>
                                          </p:spTgt>
                                        </p:tgtEl>
                                        <p:attrNameLst>
                                          <p:attrName>style.visibility</p:attrName>
                                        </p:attrNameLst>
                                      </p:cBhvr>
                                      <p:to>
                                        <p:strVal val="visible"/>
                                      </p:to>
                                    </p:set>
                                    <p:animEffect transition="in" filter="fade">
                                      <p:cBhvr>
                                        <p:cTn id="35" dur="1000"/>
                                        <p:tgtEl>
                                          <p:spTgt spid="12">
                                            <p:txEl>
                                              <p:pRg st="3" end="3"/>
                                            </p:txEl>
                                          </p:spTgt>
                                        </p:tgtEl>
                                      </p:cBhvr>
                                    </p:animEffect>
                                    <p:anim calcmode="lin" valueType="num">
                                      <p:cBhvr>
                                        <p:cTn id="36" dur="1000" fill="hold"/>
                                        <p:tgtEl>
                                          <p:spTgt spid="1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1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1000"/>
                                        <p:tgtEl>
                                          <p:spTgt spid="14"/>
                                        </p:tgtEl>
                                      </p:cBhvr>
                                    </p:animEffect>
                                    <p:anim calcmode="lin" valueType="num">
                                      <p:cBhvr>
                                        <p:cTn id="43" dur="1000" fill="hold"/>
                                        <p:tgtEl>
                                          <p:spTgt spid="14"/>
                                        </p:tgtEl>
                                        <p:attrNameLst>
                                          <p:attrName>ppt_x</p:attrName>
                                        </p:attrNameLst>
                                      </p:cBhvr>
                                      <p:tavLst>
                                        <p:tav tm="0">
                                          <p:val>
                                            <p:strVal val="#ppt_x"/>
                                          </p:val>
                                        </p:tav>
                                        <p:tav tm="100000">
                                          <p:val>
                                            <p:strVal val="#ppt_x"/>
                                          </p:val>
                                        </p:tav>
                                      </p:tavLst>
                                    </p:anim>
                                    <p:anim calcmode="lin" valueType="num">
                                      <p:cBhvr>
                                        <p:cTn id="4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z="4000" dirty="0">
                <a:cs typeface="Times New Roman" panose="02020603050405020304" pitchFamily="18" charset="0"/>
              </a:rPr>
              <a:t>USE CASE DIAGRAM</a:t>
            </a:r>
            <a:endParaRPr lang="en-AU" sz="4000"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0597" y="1600200"/>
            <a:ext cx="6282806" cy="4525963"/>
          </a:xfrm>
        </p:spPr>
      </p:pic>
      <p:sp>
        <p:nvSpPr>
          <p:cNvPr id="4" name="Date Placeholder 3"/>
          <p:cNvSpPr>
            <a:spLocks noGrp="1"/>
          </p:cNvSpPr>
          <p:nvPr>
            <p:ph type="dt" sz="half" idx="10"/>
          </p:nvPr>
        </p:nvSpPr>
        <p:spPr/>
        <p:txBody>
          <a:bodyPr/>
          <a:lstStyle/>
          <a:p>
            <a:fld id="{C64B143B-77F5-4755-AB5E-C029639E8576}" type="datetime1">
              <a:rPr lang="en-US" smtClean="0"/>
              <a:t>5/18/2023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345331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447800"/>
          </a:xfrm>
        </p:spPr>
        <p:txBody>
          <a:bodyPr/>
          <a:lstStyle/>
          <a:p>
            <a:r>
              <a:rPr lang="en-US" sz="4000" dirty="0">
                <a:effectLst/>
              </a:rPr>
              <a:t>ENTITY RELATIONSHIP DIAGRAM</a:t>
            </a:r>
            <a:endParaRPr lang="en-AU" sz="4000"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1924761"/>
            <a:ext cx="6609436" cy="4486440"/>
          </a:xfrm>
        </p:spPr>
      </p:pic>
      <p:sp>
        <p:nvSpPr>
          <p:cNvPr id="4" name="Date Placeholder 3"/>
          <p:cNvSpPr>
            <a:spLocks noGrp="1"/>
          </p:cNvSpPr>
          <p:nvPr>
            <p:ph type="dt" sz="half" idx="10"/>
          </p:nvPr>
        </p:nvSpPr>
        <p:spPr/>
        <p:txBody>
          <a:bodyPr/>
          <a:lstStyle/>
          <a:p>
            <a:fld id="{C64B143B-77F5-4755-AB5E-C029639E8576}" type="datetime1">
              <a:rPr lang="en-US" smtClean="0"/>
              <a:t>5/18/2023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1822732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583</TotalTime>
  <Words>343</Words>
  <Application>Microsoft Office PowerPoint</Application>
  <PresentationFormat>On-screen Show (4:3)</PresentationFormat>
  <Paragraphs>122</Paragraphs>
  <Slides>16</Slides>
  <Notes>2</Notes>
  <HiddenSlides>0</HiddenSlides>
  <MMClips>0</MMClips>
  <ScaleCrop>false</ScaleCrop>
  <HeadingPairs>
    <vt:vector size="6" baseType="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18" baseType="lpstr">
      <vt:lpstr>Executive</vt:lpstr>
      <vt:lpstr> Presentation On</vt:lpstr>
      <vt:lpstr>INTRODUCTION</vt:lpstr>
      <vt:lpstr>PROBLEMS STATEMENTS</vt:lpstr>
      <vt:lpstr>OBJECTIVES</vt:lpstr>
      <vt:lpstr>LITERATURE REVIEW</vt:lpstr>
      <vt:lpstr>REQUIRED TOOLS</vt:lpstr>
      <vt:lpstr>APPROACH USED</vt:lpstr>
      <vt:lpstr>USE CASE DIAGRAM</vt:lpstr>
      <vt:lpstr>ENTITY RELATIONSHIP DIAGRAM</vt:lpstr>
      <vt:lpstr> SYSTEM SEQUENCE DIAGRAM FOR SELLER AND BUYER</vt:lpstr>
      <vt:lpstr>SYSTEM SEQUENCE DIAGRAM FOR ADMIN</vt:lpstr>
      <vt:lpstr>WIREFRAMES</vt:lpstr>
      <vt:lpstr>WIREFRAMES</vt:lpstr>
      <vt:lpstr>WIREFRAMES</vt:lpstr>
      <vt:lpstr>TIMELINE CHART</vt:lpstr>
      <vt:lpstr>PowerPoint Presentation</vt:lpstr>
      <vt:lpstr>Custom Show 1</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Minor Project I Proposal On</dc:title>
  <dc:creator>Workventures</dc:creator>
  <cp:lastModifiedBy>Workventures</cp:lastModifiedBy>
  <cp:revision>32</cp:revision>
  <dcterms:created xsi:type="dcterms:W3CDTF">2006-08-16T00:00:00Z</dcterms:created>
  <dcterms:modified xsi:type="dcterms:W3CDTF">2023-05-18T02:20:07Z</dcterms:modified>
</cp:coreProperties>
</file>