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y="8229600" cx="14630400"/>
  <p:notesSz cx="8229600" cy="14630400"/>
  <p:defaultTextStyle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2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28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104872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73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3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8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58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2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7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59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5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6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8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8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0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70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1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7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</p:sldLayoutIdLst>
  <p:hf dt="0" ftr="0" hdr="0" sldNum="0"/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5C73E6"/>
          </a:solidFill>
        </p:spPr>
      </p:sp>
      <p:sp>
        <p:nvSpPr>
          <p:cNvPr id="1048577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9F9FF"/>
          </a:solidFill>
        </p:spPr>
      </p:sp>
      <p:pic>
        <p:nvPicPr>
          <p:cNvPr id="2097152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/>
        </p:spPr>
      </p:pic>
      <p:pic>
        <p:nvPicPr>
          <p:cNvPr id="2097153" name="Image 1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83488" y="2474952"/>
            <a:ext cx="4919305" cy="3279577"/>
          </a:xfrm>
          <a:prstGeom prst="rect"/>
        </p:spPr>
      </p:pic>
      <p:sp>
        <p:nvSpPr>
          <p:cNvPr id="1048578" name="Text 2"/>
          <p:cNvSpPr/>
          <p:nvPr/>
        </p:nvSpPr>
        <p:spPr>
          <a:xfrm>
            <a:off x="6280190" y="1914644"/>
            <a:ext cx="7556421" cy="1956435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7702"/>
              </a:lnSpc>
              <a:buNone/>
            </a:pPr>
            <a:r>
              <a:rPr dirty="0" sz="6162" lang="en-US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Welcome to My Design Portfolio</a:t>
            </a:r>
            <a:endParaRPr dirty="0" sz="6162" lang="en-US"/>
          </a:p>
        </p:txBody>
      </p:sp>
      <p:sp>
        <p:nvSpPr>
          <p:cNvPr id="1048579" name="Text 3"/>
          <p:cNvSpPr/>
          <p:nvPr/>
        </p:nvSpPr>
        <p:spPr>
          <a:xfrm>
            <a:off x="6280190" y="4211241"/>
            <a:ext cx="7556421" cy="1451610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858"/>
              </a:lnSpc>
              <a:buNone/>
            </a:pPr>
            <a:r>
              <a:rPr dirty="0" sz="1786" lang="en-US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I'm a passionate and experienced web designer with a proven track record of creating visually stunning and user-friendly websites. Explore my portfolio to discover my design process and diverse projects.</a:t>
            </a:r>
            <a:endParaRPr dirty="0" sz="1786" lang="en-US"/>
          </a:p>
        </p:txBody>
      </p:sp>
      <p:sp>
        <p:nvSpPr>
          <p:cNvPr id="1048580" name="Shape 4"/>
          <p:cNvSpPr/>
          <p:nvPr/>
        </p:nvSpPr>
        <p:spPr>
          <a:xfrm>
            <a:off x="6280190" y="593490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5C73E6"/>
          </a:solidFill>
        </p:spPr>
      </p:sp>
      <p:sp>
        <p:nvSpPr>
          <p:cNvPr id="1048721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9F9FF"/>
          </a:solidFill>
        </p:spPr>
      </p:sp>
      <p:pic>
        <p:nvPicPr>
          <p:cNvPr id="2097187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/>
        </p:spPr>
      </p:pic>
      <p:pic>
        <p:nvPicPr>
          <p:cNvPr id="2097188" name="Image 1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427607" y="1997393"/>
            <a:ext cx="4919186" cy="4234696"/>
          </a:xfrm>
          <a:prstGeom prst="rect"/>
        </p:spPr>
      </p:pic>
      <p:sp>
        <p:nvSpPr>
          <p:cNvPr id="1048722" name="Text 2"/>
          <p:cNvSpPr/>
          <p:nvPr/>
        </p:nvSpPr>
        <p:spPr>
          <a:xfrm>
            <a:off x="793790" y="3045976"/>
            <a:ext cx="6660356" cy="708779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5581"/>
              </a:lnSpc>
              <a:buNone/>
            </a:pPr>
            <a:r>
              <a:rPr dirty="0" sz="4465" lang="en-US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Contact and Next Steps</a:t>
            </a:r>
            <a:endParaRPr dirty="0" sz="4465" lang="en-US"/>
          </a:p>
        </p:txBody>
      </p:sp>
      <p:sp>
        <p:nvSpPr>
          <p:cNvPr id="1048723" name="Text 3"/>
          <p:cNvSpPr/>
          <p:nvPr/>
        </p:nvSpPr>
        <p:spPr>
          <a:xfrm>
            <a:off x="793790" y="4094917"/>
            <a:ext cx="7556421" cy="1088708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858"/>
              </a:lnSpc>
              <a:buNone/>
            </a:pPr>
            <a:r>
              <a:rPr dirty="0" sz="1786" lang="en-US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Ready to discuss your project? Get in touch with me through my website or social media channels. I look forward to collaborating with you to create impactful and engaging designs.</a:t>
            </a:r>
            <a:endParaRPr dirty="0" sz="1786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5C73E6"/>
          </a:solidFill>
        </p:spPr>
      </p:sp>
      <p:sp>
        <p:nvSpPr>
          <p:cNvPr id="1048586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9F9FF"/>
          </a:solidFill>
        </p:spPr>
      </p:sp>
      <p:pic>
        <p:nvPicPr>
          <p:cNvPr id="2097156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/>
        </p:spPr>
      </p:pic>
      <p:pic>
        <p:nvPicPr>
          <p:cNvPr id="2097157" name="Image 1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76582" y="2316242"/>
            <a:ext cx="4933117" cy="3597116"/>
          </a:xfrm>
          <a:prstGeom prst="rect"/>
        </p:spPr>
      </p:pic>
      <p:sp>
        <p:nvSpPr>
          <p:cNvPr id="1048587" name="Text 2"/>
          <p:cNvSpPr/>
          <p:nvPr/>
        </p:nvSpPr>
        <p:spPr>
          <a:xfrm>
            <a:off x="6260902" y="785932"/>
            <a:ext cx="5532358" cy="691515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5445"/>
              </a:lnSpc>
              <a:buNone/>
            </a:pPr>
            <a:r>
              <a:rPr dirty="0" sz="4356" lang="en-US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About Me</a:t>
            </a:r>
            <a:endParaRPr dirty="0" sz="4356" lang="en-US"/>
          </a:p>
        </p:txBody>
      </p:sp>
      <p:sp>
        <p:nvSpPr>
          <p:cNvPr id="1048588" name="Shape 3"/>
          <p:cNvSpPr/>
          <p:nvPr/>
        </p:nvSpPr>
        <p:spPr>
          <a:xfrm>
            <a:off x="6260902" y="1809274"/>
            <a:ext cx="3686889" cy="3414713"/>
          </a:xfrm>
          <a:prstGeom prst="roundRect">
            <a:avLst>
              <a:gd name="adj" fmla="val 2722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048589" name="Text 4"/>
          <p:cNvSpPr/>
          <p:nvPr/>
        </p:nvSpPr>
        <p:spPr>
          <a:xfrm>
            <a:off x="6489740" y="2038112"/>
            <a:ext cx="2766179" cy="345638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23"/>
              </a:lnSpc>
              <a:buNone/>
            </a:pPr>
            <a:r>
              <a:rPr dirty="0" sz="2178" lang="en-US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My Background</a:t>
            </a:r>
            <a:endParaRPr dirty="0" sz="2178" lang="en-US"/>
          </a:p>
        </p:txBody>
      </p:sp>
      <p:sp>
        <p:nvSpPr>
          <p:cNvPr id="1048590" name="Text 5"/>
          <p:cNvSpPr/>
          <p:nvPr/>
        </p:nvSpPr>
        <p:spPr>
          <a:xfrm>
            <a:off x="6489740" y="2516505"/>
            <a:ext cx="3229213" cy="2478643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88"/>
              </a:lnSpc>
              <a:buNone/>
            </a:pPr>
            <a:r>
              <a:rPr dirty="0" sz="1742" lang="en-US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 hold a degree in Graphic Design and have been working in the web design industry for over 5 years, specializing in user interface design, branding, and responsive web development.</a:t>
            </a:r>
            <a:endParaRPr dirty="0" sz="1742" lang="en-US"/>
          </a:p>
        </p:txBody>
      </p:sp>
      <p:sp>
        <p:nvSpPr>
          <p:cNvPr id="1048591" name="Shape 6"/>
          <p:cNvSpPr/>
          <p:nvPr/>
        </p:nvSpPr>
        <p:spPr>
          <a:xfrm>
            <a:off x="10169009" y="1809274"/>
            <a:ext cx="3686889" cy="3414713"/>
          </a:xfrm>
          <a:prstGeom prst="roundRect">
            <a:avLst>
              <a:gd name="adj" fmla="val 2722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048592" name="Text 7"/>
          <p:cNvSpPr/>
          <p:nvPr/>
        </p:nvSpPr>
        <p:spPr>
          <a:xfrm>
            <a:off x="10397847" y="2038112"/>
            <a:ext cx="2766179" cy="345638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23"/>
              </a:lnSpc>
              <a:buNone/>
            </a:pPr>
            <a:r>
              <a:rPr dirty="0" sz="2178" lang="en-US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My Passion</a:t>
            </a:r>
            <a:endParaRPr dirty="0" sz="2178" lang="en-US"/>
          </a:p>
        </p:txBody>
      </p:sp>
      <p:sp>
        <p:nvSpPr>
          <p:cNvPr id="1048593" name="Text 8"/>
          <p:cNvSpPr/>
          <p:nvPr/>
        </p:nvSpPr>
        <p:spPr>
          <a:xfrm>
            <a:off x="10397847" y="2516505"/>
            <a:ext cx="3229213" cy="1770459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88"/>
              </a:lnSpc>
              <a:buNone/>
            </a:pPr>
            <a:r>
              <a:rPr dirty="0" sz="1742" lang="en-US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 am passionate about creating beautiful and functional websites that enhance user experiences and meet the needs of my clients.</a:t>
            </a:r>
            <a:endParaRPr dirty="0" sz="1742" lang="en-US"/>
          </a:p>
        </p:txBody>
      </p:sp>
      <p:sp>
        <p:nvSpPr>
          <p:cNvPr id="1048594" name="Shape 9"/>
          <p:cNvSpPr/>
          <p:nvPr/>
        </p:nvSpPr>
        <p:spPr>
          <a:xfrm>
            <a:off x="6260902" y="5445204"/>
            <a:ext cx="7594997" cy="1998345"/>
          </a:xfrm>
          <a:prstGeom prst="roundRect">
            <a:avLst>
              <a:gd name="adj" fmla="val 4651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048595" name="Text 10"/>
          <p:cNvSpPr/>
          <p:nvPr/>
        </p:nvSpPr>
        <p:spPr>
          <a:xfrm>
            <a:off x="6489740" y="5674042"/>
            <a:ext cx="2766179" cy="345638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23"/>
              </a:lnSpc>
              <a:buNone/>
            </a:pPr>
            <a:r>
              <a:rPr dirty="0" sz="2178" lang="en-US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My Skills</a:t>
            </a:r>
            <a:endParaRPr dirty="0" sz="2178" lang="en-US"/>
          </a:p>
        </p:txBody>
      </p:sp>
      <p:sp>
        <p:nvSpPr>
          <p:cNvPr id="1048596" name="Text 11"/>
          <p:cNvSpPr/>
          <p:nvPr/>
        </p:nvSpPr>
        <p:spPr>
          <a:xfrm>
            <a:off x="6489740" y="6152436"/>
            <a:ext cx="7137321" cy="1062276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88"/>
              </a:lnSpc>
              <a:buNone/>
            </a:pPr>
            <a:r>
              <a:rPr dirty="0" sz="1742" lang="en-US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My skillset includes proficiency in various design software like Adobe Creative Suite and Figma, along with knowledge of HTML, CSS, and JavaScript.</a:t>
            </a:r>
            <a:endParaRPr dirty="0" sz="1742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5C73E6"/>
          </a:solidFill>
        </p:spPr>
      </p:sp>
      <p:sp>
        <p:nvSpPr>
          <p:cNvPr id="1048601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9F9FF"/>
          </a:solidFill>
        </p:spPr>
      </p:sp>
      <p:pic>
        <p:nvPicPr>
          <p:cNvPr id="2097159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4630400" cy="2584013"/>
          </a:xfrm>
          <a:prstGeom prst="rect"/>
        </p:spPr>
      </p:pic>
      <p:pic>
        <p:nvPicPr>
          <p:cNvPr id="2097160" name="Image 1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248394" y="258366"/>
            <a:ext cx="4133493" cy="2067282"/>
          </a:xfrm>
          <a:prstGeom prst="rect"/>
        </p:spPr>
      </p:pic>
      <p:sp>
        <p:nvSpPr>
          <p:cNvPr id="1048602" name="Text 2"/>
          <p:cNvSpPr/>
          <p:nvPr/>
        </p:nvSpPr>
        <p:spPr>
          <a:xfrm>
            <a:off x="723543" y="3154085"/>
            <a:ext cx="5651063" cy="646033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5087"/>
              </a:lnSpc>
              <a:buNone/>
            </a:pPr>
            <a:r>
              <a:rPr dirty="0" sz="4069" lang="en-US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My Design Philosophy</a:t>
            </a:r>
            <a:endParaRPr dirty="0" sz="4069" lang="en-US"/>
          </a:p>
        </p:txBody>
      </p:sp>
      <p:sp>
        <p:nvSpPr>
          <p:cNvPr id="1048603" name="Shape 3"/>
          <p:cNvSpPr/>
          <p:nvPr/>
        </p:nvSpPr>
        <p:spPr>
          <a:xfrm>
            <a:off x="723543" y="4342686"/>
            <a:ext cx="465058" cy="465058"/>
          </a:xfrm>
          <a:prstGeom prst="roundRect">
            <a:avLst>
              <a:gd name="adj" fmla="val 18670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048604" name="Text 4"/>
          <p:cNvSpPr/>
          <p:nvPr/>
        </p:nvSpPr>
        <p:spPr>
          <a:xfrm>
            <a:off x="897850" y="4420195"/>
            <a:ext cx="116324" cy="310039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2442"/>
              </a:lnSpc>
              <a:buNone/>
            </a:pPr>
            <a:r>
              <a:rPr dirty="0" sz="2442" lang="en-US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dirty="0" sz="2442" lang="en-US"/>
          </a:p>
        </p:txBody>
      </p:sp>
      <p:sp>
        <p:nvSpPr>
          <p:cNvPr id="1048605" name="Text 5"/>
          <p:cNvSpPr/>
          <p:nvPr/>
        </p:nvSpPr>
        <p:spPr>
          <a:xfrm>
            <a:off x="1395293" y="4342686"/>
            <a:ext cx="2936915" cy="322898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543"/>
              </a:lnSpc>
              <a:buNone/>
            </a:pPr>
            <a:r>
              <a:rPr dirty="0" sz="2035" lang="en-US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User-Centric Approach</a:t>
            </a:r>
            <a:endParaRPr dirty="0" sz="2035" lang="en-US"/>
          </a:p>
        </p:txBody>
      </p:sp>
      <p:sp>
        <p:nvSpPr>
          <p:cNvPr id="1048606" name="Text 6"/>
          <p:cNvSpPr/>
          <p:nvPr/>
        </p:nvSpPr>
        <p:spPr>
          <a:xfrm>
            <a:off x="1395293" y="4789527"/>
            <a:ext cx="5816560" cy="991910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604"/>
              </a:lnSpc>
              <a:buNone/>
            </a:pPr>
            <a:r>
              <a:rPr dirty="0" sz="1628" lang="en-US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 prioritize user experience by conducting thorough research and usability testing to ensure my designs are intuitive and engaging.</a:t>
            </a:r>
            <a:endParaRPr dirty="0" sz="1628" lang="en-US"/>
          </a:p>
        </p:txBody>
      </p:sp>
      <p:sp>
        <p:nvSpPr>
          <p:cNvPr id="1048607" name="Shape 7"/>
          <p:cNvSpPr/>
          <p:nvPr/>
        </p:nvSpPr>
        <p:spPr>
          <a:xfrm>
            <a:off x="7418546" y="4342686"/>
            <a:ext cx="465058" cy="465058"/>
          </a:xfrm>
          <a:prstGeom prst="roundRect">
            <a:avLst>
              <a:gd name="adj" fmla="val 18670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048608" name="Text 8"/>
          <p:cNvSpPr/>
          <p:nvPr/>
        </p:nvSpPr>
        <p:spPr>
          <a:xfrm>
            <a:off x="7560350" y="4420195"/>
            <a:ext cx="181451" cy="310039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2442"/>
              </a:lnSpc>
              <a:buNone/>
            </a:pPr>
            <a:r>
              <a:rPr dirty="0" sz="2442" lang="en-US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dirty="0" sz="2442" lang="en-US"/>
          </a:p>
        </p:txBody>
      </p:sp>
      <p:sp>
        <p:nvSpPr>
          <p:cNvPr id="1048609" name="Text 9"/>
          <p:cNvSpPr/>
          <p:nvPr/>
        </p:nvSpPr>
        <p:spPr>
          <a:xfrm>
            <a:off x="8090297" y="4342686"/>
            <a:ext cx="4130040" cy="322898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543"/>
              </a:lnSpc>
              <a:buNone/>
            </a:pPr>
            <a:r>
              <a:rPr dirty="0" sz="2035" lang="en-US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Clean and Minimalist Aesthetics</a:t>
            </a:r>
            <a:endParaRPr dirty="0" sz="2035" lang="en-US"/>
          </a:p>
        </p:txBody>
      </p:sp>
      <p:sp>
        <p:nvSpPr>
          <p:cNvPr id="1048610" name="Text 10"/>
          <p:cNvSpPr/>
          <p:nvPr/>
        </p:nvSpPr>
        <p:spPr>
          <a:xfrm>
            <a:off x="8090297" y="4789527"/>
            <a:ext cx="5816560" cy="991910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604"/>
              </a:lnSpc>
              <a:buNone/>
            </a:pPr>
            <a:r>
              <a:rPr dirty="0" sz="1628" lang="en-US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 believe in creating clean and minimalist designs that focus on functionality and clarity, while still maintaining visual appeal.</a:t>
            </a:r>
            <a:endParaRPr dirty="0" sz="1628" lang="en-US"/>
          </a:p>
        </p:txBody>
      </p:sp>
      <p:sp>
        <p:nvSpPr>
          <p:cNvPr id="1048611" name="Shape 11"/>
          <p:cNvSpPr/>
          <p:nvPr/>
        </p:nvSpPr>
        <p:spPr>
          <a:xfrm>
            <a:off x="723543" y="6220658"/>
            <a:ext cx="465058" cy="465058"/>
          </a:xfrm>
          <a:prstGeom prst="roundRect">
            <a:avLst>
              <a:gd name="adj" fmla="val 18670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048612" name="Text 12"/>
          <p:cNvSpPr/>
          <p:nvPr/>
        </p:nvSpPr>
        <p:spPr>
          <a:xfrm>
            <a:off x="864751" y="6298168"/>
            <a:ext cx="182642" cy="310039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2442"/>
              </a:lnSpc>
              <a:buNone/>
            </a:pPr>
            <a:r>
              <a:rPr dirty="0" sz="2442" lang="en-US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dirty="0" sz="2442" lang="en-US"/>
          </a:p>
        </p:txBody>
      </p:sp>
      <p:sp>
        <p:nvSpPr>
          <p:cNvPr id="1048613" name="Text 13"/>
          <p:cNvSpPr/>
          <p:nvPr/>
        </p:nvSpPr>
        <p:spPr>
          <a:xfrm>
            <a:off x="1395293" y="6220658"/>
            <a:ext cx="2584013" cy="322898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543"/>
              </a:lnSpc>
              <a:buNone/>
            </a:pPr>
            <a:r>
              <a:rPr dirty="0" sz="2035" lang="en-US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Responsive Design</a:t>
            </a:r>
            <a:endParaRPr dirty="0" sz="2035" lang="en-US"/>
          </a:p>
        </p:txBody>
      </p:sp>
      <p:sp>
        <p:nvSpPr>
          <p:cNvPr id="1048614" name="Text 14"/>
          <p:cNvSpPr/>
          <p:nvPr/>
        </p:nvSpPr>
        <p:spPr>
          <a:xfrm>
            <a:off x="1395293" y="6667500"/>
            <a:ext cx="5816560" cy="991910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604"/>
              </a:lnSpc>
              <a:buNone/>
            </a:pPr>
            <a:r>
              <a:rPr dirty="0" sz="1628" lang="en-US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 create websites that adapt seamlessly to different screen sizes and devices, ensuring optimal viewing and user experience across all platforms.</a:t>
            </a:r>
            <a:endParaRPr dirty="0" sz="1628" lang="en-US"/>
          </a:p>
        </p:txBody>
      </p:sp>
      <p:sp>
        <p:nvSpPr>
          <p:cNvPr id="1048615" name="Shape 15"/>
          <p:cNvSpPr/>
          <p:nvPr/>
        </p:nvSpPr>
        <p:spPr>
          <a:xfrm>
            <a:off x="7418546" y="6220658"/>
            <a:ext cx="465058" cy="465058"/>
          </a:xfrm>
          <a:prstGeom prst="roundRect">
            <a:avLst>
              <a:gd name="adj" fmla="val 18670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048616" name="Text 16"/>
          <p:cNvSpPr/>
          <p:nvPr/>
        </p:nvSpPr>
        <p:spPr>
          <a:xfrm>
            <a:off x="7558445" y="6298168"/>
            <a:ext cx="185142" cy="310039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2442"/>
              </a:lnSpc>
              <a:buNone/>
            </a:pPr>
            <a:r>
              <a:rPr dirty="0" sz="2442" lang="en-US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4</a:t>
            </a:r>
            <a:endParaRPr dirty="0" sz="2442" lang="en-US"/>
          </a:p>
        </p:txBody>
      </p:sp>
      <p:sp>
        <p:nvSpPr>
          <p:cNvPr id="1048617" name="Text 17"/>
          <p:cNvSpPr/>
          <p:nvPr/>
        </p:nvSpPr>
        <p:spPr>
          <a:xfrm>
            <a:off x="8090297" y="6220658"/>
            <a:ext cx="2584013" cy="322898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543"/>
              </a:lnSpc>
              <a:buNone/>
            </a:pPr>
            <a:r>
              <a:rPr dirty="0" sz="2035" lang="en-US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Data-Driven Design</a:t>
            </a:r>
            <a:endParaRPr dirty="0" sz="2035" lang="en-US"/>
          </a:p>
        </p:txBody>
      </p:sp>
      <p:sp>
        <p:nvSpPr>
          <p:cNvPr id="1048618" name="Text 18"/>
          <p:cNvSpPr/>
          <p:nvPr/>
        </p:nvSpPr>
        <p:spPr>
          <a:xfrm>
            <a:off x="8090297" y="6667500"/>
            <a:ext cx="5816560" cy="661273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604"/>
              </a:lnSpc>
              <a:buNone/>
            </a:pPr>
            <a:r>
              <a:rPr dirty="0" sz="1628" lang="en-US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 leverage data analytics and user feedback to refine my designs and make informed decisions.</a:t>
            </a:r>
            <a:endParaRPr dirty="0" sz="1628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5C73E6"/>
          </a:solidFill>
        </p:spPr>
      </p:sp>
      <p:sp>
        <p:nvSpPr>
          <p:cNvPr id="1048623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9F9FF"/>
          </a:solidFill>
        </p:spPr>
      </p:sp>
      <p:sp>
        <p:nvSpPr>
          <p:cNvPr id="1048624" name="Text 2"/>
          <p:cNvSpPr/>
          <p:nvPr/>
        </p:nvSpPr>
        <p:spPr>
          <a:xfrm>
            <a:off x="793790" y="965954"/>
            <a:ext cx="5670590" cy="708779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5581"/>
              </a:lnSpc>
              <a:buNone/>
            </a:pPr>
            <a:r>
              <a:rPr dirty="0" sz="4465" lang="en-US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Featured Projects</a:t>
            </a:r>
            <a:endParaRPr dirty="0" sz="4465" lang="en-US"/>
          </a:p>
        </p:txBody>
      </p:sp>
      <p:pic>
        <p:nvPicPr>
          <p:cNvPr id="2097162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93790" y="2128361"/>
            <a:ext cx="4120753" cy="2546747"/>
          </a:xfrm>
          <a:prstGeom prst="rect"/>
        </p:spPr>
      </p:pic>
      <p:sp>
        <p:nvSpPr>
          <p:cNvPr id="1048625" name="Text 3"/>
          <p:cNvSpPr/>
          <p:nvPr/>
        </p:nvSpPr>
        <p:spPr>
          <a:xfrm>
            <a:off x="793790" y="4958596"/>
            <a:ext cx="3066098" cy="354330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791"/>
              </a:lnSpc>
              <a:buNone/>
            </a:pPr>
            <a:r>
              <a:rPr dirty="0" sz="2233" lang="en-US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E-Commerce Website</a:t>
            </a:r>
            <a:endParaRPr dirty="0" sz="2233" lang="en-US"/>
          </a:p>
        </p:txBody>
      </p:sp>
      <p:sp>
        <p:nvSpPr>
          <p:cNvPr id="1048626" name="Text 4"/>
          <p:cNvSpPr/>
          <p:nvPr/>
        </p:nvSpPr>
        <p:spPr>
          <a:xfrm>
            <a:off x="793790" y="5449014"/>
            <a:ext cx="4120753" cy="1814513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858"/>
              </a:lnSpc>
              <a:buNone/>
            </a:pPr>
            <a:r>
              <a:rPr dirty="0" sz="1786" lang="en-US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This project involved designing a modern and user-friendly e-commerce website for a clothing brand, optimizing the user journey and showcasing products effectively.</a:t>
            </a:r>
            <a:endParaRPr dirty="0" sz="1786" lang="en-US"/>
          </a:p>
        </p:txBody>
      </p:sp>
      <p:pic>
        <p:nvPicPr>
          <p:cNvPr id="2097163" name="Image 1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254704" y="2128361"/>
            <a:ext cx="4120872" cy="2546866"/>
          </a:xfrm>
          <a:prstGeom prst="rect"/>
        </p:spPr>
      </p:pic>
      <p:sp>
        <p:nvSpPr>
          <p:cNvPr id="1048627" name="Text 5"/>
          <p:cNvSpPr/>
          <p:nvPr/>
        </p:nvSpPr>
        <p:spPr>
          <a:xfrm>
            <a:off x="5254704" y="4958715"/>
            <a:ext cx="2835235" cy="354330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791"/>
              </a:lnSpc>
              <a:buNone/>
            </a:pPr>
            <a:r>
              <a:rPr dirty="0" sz="2233" lang="en-US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Portfolio Website</a:t>
            </a:r>
            <a:endParaRPr dirty="0" sz="2233" lang="en-US"/>
          </a:p>
        </p:txBody>
      </p:sp>
      <p:sp>
        <p:nvSpPr>
          <p:cNvPr id="1048628" name="Text 6"/>
          <p:cNvSpPr/>
          <p:nvPr/>
        </p:nvSpPr>
        <p:spPr>
          <a:xfrm>
            <a:off x="5254704" y="5449133"/>
            <a:ext cx="4120872" cy="1814513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858"/>
              </a:lnSpc>
              <a:buNone/>
            </a:pPr>
            <a:r>
              <a:rPr dirty="0" sz="1786" lang="en-US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 designed a visually compelling portfolio website for a freelance photographer, highlighting their best work and showcasing their creative vision.</a:t>
            </a:r>
            <a:endParaRPr dirty="0" sz="1786" lang="en-US"/>
          </a:p>
        </p:txBody>
      </p:sp>
      <p:pic>
        <p:nvPicPr>
          <p:cNvPr id="2097164" name="Image 2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9715738" y="2128361"/>
            <a:ext cx="4120753" cy="2546747"/>
          </a:xfrm>
          <a:prstGeom prst="rect"/>
        </p:spPr>
      </p:pic>
      <p:sp>
        <p:nvSpPr>
          <p:cNvPr id="1048629" name="Text 7"/>
          <p:cNvSpPr/>
          <p:nvPr/>
        </p:nvSpPr>
        <p:spPr>
          <a:xfrm>
            <a:off x="9715738" y="4958596"/>
            <a:ext cx="2835235" cy="354330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791"/>
              </a:lnSpc>
              <a:buNone/>
            </a:pPr>
            <a:r>
              <a:rPr dirty="0" sz="2233" lang="en-US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Corporate Website</a:t>
            </a:r>
            <a:endParaRPr dirty="0" sz="2233" lang="en-US"/>
          </a:p>
        </p:txBody>
      </p:sp>
      <p:sp>
        <p:nvSpPr>
          <p:cNvPr id="1048630" name="Text 8"/>
          <p:cNvSpPr/>
          <p:nvPr/>
        </p:nvSpPr>
        <p:spPr>
          <a:xfrm>
            <a:off x="9715738" y="5449014"/>
            <a:ext cx="4120753" cy="1814513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858"/>
              </a:lnSpc>
              <a:buNone/>
            </a:pPr>
            <a:r>
              <a:rPr dirty="0" sz="1786" lang="en-US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This project involved creating a professional and informative corporate website for a technology company, focusing on clear communication and brand identity.</a:t>
            </a:r>
            <a:endParaRPr dirty="0" sz="1786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5C73E6"/>
          </a:solidFill>
        </p:spPr>
      </p:sp>
      <p:sp>
        <p:nvSpPr>
          <p:cNvPr id="1048635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9F9FF"/>
          </a:solidFill>
        </p:spPr>
      </p:sp>
      <p:sp>
        <p:nvSpPr>
          <p:cNvPr id="1048636" name="Text 2"/>
          <p:cNvSpPr/>
          <p:nvPr/>
        </p:nvSpPr>
        <p:spPr>
          <a:xfrm>
            <a:off x="793790" y="709493"/>
            <a:ext cx="5987296" cy="708779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5581"/>
              </a:lnSpc>
              <a:buNone/>
            </a:pPr>
            <a:r>
              <a:rPr dirty="0" sz="4465" lang="en-US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User Interface Design</a:t>
            </a:r>
            <a:endParaRPr dirty="0" sz="4465" lang="en-US"/>
          </a:p>
        </p:txBody>
      </p:sp>
      <p:sp>
        <p:nvSpPr>
          <p:cNvPr id="1048637" name="Text 3"/>
          <p:cNvSpPr/>
          <p:nvPr/>
        </p:nvSpPr>
        <p:spPr>
          <a:xfrm>
            <a:off x="793790" y="1985248"/>
            <a:ext cx="3546396" cy="354330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91"/>
              </a:lnSpc>
              <a:buNone/>
            </a:pPr>
            <a:r>
              <a:rPr dirty="0" sz="2233" lang="en-US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User Interface (UI) Design</a:t>
            </a:r>
            <a:endParaRPr dirty="0" sz="2233" lang="en-US"/>
          </a:p>
        </p:txBody>
      </p:sp>
      <p:sp>
        <p:nvSpPr>
          <p:cNvPr id="1048638" name="Text 4"/>
          <p:cNvSpPr/>
          <p:nvPr/>
        </p:nvSpPr>
        <p:spPr>
          <a:xfrm>
            <a:off x="793790" y="2566392"/>
            <a:ext cx="3978116" cy="1814513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858"/>
              </a:lnSpc>
              <a:buNone/>
            </a:pPr>
            <a:r>
              <a:rPr dirty="0" sz="1786" lang="en-US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 specialize in designing user-friendly and visually appealing interfaces that enhance user experience and promote engagement.</a:t>
            </a:r>
            <a:endParaRPr dirty="0" sz="1786" lang="en-US"/>
          </a:p>
        </p:txBody>
      </p:sp>
      <p:sp>
        <p:nvSpPr>
          <p:cNvPr id="1048639" name="Text 5"/>
          <p:cNvSpPr/>
          <p:nvPr/>
        </p:nvSpPr>
        <p:spPr>
          <a:xfrm>
            <a:off x="1156692" y="4584978"/>
            <a:ext cx="3615214" cy="362903"/>
          </a:xfrm>
          <a:prstGeom prst="rect"/>
          <a:noFill/>
        </p:spPr>
        <p:txBody>
          <a:bodyPr anchor="t" rtlCol="0" wrap="none"/>
          <a:p>
            <a:pPr algn="l" indent="-342900" marL="342900">
              <a:lnSpc>
                <a:spcPts val="2858"/>
              </a:lnSpc>
              <a:buSzPct val="100000"/>
              <a:buFont typeface="+mj-lt"/>
              <a:buAutoNum type="arabicPeriod" startAt="1"/>
            </a:pPr>
            <a:r>
              <a:rPr dirty="0" sz="1786" lang="en-US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Wireframing and Prototyping</a:t>
            </a:r>
            <a:endParaRPr dirty="0" sz="1786" lang="en-US"/>
          </a:p>
        </p:txBody>
      </p:sp>
      <p:sp>
        <p:nvSpPr>
          <p:cNvPr id="1048640" name="Text 6"/>
          <p:cNvSpPr/>
          <p:nvPr/>
        </p:nvSpPr>
        <p:spPr>
          <a:xfrm>
            <a:off x="1156692" y="5027176"/>
            <a:ext cx="3615214" cy="362903"/>
          </a:xfrm>
          <a:prstGeom prst="rect"/>
          <a:noFill/>
        </p:spPr>
        <p:txBody>
          <a:bodyPr anchor="t" rtlCol="0" wrap="none"/>
          <a:p>
            <a:pPr algn="l" indent="-342900" marL="342900">
              <a:lnSpc>
                <a:spcPts val="2858"/>
              </a:lnSpc>
              <a:buSzPct val="100000"/>
              <a:buFont typeface="+mj-lt"/>
              <a:buAutoNum type="arabicPeriod" startAt="2"/>
            </a:pPr>
            <a:r>
              <a:rPr dirty="0" sz="1786" lang="en-US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Interactive Design</a:t>
            </a:r>
            <a:endParaRPr dirty="0" sz="1786" lang="en-US"/>
          </a:p>
        </p:txBody>
      </p:sp>
      <p:sp>
        <p:nvSpPr>
          <p:cNvPr id="1048641" name="Text 7"/>
          <p:cNvSpPr/>
          <p:nvPr/>
        </p:nvSpPr>
        <p:spPr>
          <a:xfrm>
            <a:off x="1156692" y="5469374"/>
            <a:ext cx="3615214" cy="362903"/>
          </a:xfrm>
          <a:prstGeom prst="rect"/>
          <a:noFill/>
        </p:spPr>
        <p:txBody>
          <a:bodyPr anchor="t" rtlCol="0" wrap="none"/>
          <a:p>
            <a:pPr algn="l" indent="-342900" marL="342900">
              <a:lnSpc>
                <a:spcPts val="2858"/>
              </a:lnSpc>
              <a:buSzPct val="100000"/>
              <a:buFont typeface="+mj-lt"/>
              <a:buAutoNum type="arabicPeriod" startAt="3"/>
            </a:pPr>
            <a:r>
              <a:rPr dirty="0" sz="1786" lang="en-US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Information Architecture</a:t>
            </a:r>
            <a:endParaRPr dirty="0" sz="1786" lang="en-US"/>
          </a:p>
        </p:txBody>
      </p:sp>
      <p:sp>
        <p:nvSpPr>
          <p:cNvPr id="1048642" name="Text 8"/>
          <p:cNvSpPr/>
          <p:nvPr/>
        </p:nvSpPr>
        <p:spPr>
          <a:xfrm>
            <a:off x="1156692" y="5911572"/>
            <a:ext cx="3615214" cy="362903"/>
          </a:xfrm>
          <a:prstGeom prst="rect"/>
          <a:noFill/>
        </p:spPr>
        <p:txBody>
          <a:bodyPr anchor="t" rtlCol="0" wrap="none"/>
          <a:p>
            <a:pPr algn="l" indent="-342900" marL="342900">
              <a:lnSpc>
                <a:spcPts val="2858"/>
              </a:lnSpc>
              <a:buSzPct val="100000"/>
              <a:buFont typeface="+mj-lt"/>
              <a:buAutoNum type="arabicPeriod" startAt="4"/>
            </a:pPr>
            <a:r>
              <a:rPr dirty="0" sz="1786" lang="en-US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Visual Design and Branding</a:t>
            </a:r>
            <a:endParaRPr dirty="0" sz="1786" lang="en-US"/>
          </a:p>
        </p:txBody>
      </p:sp>
      <p:sp>
        <p:nvSpPr>
          <p:cNvPr id="1048643" name="Text 9"/>
          <p:cNvSpPr/>
          <p:nvPr/>
        </p:nvSpPr>
        <p:spPr>
          <a:xfrm>
            <a:off x="5332928" y="1985248"/>
            <a:ext cx="2835235" cy="354330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91"/>
              </a:lnSpc>
              <a:buNone/>
            </a:pPr>
            <a:r>
              <a:rPr dirty="0" sz="2233" lang="en-US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Design Tools</a:t>
            </a:r>
            <a:endParaRPr dirty="0" sz="2233" lang="en-US"/>
          </a:p>
        </p:txBody>
      </p:sp>
      <p:sp>
        <p:nvSpPr>
          <p:cNvPr id="1048644" name="Text 10"/>
          <p:cNvSpPr/>
          <p:nvPr/>
        </p:nvSpPr>
        <p:spPr>
          <a:xfrm>
            <a:off x="5332928" y="2566392"/>
            <a:ext cx="3978116" cy="725805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858"/>
              </a:lnSpc>
              <a:buNone/>
            </a:pPr>
            <a:r>
              <a:rPr dirty="0" sz="1786" lang="en-US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 utilize a range of design tools to create high-quality UI designs.</a:t>
            </a:r>
            <a:endParaRPr dirty="0" sz="1786" lang="en-US"/>
          </a:p>
        </p:txBody>
      </p:sp>
      <p:sp>
        <p:nvSpPr>
          <p:cNvPr id="1048645" name="Text 11"/>
          <p:cNvSpPr/>
          <p:nvPr/>
        </p:nvSpPr>
        <p:spPr>
          <a:xfrm>
            <a:off x="5695831" y="3496270"/>
            <a:ext cx="3615214" cy="362903"/>
          </a:xfrm>
          <a:prstGeom prst="rect"/>
          <a:noFill/>
        </p:spPr>
        <p:txBody>
          <a:bodyPr anchor="t" rtlCol="0" wrap="none"/>
          <a:p>
            <a:pPr algn="l" indent="-342900" marL="342900">
              <a:lnSpc>
                <a:spcPts val="2858"/>
              </a:lnSpc>
              <a:buSzPct val="100000"/>
              <a:buChar char="•"/>
            </a:pPr>
            <a:r>
              <a:rPr dirty="0" sz="1786" lang="en-US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Figma</a:t>
            </a:r>
            <a:endParaRPr dirty="0" sz="1786" lang="en-US"/>
          </a:p>
        </p:txBody>
      </p:sp>
      <p:sp>
        <p:nvSpPr>
          <p:cNvPr id="1048646" name="Text 12"/>
          <p:cNvSpPr/>
          <p:nvPr/>
        </p:nvSpPr>
        <p:spPr>
          <a:xfrm>
            <a:off x="5695831" y="3938468"/>
            <a:ext cx="3615214" cy="362903"/>
          </a:xfrm>
          <a:prstGeom prst="rect"/>
          <a:noFill/>
        </p:spPr>
        <p:txBody>
          <a:bodyPr anchor="t" rtlCol="0" wrap="none"/>
          <a:p>
            <a:pPr algn="l" indent="-342900" marL="342900">
              <a:lnSpc>
                <a:spcPts val="2858"/>
              </a:lnSpc>
              <a:buSzPct val="100000"/>
              <a:buChar char="•"/>
            </a:pPr>
            <a:r>
              <a:rPr dirty="0" sz="1786" lang="en-US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Adobe XD</a:t>
            </a:r>
            <a:endParaRPr dirty="0" sz="1786" lang="en-US"/>
          </a:p>
        </p:txBody>
      </p:sp>
      <p:sp>
        <p:nvSpPr>
          <p:cNvPr id="1048647" name="Text 13"/>
          <p:cNvSpPr/>
          <p:nvPr/>
        </p:nvSpPr>
        <p:spPr>
          <a:xfrm>
            <a:off x="5695831" y="4380667"/>
            <a:ext cx="3615214" cy="362903"/>
          </a:xfrm>
          <a:prstGeom prst="rect"/>
          <a:noFill/>
        </p:spPr>
        <p:txBody>
          <a:bodyPr anchor="t" rtlCol="0" wrap="none"/>
          <a:p>
            <a:pPr algn="l" indent="-342900" marL="342900">
              <a:lnSpc>
                <a:spcPts val="2858"/>
              </a:lnSpc>
              <a:buSzPct val="100000"/>
              <a:buChar char="•"/>
            </a:pPr>
            <a:r>
              <a:rPr dirty="0" sz="1786" lang="en-US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Sketch</a:t>
            </a:r>
            <a:endParaRPr dirty="0" sz="1786" lang="en-US"/>
          </a:p>
        </p:txBody>
      </p:sp>
      <p:sp>
        <p:nvSpPr>
          <p:cNvPr id="1048648" name="Text 14"/>
          <p:cNvSpPr/>
          <p:nvPr/>
        </p:nvSpPr>
        <p:spPr>
          <a:xfrm>
            <a:off x="5695831" y="4822865"/>
            <a:ext cx="3615214" cy="362903"/>
          </a:xfrm>
          <a:prstGeom prst="rect"/>
          <a:noFill/>
        </p:spPr>
        <p:txBody>
          <a:bodyPr anchor="t" rtlCol="0" wrap="none"/>
          <a:p>
            <a:pPr algn="l" indent="-342900" marL="342900">
              <a:lnSpc>
                <a:spcPts val="2858"/>
              </a:lnSpc>
              <a:buSzPct val="100000"/>
              <a:buChar char="•"/>
            </a:pPr>
            <a:r>
              <a:rPr dirty="0" sz="1786" lang="en-US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InVision Studio</a:t>
            </a:r>
            <a:endParaRPr dirty="0" sz="1786" lang="en-US"/>
          </a:p>
        </p:txBody>
      </p:sp>
      <p:sp>
        <p:nvSpPr>
          <p:cNvPr id="1048649" name="Text 15"/>
          <p:cNvSpPr/>
          <p:nvPr/>
        </p:nvSpPr>
        <p:spPr>
          <a:xfrm>
            <a:off x="9872067" y="1985248"/>
            <a:ext cx="2835235" cy="354330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91"/>
              </a:lnSpc>
              <a:buNone/>
            </a:pPr>
            <a:r>
              <a:rPr dirty="0" sz="2233" lang="en-US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UI Design Process</a:t>
            </a:r>
            <a:endParaRPr dirty="0" sz="2233" lang="en-US"/>
          </a:p>
        </p:txBody>
      </p:sp>
      <p:sp>
        <p:nvSpPr>
          <p:cNvPr id="1048650" name="Text 16"/>
          <p:cNvSpPr/>
          <p:nvPr/>
        </p:nvSpPr>
        <p:spPr>
          <a:xfrm>
            <a:off x="9872067" y="2566392"/>
            <a:ext cx="3978116" cy="1814513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858"/>
              </a:lnSpc>
              <a:buNone/>
            </a:pPr>
            <a:r>
              <a:rPr dirty="0" sz="1786" lang="en-US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My UI design process involves a user-centered approach, incorporating research, wireframing, prototyping, and testing to ensure optimal usability.</a:t>
            </a:r>
            <a:endParaRPr dirty="0" sz="1786" lang="en-US"/>
          </a:p>
        </p:txBody>
      </p:sp>
      <p:pic>
        <p:nvPicPr>
          <p:cNvPr id="2097166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872067" y="4636056"/>
            <a:ext cx="3978116" cy="2628781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5C73E6"/>
          </a:solidFill>
        </p:spPr>
      </p:sp>
      <p:sp>
        <p:nvSpPr>
          <p:cNvPr id="1048655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9F9FF"/>
          </a:solidFill>
        </p:spPr>
      </p:sp>
      <p:pic>
        <p:nvPicPr>
          <p:cNvPr id="2097168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/>
        </p:spPr>
      </p:pic>
      <p:pic>
        <p:nvPicPr>
          <p:cNvPr id="2097169" name="Image 1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382601" y="2326124"/>
            <a:ext cx="5009078" cy="3577352"/>
          </a:xfrm>
          <a:prstGeom prst="rect"/>
        </p:spPr>
      </p:pic>
      <p:sp>
        <p:nvSpPr>
          <p:cNvPr id="1048656" name="Text 2"/>
          <p:cNvSpPr/>
          <p:nvPr/>
        </p:nvSpPr>
        <p:spPr>
          <a:xfrm>
            <a:off x="668179" y="526494"/>
            <a:ext cx="5216843" cy="596622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4698"/>
              </a:lnSpc>
              <a:buNone/>
            </a:pPr>
            <a:r>
              <a:rPr dirty="0" sz="3759" lang="en-US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Branding and Identity</a:t>
            </a:r>
            <a:endParaRPr dirty="0" sz="3759" lang="en-US"/>
          </a:p>
        </p:txBody>
      </p:sp>
      <p:pic>
        <p:nvPicPr>
          <p:cNvPr id="2097170" name="Image 2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68179" y="1409462"/>
            <a:ext cx="954643" cy="1527453"/>
          </a:xfrm>
          <a:prstGeom prst="rect"/>
        </p:spPr>
      </p:pic>
      <p:sp>
        <p:nvSpPr>
          <p:cNvPr id="1048657" name="Text 3"/>
          <p:cNvSpPr/>
          <p:nvPr/>
        </p:nvSpPr>
        <p:spPr>
          <a:xfrm>
            <a:off x="1909167" y="1600319"/>
            <a:ext cx="2386727" cy="298371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349"/>
              </a:lnSpc>
              <a:buNone/>
            </a:pPr>
            <a:r>
              <a:rPr dirty="0" sz="1879" lang="en-US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Brand Strategy</a:t>
            </a:r>
            <a:endParaRPr dirty="0" sz="1879" lang="en-US"/>
          </a:p>
        </p:txBody>
      </p:sp>
      <p:sp>
        <p:nvSpPr>
          <p:cNvPr id="1048658" name="Text 4"/>
          <p:cNvSpPr/>
          <p:nvPr/>
        </p:nvSpPr>
        <p:spPr>
          <a:xfrm>
            <a:off x="1909167" y="2013228"/>
            <a:ext cx="6566654" cy="611029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406"/>
              </a:lnSpc>
              <a:buNone/>
            </a:pPr>
            <a:r>
              <a:rPr dirty="0" sz="1503" lang="en-US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 work closely with clients to understand their target audience, values, and brand message.</a:t>
            </a:r>
            <a:endParaRPr dirty="0" sz="1503" lang="en-US"/>
          </a:p>
        </p:txBody>
      </p:sp>
      <p:pic>
        <p:nvPicPr>
          <p:cNvPr id="2097171" name="Image 3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68179" y="2936915"/>
            <a:ext cx="954643" cy="1527453"/>
          </a:xfrm>
          <a:prstGeom prst="rect"/>
        </p:spPr>
      </p:pic>
      <p:sp>
        <p:nvSpPr>
          <p:cNvPr id="1048659" name="Text 5"/>
          <p:cNvSpPr/>
          <p:nvPr/>
        </p:nvSpPr>
        <p:spPr>
          <a:xfrm>
            <a:off x="1909167" y="3127772"/>
            <a:ext cx="2386727" cy="298371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349"/>
              </a:lnSpc>
              <a:buNone/>
            </a:pPr>
            <a:r>
              <a:rPr dirty="0" sz="1879" lang="en-US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Logo Design</a:t>
            </a:r>
            <a:endParaRPr dirty="0" sz="1879" lang="en-US"/>
          </a:p>
        </p:txBody>
      </p:sp>
      <p:sp>
        <p:nvSpPr>
          <p:cNvPr id="1048660" name="Text 6"/>
          <p:cNvSpPr/>
          <p:nvPr/>
        </p:nvSpPr>
        <p:spPr>
          <a:xfrm>
            <a:off x="1909167" y="3540681"/>
            <a:ext cx="6566654" cy="611029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406"/>
              </a:lnSpc>
              <a:buNone/>
            </a:pPr>
            <a:r>
              <a:rPr dirty="0" sz="1503" lang="en-US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 create unique and memorable logos that represent the brand's identity and resonate with the target audience.</a:t>
            </a:r>
            <a:endParaRPr dirty="0" sz="1503" lang="en-US"/>
          </a:p>
        </p:txBody>
      </p:sp>
      <p:pic>
        <p:nvPicPr>
          <p:cNvPr id="2097172" name="Image 4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668179" y="4464367"/>
            <a:ext cx="954643" cy="1711166"/>
          </a:xfrm>
          <a:prstGeom prst="rect"/>
        </p:spPr>
      </p:pic>
      <p:sp>
        <p:nvSpPr>
          <p:cNvPr id="1048661" name="Text 7"/>
          <p:cNvSpPr/>
          <p:nvPr/>
        </p:nvSpPr>
        <p:spPr>
          <a:xfrm>
            <a:off x="1909167" y="4655225"/>
            <a:ext cx="2386727" cy="298371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349"/>
              </a:lnSpc>
              <a:buNone/>
            </a:pPr>
            <a:r>
              <a:rPr dirty="0" sz="1879" lang="en-US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Brand Guidelines</a:t>
            </a:r>
            <a:endParaRPr dirty="0" sz="1879" lang="en-US"/>
          </a:p>
        </p:txBody>
      </p:sp>
      <p:sp>
        <p:nvSpPr>
          <p:cNvPr id="1048662" name="Text 8"/>
          <p:cNvSpPr/>
          <p:nvPr/>
        </p:nvSpPr>
        <p:spPr>
          <a:xfrm>
            <a:off x="1909167" y="5068133"/>
            <a:ext cx="6566654" cy="916543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406"/>
              </a:lnSpc>
              <a:buNone/>
            </a:pPr>
            <a:r>
              <a:rPr dirty="0" sz="1503" lang="en-US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 develop comprehensive brand guidelines to ensure consistency across all brand touchpoints, including color palettes, typography, and imagery.</a:t>
            </a:r>
            <a:endParaRPr dirty="0" sz="1503" lang="en-US"/>
          </a:p>
        </p:txBody>
      </p:sp>
      <p:pic>
        <p:nvPicPr>
          <p:cNvPr id="2097173" name="Image 5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>
            <a:off x="668179" y="6175534"/>
            <a:ext cx="954643" cy="1527453"/>
          </a:xfrm>
          <a:prstGeom prst="rect"/>
        </p:spPr>
      </p:pic>
      <p:sp>
        <p:nvSpPr>
          <p:cNvPr id="1048663" name="Text 9"/>
          <p:cNvSpPr/>
          <p:nvPr/>
        </p:nvSpPr>
        <p:spPr>
          <a:xfrm>
            <a:off x="1909167" y="6366391"/>
            <a:ext cx="2386727" cy="298371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349"/>
              </a:lnSpc>
              <a:buNone/>
            </a:pPr>
            <a:r>
              <a:rPr dirty="0" sz="1879" lang="en-US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Brand Applications</a:t>
            </a:r>
            <a:endParaRPr dirty="0" sz="1879" lang="en-US"/>
          </a:p>
        </p:txBody>
      </p:sp>
      <p:sp>
        <p:nvSpPr>
          <p:cNvPr id="1048664" name="Text 10"/>
          <p:cNvSpPr/>
          <p:nvPr/>
        </p:nvSpPr>
        <p:spPr>
          <a:xfrm>
            <a:off x="1909167" y="6779300"/>
            <a:ext cx="6566654" cy="611029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406"/>
              </a:lnSpc>
              <a:buNone/>
            </a:pPr>
            <a:r>
              <a:rPr dirty="0" sz="1503" lang="en-US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 apply brand elements across various marketing materials, websites, and social media platforms.</a:t>
            </a:r>
            <a:endParaRPr dirty="0" sz="1503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5C73E6"/>
          </a:solidFill>
        </p:spPr>
      </p:sp>
      <p:sp>
        <p:nvSpPr>
          <p:cNvPr id="1048669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9F9FF"/>
          </a:solidFill>
        </p:spPr>
      </p:sp>
      <p:pic>
        <p:nvPicPr>
          <p:cNvPr id="2097175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/>
        </p:spPr>
      </p:pic>
      <p:pic>
        <p:nvPicPr>
          <p:cNvPr id="2097176" name="Image 1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614035" y="283488"/>
            <a:ext cx="3402330" cy="2268260"/>
          </a:xfrm>
          <a:prstGeom prst="rect"/>
        </p:spPr>
      </p:pic>
      <p:sp>
        <p:nvSpPr>
          <p:cNvPr id="1048670" name="Text 2"/>
          <p:cNvSpPr/>
          <p:nvPr/>
        </p:nvSpPr>
        <p:spPr>
          <a:xfrm>
            <a:off x="793790" y="4040981"/>
            <a:ext cx="7251144" cy="708779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5581"/>
              </a:lnSpc>
              <a:buNone/>
            </a:pPr>
            <a:r>
              <a:rPr dirty="0" sz="4465" lang="en-US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Print and Editorial Design</a:t>
            </a:r>
            <a:endParaRPr dirty="0" sz="4465" lang="en-US"/>
          </a:p>
        </p:txBody>
      </p:sp>
      <p:sp>
        <p:nvSpPr>
          <p:cNvPr id="1048671" name="Shape 3"/>
          <p:cNvSpPr/>
          <p:nvPr/>
        </p:nvSpPr>
        <p:spPr>
          <a:xfrm>
            <a:off x="793790" y="5089922"/>
            <a:ext cx="13042821" cy="1315879"/>
          </a:xfrm>
          <a:prstGeom prst="roundRect">
            <a:avLst>
              <a:gd name="adj" fmla="val 724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1048672" name="Shape 4"/>
          <p:cNvSpPr/>
          <p:nvPr/>
        </p:nvSpPr>
        <p:spPr>
          <a:xfrm>
            <a:off x="801410" y="5097542"/>
            <a:ext cx="13026271" cy="650319"/>
          </a:xfrm>
          <a:prstGeom prst="rect"/>
          <a:solidFill>
            <a:srgbClr val="FFFFFF">
              <a:alpha val="4000"/>
            </a:srgbClr>
          </a:solidFill>
        </p:spPr>
      </p:sp>
      <p:sp>
        <p:nvSpPr>
          <p:cNvPr id="1048673" name="Text 5"/>
          <p:cNvSpPr/>
          <p:nvPr/>
        </p:nvSpPr>
        <p:spPr>
          <a:xfrm>
            <a:off x="1029653" y="5241250"/>
            <a:ext cx="3884176" cy="362903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858"/>
              </a:lnSpc>
              <a:buNone/>
            </a:pPr>
            <a:r>
              <a:rPr dirty="0" sz="1786" lang="en-US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Brochures</a:t>
            </a:r>
            <a:endParaRPr dirty="0" sz="1786" lang="en-US"/>
          </a:p>
        </p:txBody>
      </p:sp>
      <p:sp>
        <p:nvSpPr>
          <p:cNvPr id="1048674" name="Text 6"/>
          <p:cNvSpPr/>
          <p:nvPr/>
        </p:nvSpPr>
        <p:spPr>
          <a:xfrm>
            <a:off x="5375077" y="5241250"/>
            <a:ext cx="3880366" cy="362903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858"/>
              </a:lnSpc>
              <a:buNone/>
            </a:pPr>
            <a:r>
              <a:rPr dirty="0" sz="1786" lang="en-US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Flyers</a:t>
            </a:r>
            <a:endParaRPr dirty="0" sz="1786" lang="en-US"/>
          </a:p>
        </p:txBody>
      </p:sp>
      <p:sp>
        <p:nvSpPr>
          <p:cNvPr id="1048675" name="Text 7"/>
          <p:cNvSpPr/>
          <p:nvPr/>
        </p:nvSpPr>
        <p:spPr>
          <a:xfrm>
            <a:off x="9716691" y="5241250"/>
            <a:ext cx="3884176" cy="362903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858"/>
              </a:lnSpc>
              <a:buNone/>
            </a:pPr>
            <a:r>
              <a:rPr dirty="0" sz="1786" lang="en-US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Posters</a:t>
            </a:r>
            <a:endParaRPr dirty="0" sz="1786" lang="en-US"/>
          </a:p>
        </p:txBody>
      </p:sp>
      <p:sp>
        <p:nvSpPr>
          <p:cNvPr id="1048676" name="Shape 8"/>
          <p:cNvSpPr/>
          <p:nvPr/>
        </p:nvSpPr>
        <p:spPr>
          <a:xfrm>
            <a:off x="801410" y="5747861"/>
            <a:ext cx="13026271" cy="650319"/>
          </a:xfrm>
          <a:prstGeom prst="rect"/>
          <a:solidFill>
            <a:srgbClr val="000000">
              <a:alpha val="4000"/>
            </a:srgbClr>
          </a:solidFill>
        </p:spPr>
      </p:sp>
      <p:sp>
        <p:nvSpPr>
          <p:cNvPr id="1048677" name="Text 9"/>
          <p:cNvSpPr/>
          <p:nvPr/>
        </p:nvSpPr>
        <p:spPr>
          <a:xfrm>
            <a:off x="1029653" y="5891570"/>
            <a:ext cx="3884176" cy="362903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858"/>
              </a:lnSpc>
              <a:buNone/>
            </a:pPr>
            <a:r>
              <a:rPr dirty="0" sz="1786" lang="en-US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Catalogs</a:t>
            </a:r>
            <a:endParaRPr dirty="0" sz="1786" lang="en-US"/>
          </a:p>
        </p:txBody>
      </p:sp>
      <p:sp>
        <p:nvSpPr>
          <p:cNvPr id="1048678" name="Text 10"/>
          <p:cNvSpPr/>
          <p:nvPr/>
        </p:nvSpPr>
        <p:spPr>
          <a:xfrm>
            <a:off x="5375077" y="5891570"/>
            <a:ext cx="3880366" cy="362903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858"/>
              </a:lnSpc>
              <a:buNone/>
            </a:pPr>
            <a:r>
              <a:rPr dirty="0" sz="1786" lang="en-US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Magazines</a:t>
            </a:r>
            <a:endParaRPr dirty="0" sz="1786" lang="en-US"/>
          </a:p>
        </p:txBody>
      </p:sp>
      <p:sp>
        <p:nvSpPr>
          <p:cNvPr id="1048679" name="Text 11"/>
          <p:cNvSpPr/>
          <p:nvPr/>
        </p:nvSpPr>
        <p:spPr>
          <a:xfrm>
            <a:off x="9716691" y="5891570"/>
            <a:ext cx="3884176" cy="362903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858"/>
              </a:lnSpc>
              <a:buNone/>
            </a:pPr>
            <a:r>
              <a:rPr dirty="0" sz="1786" lang="en-US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Newsletters</a:t>
            </a:r>
            <a:endParaRPr dirty="0" sz="1786" lang="en-US"/>
          </a:p>
        </p:txBody>
      </p:sp>
      <p:sp>
        <p:nvSpPr>
          <p:cNvPr id="1048680" name="Text 12"/>
          <p:cNvSpPr/>
          <p:nvPr/>
        </p:nvSpPr>
        <p:spPr>
          <a:xfrm>
            <a:off x="793790" y="6660952"/>
            <a:ext cx="13042821" cy="362903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858"/>
              </a:lnSpc>
              <a:buNone/>
            </a:pPr>
            <a:r>
              <a:rPr dirty="0" sz="1786" lang="en-US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 have experience designing a wide range of print materials, ensuring high-quality visuals and effective communication.</a:t>
            </a:r>
            <a:endParaRPr dirty="0" sz="1786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5C73E6"/>
          </a:solidFill>
        </p:spPr>
      </p:sp>
      <p:sp>
        <p:nvSpPr>
          <p:cNvPr id="1048685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9F9FF"/>
          </a:solidFill>
        </p:spPr>
      </p:sp>
      <p:pic>
        <p:nvPicPr>
          <p:cNvPr id="2097178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4630400" cy="2241709"/>
          </a:xfrm>
          <a:prstGeom prst="rect"/>
        </p:spPr>
      </p:pic>
      <p:pic>
        <p:nvPicPr>
          <p:cNvPr id="2097179" name="Image 1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970032" y="224076"/>
            <a:ext cx="2690336" cy="1793558"/>
          </a:xfrm>
          <a:prstGeom prst="rect"/>
        </p:spPr>
      </p:pic>
      <p:sp>
        <p:nvSpPr>
          <p:cNvPr id="1048686" name="Text 2"/>
          <p:cNvSpPr/>
          <p:nvPr/>
        </p:nvSpPr>
        <p:spPr>
          <a:xfrm>
            <a:off x="1385888" y="3007638"/>
            <a:ext cx="7151370" cy="560427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4413"/>
              </a:lnSpc>
              <a:buNone/>
            </a:pPr>
            <a:r>
              <a:rPr dirty="0" sz="3530" lang="en-US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Motion Graphics and Animation</a:t>
            </a:r>
            <a:endParaRPr dirty="0" sz="3530" lang="en-US"/>
          </a:p>
        </p:txBody>
      </p:sp>
      <p:sp>
        <p:nvSpPr>
          <p:cNvPr id="1048687" name="Shape 3"/>
          <p:cNvSpPr/>
          <p:nvPr/>
        </p:nvSpPr>
        <p:spPr>
          <a:xfrm>
            <a:off x="7303770" y="3837027"/>
            <a:ext cx="22860" cy="3138130"/>
          </a:xfrm>
          <a:prstGeom prst="roundRect">
            <a:avLst>
              <a:gd name="adj" fmla="val 329490"/>
            </a:avLst>
          </a:prstGeom>
          <a:solidFill>
            <a:srgbClr val="B8C3DF"/>
          </a:solidFill>
        </p:spPr>
      </p:sp>
      <p:sp>
        <p:nvSpPr>
          <p:cNvPr id="1048688" name="Shape 4"/>
          <p:cNvSpPr/>
          <p:nvPr/>
        </p:nvSpPr>
        <p:spPr>
          <a:xfrm>
            <a:off x="6508730" y="4228981"/>
            <a:ext cx="627578" cy="22860"/>
          </a:xfrm>
          <a:prstGeom prst="roundRect">
            <a:avLst>
              <a:gd name="adj" fmla="val 329490"/>
            </a:avLst>
          </a:prstGeom>
          <a:solidFill>
            <a:srgbClr val="B8C3DF"/>
          </a:solidFill>
        </p:spPr>
      </p:sp>
      <p:sp>
        <p:nvSpPr>
          <p:cNvPr id="1048689" name="Shape 5"/>
          <p:cNvSpPr/>
          <p:nvPr/>
        </p:nvSpPr>
        <p:spPr>
          <a:xfrm>
            <a:off x="7113449" y="4038719"/>
            <a:ext cx="403503" cy="403503"/>
          </a:xfrm>
          <a:prstGeom prst="roundRect">
            <a:avLst>
              <a:gd name="adj" fmla="val 18667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048690" name="Text 6"/>
          <p:cNvSpPr/>
          <p:nvPr/>
        </p:nvSpPr>
        <p:spPr>
          <a:xfrm>
            <a:off x="7264658" y="4105989"/>
            <a:ext cx="100965" cy="268962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2118"/>
              </a:lnSpc>
              <a:buNone/>
            </a:pPr>
            <a:r>
              <a:rPr dirty="0" sz="2118" lang="en-US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dirty="0" sz="2118" lang="en-US"/>
          </a:p>
        </p:txBody>
      </p:sp>
      <p:sp>
        <p:nvSpPr>
          <p:cNvPr id="1048691" name="Text 7"/>
          <p:cNvSpPr/>
          <p:nvPr/>
        </p:nvSpPr>
        <p:spPr>
          <a:xfrm>
            <a:off x="4087178" y="4016335"/>
            <a:ext cx="2241709" cy="280154"/>
          </a:xfrm>
          <a:prstGeom prst="rect"/>
          <a:noFill/>
        </p:spPr>
        <p:txBody>
          <a:bodyPr anchor="t" rtlCol="0" wrap="none"/>
          <a:p>
            <a:pPr algn="r" indent="0" marL="0">
              <a:lnSpc>
                <a:spcPts val="2206"/>
              </a:lnSpc>
              <a:buNone/>
            </a:pPr>
            <a:r>
              <a:rPr dirty="0" sz="1765" lang="en-US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Storyboarding</a:t>
            </a:r>
            <a:endParaRPr dirty="0" sz="1765" lang="en-US"/>
          </a:p>
        </p:txBody>
      </p:sp>
      <p:sp>
        <p:nvSpPr>
          <p:cNvPr id="1048692" name="Text 8"/>
          <p:cNvSpPr/>
          <p:nvPr/>
        </p:nvSpPr>
        <p:spPr>
          <a:xfrm>
            <a:off x="1385888" y="4404003"/>
            <a:ext cx="4942999" cy="573643"/>
          </a:xfrm>
          <a:prstGeom prst="rect"/>
          <a:noFill/>
        </p:spPr>
        <p:txBody>
          <a:bodyPr anchor="t" rtlCol="0" wrap="square"/>
          <a:p>
            <a:pPr algn="r" indent="0" marL="0">
              <a:lnSpc>
                <a:spcPts val="2259"/>
              </a:lnSpc>
              <a:buNone/>
            </a:pPr>
            <a:r>
              <a:rPr dirty="0" sz="1412" lang="en-US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 create visual storyboards to plan the animation sequence and ensure smooth transitions between scenes.</a:t>
            </a:r>
            <a:endParaRPr dirty="0" sz="1412" lang="en-US"/>
          </a:p>
        </p:txBody>
      </p:sp>
      <p:sp>
        <p:nvSpPr>
          <p:cNvPr id="1048693" name="Shape 9"/>
          <p:cNvSpPr/>
          <p:nvPr/>
        </p:nvSpPr>
        <p:spPr>
          <a:xfrm>
            <a:off x="7494091" y="5125522"/>
            <a:ext cx="627578" cy="22860"/>
          </a:xfrm>
          <a:prstGeom prst="roundRect">
            <a:avLst>
              <a:gd name="adj" fmla="val 329490"/>
            </a:avLst>
          </a:prstGeom>
          <a:solidFill>
            <a:srgbClr val="B8C3DF"/>
          </a:solidFill>
        </p:spPr>
      </p:sp>
      <p:sp>
        <p:nvSpPr>
          <p:cNvPr id="1048694" name="Shape 10"/>
          <p:cNvSpPr/>
          <p:nvPr/>
        </p:nvSpPr>
        <p:spPr>
          <a:xfrm>
            <a:off x="7113449" y="4935260"/>
            <a:ext cx="403503" cy="403503"/>
          </a:xfrm>
          <a:prstGeom prst="roundRect">
            <a:avLst>
              <a:gd name="adj" fmla="val 18667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048695" name="Text 11"/>
          <p:cNvSpPr/>
          <p:nvPr/>
        </p:nvSpPr>
        <p:spPr>
          <a:xfrm>
            <a:off x="7236440" y="5002530"/>
            <a:ext cx="157401" cy="268962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2118"/>
              </a:lnSpc>
              <a:buNone/>
            </a:pPr>
            <a:r>
              <a:rPr dirty="0" sz="2118" lang="en-US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dirty="0" sz="2118" lang="en-US"/>
          </a:p>
        </p:txBody>
      </p:sp>
      <p:sp>
        <p:nvSpPr>
          <p:cNvPr id="1048696" name="Text 12"/>
          <p:cNvSpPr/>
          <p:nvPr/>
        </p:nvSpPr>
        <p:spPr>
          <a:xfrm>
            <a:off x="8301514" y="4912876"/>
            <a:ext cx="2241709" cy="280154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206"/>
              </a:lnSpc>
              <a:buNone/>
            </a:pPr>
            <a:r>
              <a:rPr dirty="0" sz="1765" lang="en-US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Animation Design</a:t>
            </a:r>
            <a:endParaRPr dirty="0" sz="1765" lang="en-US"/>
          </a:p>
        </p:txBody>
      </p:sp>
      <p:sp>
        <p:nvSpPr>
          <p:cNvPr id="1048697" name="Text 13"/>
          <p:cNvSpPr/>
          <p:nvPr/>
        </p:nvSpPr>
        <p:spPr>
          <a:xfrm>
            <a:off x="8301514" y="5300543"/>
            <a:ext cx="4942999" cy="573643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259"/>
              </a:lnSpc>
              <a:buNone/>
            </a:pPr>
            <a:r>
              <a:rPr dirty="0" sz="1412" lang="en-US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 utilize animation software to bring the storyboards to life, creating engaging and dynamic visuals.</a:t>
            </a:r>
            <a:endParaRPr dirty="0" sz="1412" lang="en-US"/>
          </a:p>
        </p:txBody>
      </p:sp>
      <p:sp>
        <p:nvSpPr>
          <p:cNvPr id="1048698" name="Shape 14"/>
          <p:cNvSpPr/>
          <p:nvPr/>
        </p:nvSpPr>
        <p:spPr>
          <a:xfrm>
            <a:off x="6508730" y="5932408"/>
            <a:ext cx="627578" cy="22860"/>
          </a:xfrm>
          <a:prstGeom prst="roundRect">
            <a:avLst>
              <a:gd name="adj" fmla="val 329490"/>
            </a:avLst>
          </a:prstGeom>
          <a:solidFill>
            <a:srgbClr val="B8C3DF"/>
          </a:solidFill>
        </p:spPr>
      </p:sp>
      <p:sp>
        <p:nvSpPr>
          <p:cNvPr id="1048699" name="Shape 15"/>
          <p:cNvSpPr/>
          <p:nvPr/>
        </p:nvSpPr>
        <p:spPr>
          <a:xfrm>
            <a:off x="7113449" y="5742146"/>
            <a:ext cx="403503" cy="403503"/>
          </a:xfrm>
          <a:prstGeom prst="roundRect">
            <a:avLst>
              <a:gd name="adj" fmla="val 18667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048700" name="Text 16"/>
          <p:cNvSpPr/>
          <p:nvPr/>
        </p:nvSpPr>
        <p:spPr>
          <a:xfrm>
            <a:off x="7235964" y="5809417"/>
            <a:ext cx="158472" cy="268962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2118"/>
              </a:lnSpc>
              <a:buNone/>
            </a:pPr>
            <a:r>
              <a:rPr dirty="0" sz="2118" lang="en-US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dirty="0" sz="2118" lang="en-US"/>
          </a:p>
        </p:txBody>
      </p:sp>
      <p:sp>
        <p:nvSpPr>
          <p:cNvPr id="1048701" name="Text 17"/>
          <p:cNvSpPr/>
          <p:nvPr/>
        </p:nvSpPr>
        <p:spPr>
          <a:xfrm>
            <a:off x="4087178" y="5719763"/>
            <a:ext cx="2241709" cy="280154"/>
          </a:xfrm>
          <a:prstGeom prst="rect"/>
          <a:noFill/>
        </p:spPr>
        <p:txBody>
          <a:bodyPr anchor="t" rtlCol="0" wrap="none"/>
          <a:p>
            <a:pPr algn="r" indent="0" marL="0">
              <a:lnSpc>
                <a:spcPts val="2206"/>
              </a:lnSpc>
              <a:buNone/>
            </a:pPr>
            <a:r>
              <a:rPr dirty="0" sz="1765" lang="en-US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Sound Design</a:t>
            </a:r>
            <a:endParaRPr dirty="0" sz="1765" lang="en-US"/>
          </a:p>
        </p:txBody>
      </p:sp>
      <p:sp>
        <p:nvSpPr>
          <p:cNvPr id="1048702" name="Text 18"/>
          <p:cNvSpPr/>
          <p:nvPr/>
        </p:nvSpPr>
        <p:spPr>
          <a:xfrm>
            <a:off x="1385888" y="6107430"/>
            <a:ext cx="4942999" cy="573643"/>
          </a:xfrm>
          <a:prstGeom prst="rect"/>
          <a:noFill/>
        </p:spPr>
        <p:txBody>
          <a:bodyPr anchor="t" rtlCol="0" wrap="square"/>
          <a:p>
            <a:pPr algn="r" indent="0" marL="0">
              <a:lnSpc>
                <a:spcPts val="2259"/>
              </a:lnSpc>
              <a:buNone/>
            </a:pPr>
            <a:r>
              <a:rPr dirty="0" sz="1412" lang="en-US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 incorporate sound effects and music to enhance the visual experience and create a cohesive narrative.</a:t>
            </a:r>
            <a:endParaRPr dirty="0" sz="1412" lang="en-US"/>
          </a:p>
        </p:txBody>
      </p:sp>
      <p:sp>
        <p:nvSpPr>
          <p:cNvPr id="1048703" name="Text 19"/>
          <p:cNvSpPr/>
          <p:nvPr/>
        </p:nvSpPr>
        <p:spPr>
          <a:xfrm>
            <a:off x="1385888" y="7176849"/>
            <a:ext cx="11858625" cy="286822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259"/>
              </a:lnSpc>
              <a:buNone/>
            </a:pPr>
            <a:r>
              <a:rPr dirty="0" sz="1412" lang="en-US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 enjoy creating dynamic and engaging motion graphics and animations to enhance brand storytelling and captivate viewers.</a:t>
            </a:r>
            <a:endParaRPr dirty="0" sz="1412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5C73E6"/>
          </a:solidFill>
        </p:spPr>
      </p:sp>
      <p:sp>
        <p:nvSpPr>
          <p:cNvPr id="1048708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9F9FF"/>
          </a:solidFill>
        </p:spPr>
      </p:sp>
      <p:pic>
        <p:nvPicPr>
          <p:cNvPr id="2097181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/>
        </p:spPr>
      </p:pic>
      <p:pic>
        <p:nvPicPr>
          <p:cNvPr id="2097182" name="Image 1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18718" y="1590318"/>
            <a:ext cx="5048964" cy="5048964"/>
          </a:xfrm>
          <a:prstGeom prst="rect"/>
        </p:spPr>
      </p:pic>
      <p:sp>
        <p:nvSpPr>
          <p:cNvPr id="1048709" name="Text 2"/>
          <p:cNvSpPr/>
          <p:nvPr/>
        </p:nvSpPr>
        <p:spPr>
          <a:xfrm>
            <a:off x="6098738" y="620911"/>
            <a:ext cx="5174813" cy="546735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4306"/>
              </a:lnSpc>
              <a:buNone/>
            </a:pPr>
            <a:r>
              <a:rPr dirty="0" sz="3445" lang="en-US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Responsive Web Design</a:t>
            </a:r>
            <a:endParaRPr dirty="0" sz="3445" lang="en-US"/>
          </a:p>
        </p:txBody>
      </p:sp>
      <p:pic>
        <p:nvPicPr>
          <p:cNvPr id="2097183" name="Image 2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98738" y="1430060"/>
            <a:ext cx="437436" cy="437436"/>
          </a:xfrm>
          <a:prstGeom prst="rect"/>
        </p:spPr>
      </p:pic>
      <p:sp>
        <p:nvSpPr>
          <p:cNvPr id="1048710" name="Text 3"/>
          <p:cNvSpPr/>
          <p:nvPr/>
        </p:nvSpPr>
        <p:spPr>
          <a:xfrm>
            <a:off x="6098738" y="2042398"/>
            <a:ext cx="2247662" cy="273368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153"/>
              </a:lnSpc>
              <a:buNone/>
            </a:pPr>
            <a:r>
              <a:rPr dirty="0" sz="1722" lang="en-US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Mobile Optimization</a:t>
            </a:r>
            <a:endParaRPr dirty="0" sz="1722" lang="en-US"/>
          </a:p>
        </p:txBody>
      </p:sp>
      <p:sp>
        <p:nvSpPr>
          <p:cNvPr id="1048711" name="Text 4"/>
          <p:cNvSpPr/>
          <p:nvPr/>
        </p:nvSpPr>
        <p:spPr>
          <a:xfrm>
            <a:off x="6098738" y="2420660"/>
            <a:ext cx="7919323" cy="560070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204"/>
              </a:lnSpc>
              <a:buNone/>
            </a:pPr>
            <a:r>
              <a:rPr dirty="0" sz="1378" lang="en-US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 ensure websites are fully responsive and optimized for various screen sizes, providing a seamless user experience on mobile devices.</a:t>
            </a:r>
            <a:endParaRPr dirty="0" sz="1378" lang="en-US"/>
          </a:p>
        </p:txBody>
      </p:sp>
      <p:pic>
        <p:nvPicPr>
          <p:cNvPr id="2097184" name="Image 3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098738" y="3505557"/>
            <a:ext cx="437436" cy="437436"/>
          </a:xfrm>
          <a:prstGeom prst="rect"/>
        </p:spPr>
      </p:pic>
      <p:sp>
        <p:nvSpPr>
          <p:cNvPr id="1048712" name="Text 5"/>
          <p:cNvSpPr/>
          <p:nvPr/>
        </p:nvSpPr>
        <p:spPr>
          <a:xfrm>
            <a:off x="6098738" y="4117896"/>
            <a:ext cx="2228255" cy="273368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153"/>
              </a:lnSpc>
              <a:buNone/>
            </a:pPr>
            <a:r>
              <a:rPr dirty="0" sz="1722" lang="en-US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Tablet Compatibility</a:t>
            </a:r>
            <a:endParaRPr dirty="0" sz="1722" lang="en-US"/>
          </a:p>
        </p:txBody>
      </p:sp>
      <p:sp>
        <p:nvSpPr>
          <p:cNvPr id="1048713" name="Text 6"/>
          <p:cNvSpPr/>
          <p:nvPr/>
        </p:nvSpPr>
        <p:spPr>
          <a:xfrm>
            <a:off x="6098738" y="4496157"/>
            <a:ext cx="7919323" cy="280035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204"/>
              </a:lnSpc>
              <a:buNone/>
            </a:pPr>
            <a:r>
              <a:rPr dirty="0" sz="1378" lang="en-US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 design websites that adapt to tablet screens, ensuring optimal navigation and readability.</a:t>
            </a:r>
            <a:endParaRPr dirty="0" sz="1378" lang="en-US"/>
          </a:p>
        </p:txBody>
      </p:sp>
      <p:pic>
        <p:nvPicPr>
          <p:cNvPr id="2097185" name="Image 4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6098738" y="5301020"/>
            <a:ext cx="437436" cy="437436"/>
          </a:xfrm>
          <a:prstGeom prst="rect"/>
        </p:spPr>
      </p:pic>
      <p:sp>
        <p:nvSpPr>
          <p:cNvPr id="1048714" name="Text 7"/>
          <p:cNvSpPr/>
          <p:nvPr/>
        </p:nvSpPr>
        <p:spPr>
          <a:xfrm>
            <a:off x="6098738" y="5913358"/>
            <a:ext cx="2391728" cy="273368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153"/>
              </a:lnSpc>
              <a:buNone/>
            </a:pPr>
            <a:r>
              <a:rPr dirty="0" sz="1722" lang="en-US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Desktop Functionality</a:t>
            </a:r>
            <a:endParaRPr dirty="0" sz="1722" lang="en-US"/>
          </a:p>
        </p:txBody>
      </p:sp>
      <p:sp>
        <p:nvSpPr>
          <p:cNvPr id="1048715" name="Text 8"/>
          <p:cNvSpPr/>
          <p:nvPr/>
        </p:nvSpPr>
        <p:spPr>
          <a:xfrm>
            <a:off x="6098738" y="6291620"/>
            <a:ext cx="7919323" cy="560070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204"/>
              </a:lnSpc>
              <a:buNone/>
            </a:pPr>
            <a:r>
              <a:rPr dirty="0" sz="1378" lang="en-US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 create websites that are visually appealing and functional on desktop computers, providing a comprehensive user experience.</a:t>
            </a:r>
            <a:endParaRPr dirty="0" sz="1378" lang="en-US"/>
          </a:p>
        </p:txBody>
      </p:sp>
      <p:sp>
        <p:nvSpPr>
          <p:cNvPr id="1048716" name="Text 9"/>
          <p:cNvSpPr/>
          <p:nvPr/>
        </p:nvSpPr>
        <p:spPr>
          <a:xfrm>
            <a:off x="6098738" y="7048500"/>
            <a:ext cx="7919323" cy="560070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204"/>
              </a:lnSpc>
              <a:buNone/>
            </a:pPr>
            <a:r>
              <a:rPr dirty="0" sz="1378" lang="en-US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 am committed to creating responsive websites that provide a consistent and enjoyable user experience across all devices.</a:t>
            </a:r>
            <a:endParaRPr dirty="0" sz="1378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PptxGenJS</Company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PptxGenJS Presentation</dc:title>
  <dc:creator>PptxGenJS</dc:creator>
  <cp:lastModifiedBy>PptxGenJS</cp:lastModifiedBy>
  <dcterms:created xsi:type="dcterms:W3CDTF">2024-08-28T04:21:38Z</dcterms:created>
  <dcterms:modified xsi:type="dcterms:W3CDTF">2024-08-28T15:33:38Z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cf2b1d7033454bb9a98de0f829f540c5</vt:lpwstr>
  </property>
</Properties>
</file>