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7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y="8229600" cx="14630400"/>
  <p:notesSz cx="8229600" cy="14630400"/>
  <p:defaultTextStyle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2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3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104873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3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4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8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7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6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9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9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70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2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7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</p:sldLayoutIdLst>
  <p:hf dt="0" ftr="0" hdr="0" sldNum="0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71C4E"/>
          </a:solidFill>
        </p:spPr>
      </p:sp>
      <p:sp>
        <p:nvSpPr>
          <p:cNvPr id="1048577" name="Shape 1"/>
          <p:cNvSpPr/>
          <p:nvPr/>
        </p:nvSpPr>
        <p:spPr>
          <a:xfrm>
            <a:off x="-715484" y="-640080"/>
            <a:ext cx="14630400" cy="8229600"/>
          </a:xfrm>
          <a:prstGeom prst="rect"/>
          <a:solidFill>
            <a:srgbClr val="100C35"/>
          </a:solidFill>
        </p:spPr>
        <p:txBody>
          <a:bodyPr/>
          <a:p>
            <a:r>
              <a:rPr altLang="en-US" lang="zh-CN"/>
              <a:t>
</a:t>
            </a:r>
            <a:endParaRPr altLang="en-US" lang="zh-CN"/>
          </a:p>
        </p:txBody>
      </p:sp>
      <p:pic>
        <p:nvPicPr>
          <p:cNvPr id="2097152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/>
        </p:spPr>
      </p:pic>
      <p:pic>
        <p:nvPicPr>
          <p:cNvPr id="2097153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443204" y="2281833"/>
            <a:ext cx="4887873" cy="3665934"/>
          </a:xfrm>
          <a:prstGeom prst="rect"/>
        </p:spPr>
      </p:pic>
      <p:sp>
        <p:nvSpPr>
          <p:cNvPr id="1048578" name="Text 2"/>
          <p:cNvSpPr/>
          <p:nvPr/>
        </p:nvSpPr>
        <p:spPr>
          <a:xfrm>
            <a:off x="837724" y="1265158"/>
            <a:ext cx="7468553" cy="3886200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7650"/>
              </a:lnSpc>
              <a:buNone/>
            </a:pPr>
            <a:r>
              <a:rPr dirty="0" sz="6120" lang="en-US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E-learning Website Design: A Comprehensive Guide</a:t>
            </a:r>
            <a:endParaRPr dirty="0" sz="6120" lang="en-US"/>
          </a:p>
        </p:txBody>
      </p:sp>
      <p:sp>
        <p:nvSpPr>
          <p:cNvPr id="1048579" name="Text 3"/>
          <p:cNvSpPr/>
          <p:nvPr/>
        </p:nvSpPr>
        <p:spPr>
          <a:xfrm>
            <a:off x="837724" y="5510332"/>
            <a:ext cx="7468553" cy="766048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3016"/>
              </a:lnSpc>
              <a:buNone/>
            </a:pPr>
            <a:r>
              <a:rPr dirty="0" sz="1885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This presentation outlines the key aspects of designing an effective and engaging e-learning website.</a:t>
            </a:r>
            <a:endParaRPr dirty="0" sz="1885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71C4E"/>
          </a:solidFill>
        </p:spPr>
      </p:sp>
      <p:sp>
        <p:nvSpPr>
          <p:cNvPr id="1048707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100C35"/>
          </a:solidFill>
        </p:spPr>
      </p:sp>
      <p:pic>
        <p:nvPicPr>
          <p:cNvPr id="2097182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/>
        </p:spPr>
      </p:pic>
      <p:pic>
        <p:nvPicPr>
          <p:cNvPr id="2097183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61342" y="3060025"/>
            <a:ext cx="4963597" cy="2109549"/>
          </a:xfrm>
          <a:prstGeom prst="rect"/>
        </p:spPr>
      </p:pic>
      <p:sp>
        <p:nvSpPr>
          <p:cNvPr id="1048708" name="Text 2"/>
          <p:cNvSpPr/>
          <p:nvPr/>
        </p:nvSpPr>
        <p:spPr>
          <a:xfrm>
            <a:off x="6218396" y="1063823"/>
            <a:ext cx="7680008" cy="1230392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4844"/>
              </a:lnSpc>
              <a:buNone/>
            </a:pPr>
            <a:r>
              <a:rPr dirty="0" sz="3875" lang="en-US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Ensuring Accessibility and Inclusivity</a:t>
            </a:r>
            <a:endParaRPr dirty="0" sz="3875" lang="en-US"/>
          </a:p>
        </p:txBody>
      </p:sp>
      <p:sp>
        <p:nvSpPr>
          <p:cNvPr id="1048709" name="Shape 3"/>
          <p:cNvSpPr/>
          <p:nvPr/>
        </p:nvSpPr>
        <p:spPr>
          <a:xfrm>
            <a:off x="6218396" y="2843213"/>
            <a:ext cx="470535" cy="470535"/>
          </a:xfrm>
          <a:prstGeom prst="roundRect">
            <a:avLst>
              <a:gd name="adj" fmla="val 6668"/>
            </a:avLst>
          </a:prstGeom>
          <a:solidFill>
            <a:srgbClr val="2F2B54"/>
          </a:solidFill>
        </p:spPr>
      </p:sp>
      <p:sp>
        <p:nvSpPr>
          <p:cNvPr id="1048710" name="Text 4"/>
          <p:cNvSpPr/>
          <p:nvPr/>
        </p:nvSpPr>
        <p:spPr>
          <a:xfrm>
            <a:off x="6406515" y="2930843"/>
            <a:ext cx="94298" cy="295275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325"/>
              </a:lnSpc>
              <a:buNone/>
            </a:pPr>
            <a:r>
              <a:rPr dirty="0" sz="2325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dirty="0" sz="2325" lang="en-US"/>
          </a:p>
        </p:txBody>
      </p:sp>
      <p:sp>
        <p:nvSpPr>
          <p:cNvPr id="1048711" name="Text 5"/>
          <p:cNvSpPr/>
          <p:nvPr/>
        </p:nvSpPr>
        <p:spPr>
          <a:xfrm>
            <a:off x="6898005" y="2843213"/>
            <a:ext cx="3055858" cy="615077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422"/>
              </a:lnSpc>
              <a:buNone/>
            </a:pPr>
            <a:r>
              <a:rPr dirty="0" sz="1938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Screen Reader Compatibility</a:t>
            </a:r>
            <a:endParaRPr dirty="0" sz="1938" lang="en-US"/>
          </a:p>
        </p:txBody>
      </p:sp>
      <p:sp>
        <p:nvSpPr>
          <p:cNvPr id="1048712" name="Text 6"/>
          <p:cNvSpPr/>
          <p:nvPr/>
        </p:nvSpPr>
        <p:spPr>
          <a:xfrm>
            <a:off x="6898005" y="3583781"/>
            <a:ext cx="3055858" cy="1338739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635"/>
              </a:lnSpc>
              <a:buNone/>
            </a:pPr>
            <a:r>
              <a:rPr dirty="0" sz="1647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Ensure the website is accessible to users with disabilities, including those who rely on screen readers.</a:t>
            </a:r>
            <a:endParaRPr dirty="0" sz="1647" lang="en-US"/>
          </a:p>
        </p:txBody>
      </p:sp>
      <p:sp>
        <p:nvSpPr>
          <p:cNvPr id="1048713" name="Shape 7"/>
          <p:cNvSpPr/>
          <p:nvPr/>
        </p:nvSpPr>
        <p:spPr>
          <a:xfrm>
            <a:off x="10162937" y="2843213"/>
            <a:ext cx="470535" cy="470535"/>
          </a:xfrm>
          <a:prstGeom prst="roundRect">
            <a:avLst>
              <a:gd name="adj" fmla="val 6668"/>
            </a:avLst>
          </a:prstGeom>
          <a:solidFill>
            <a:srgbClr val="2F2B54"/>
          </a:solidFill>
        </p:spPr>
      </p:sp>
      <p:sp>
        <p:nvSpPr>
          <p:cNvPr id="1048714" name="Text 8"/>
          <p:cNvSpPr/>
          <p:nvPr/>
        </p:nvSpPr>
        <p:spPr>
          <a:xfrm>
            <a:off x="10322957" y="2930843"/>
            <a:ext cx="150376" cy="295275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325"/>
              </a:lnSpc>
              <a:buNone/>
            </a:pPr>
            <a:r>
              <a:rPr dirty="0" sz="2325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dirty="0" sz="2325" lang="en-US"/>
          </a:p>
        </p:txBody>
      </p:sp>
      <p:sp>
        <p:nvSpPr>
          <p:cNvPr id="1048715" name="Text 9"/>
          <p:cNvSpPr/>
          <p:nvPr/>
        </p:nvSpPr>
        <p:spPr>
          <a:xfrm>
            <a:off x="10842546" y="2843213"/>
            <a:ext cx="2460784" cy="307538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422"/>
              </a:lnSpc>
              <a:buNone/>
            </a:pPr>
            <a:r>
              <a:rPr dirty="0" sz="1938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Keyboard Navigation</a:t>
            </a:r>
            <a:endParaRPr dirty="0" sz="1938" lang="en-US"/>
          </a:p>
        </p:txBody>
      </p:sp>
      <p:sp>
        <p:nvSpPr>
          <p:cNvPr id="1048716" name="Text 10"/>
          <p:cNvSpPr/>
          <p:nvPr/>
        </p:nvSpPr>
        <p:spPr>
          <a:xfrm>
            <a:off x="10842546" y="3276243"/>
            <a:ext cx="3055858" cy="1673423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635"/>
              </a:lnSpc>
              <a:buNone/>
            </a:pPr>
            <a:r>
              <a:rPr dirty="0" sz="1647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Allow users to navigate the website using only their keyboard, providing an alternative to mouse interaction.</a:t>
            </a:r>
            <a:endParaRPr dirty="0" sz="1647" lang="en-US"/>
          </a:p>
        </p:txBody>
      </p:sp>
      <p:sp>
        <p:nvSpPr>
          <p:cNvPr id="1048717" name="Shape 11"/>
          <p:cNvSpPr/>
          <p:nvPr/>
        </p:nvSpPr>
        <p:spPr>
          <a:xfrm>
            <a:off x="6218396" y="5394008"/>
            <a:ext cx="470535" cy="470535"/>
          </a:xfrm>
          <a:prstGeom prst="roundRect">
            <a:avLst>
              <a:gd name="adj" fmla="val 6668"/>
            </a:avLst>
          </a:prstGeom>
          <a:solidFill>
            <a:srgbClr val="2F2B54"/>
          </a:solidFill>
        </p:spPr>
      </p:sp>
      <p:sp>
        <p:nvSpPr>
          <p:cNvPr id="1048718" name="Text 12"/>
          <p:cNvSpPr/>
          <p:nvPr/>
        </p:nvSpPr>
        <p:spPr>
          <a:xfrm>
            <a:off x="6376988" y="5481638"/>
            <a:ext cx="153353" cy="295275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325"/>
              </a:lnSpc>
              <a:buNone/>
            </a:pPr>
            <a:r>
              <a:rPr dirty="0" sz="2325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dirty="0" sz="2325" lang="en-US"/>
          </a:p>
        </p:txBody>
      </p:sp>
      <p:sp>
        <p:nvSpPr>
          <p:cNvPr id="1048719" name="Text 13"/>
          <p:cNvSpPr/>
          <p:nvPr/>
        </p:nvSpPr>
        <p:spPr>
          <a:xfrm>
            <a:off x="6898005" y="5394008"/>
            <a:ext cx="2460784" cy="307538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422"/>
              </a:lnSpc>
              <a:buNone/>
            </a:pPr>
            <a:r>
              <a:rPr dirty="0" sz="1938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Color Contrast</a:t>
            </a:r>
            <a:endParaRPr dirty="0" sz="1938" lang="en-US"/>
          </a:p>
        </p:txBody>
      </p:sp>
      <p:sp>
        <p:nvSpPr>
          <p:cNvPr id="1048720" name="Text 14"/>
          <p:cNvSpPr/>
          <p:nvPr/>
        </p:nvSpPr>
        <p:spPr>
          <a:xfrm>
            <a:off x="6898005" y="5827038"/>
            <a:ext cx="3055858" cy="1338739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635"/>
              </a:lnSpc>
              <a:buNone/>
            </a:pPr>
            <a:r>
              <a:rPr dirty="0" sz="1647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Choose color combinations that provide sufficient contrast for users with visual impairments.</a:t>
            </a:r>
            <a:endParaRPr dirty="0" sz="1647" lang="en-US"/>
          </a:p>
        </p:txBody>
      </p:sp>
      <p:sp>
        <p:nvSpPr>
          <p:cNvPr id="1048721" name="Shape 15"/>
          <p:cNvSpPr/>
          <p:nvPr/>
        </p:nvSpPr>
        <p:spPr>
          <a:xfrm>
            <a:off x="10162937" y="5394008"/>
            <a:ext cx="470535" cy="470535"/>
          </a:xfrm>
          <a:prstGeom prst="roundRect">
            <a:avLst>
              <a:gd name="adj" fmla="val 6668"/>
            </a:avLst>
          </a:prstGeom>
          <a:solidFill>
            <a:srgbClr val="2F2B54"/>
          </a:solidFill>
        </p:spPr>
      </p:sp>
      <p:sp>
        <p:nvSpPr>
          <p:cNvPr id="1048722" name="Text 16"/>
          <p:cNvSpPr/>
          <p:nvPr/>
        </p:nvSpPr>
        <p:spPr>
          <a:xfrm>
            <a:off x="10317956" y="5481638"/>
            <a:ext cx="160377" cy="295275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325"/>
              </a:lnSpc>
              <a:buNone/>
            </a:pPr>
            <a:r>
              <a:rPr dirty="0" sz="2325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dirty="0" sz="2325" lang="en-US"/>
          </a:p>
        </p:txBody>
      </p:sp>
      <p:sp>
        <p:nvSpPr>
          <p:cNvPr id="1048723" name="Text 17"/>
          <p:cNvSpPr/>
          <p:nvPr/>
        </p:nvSpPr>
        <p:spPr>
          <a:xfrm>
            <a:off x="10842546" y="5394008"/>
            <a:ext cx="2460784" cy="307538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422"/>
              </a:lnSpc>
              <a:buNone/>
            </a:pPr>
            <a:r>
              <a:rPr dirty="0" sz="1938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Closed Captions</a:t>
            </a:r>
            <a:endParaRPr dirty="0" sz="1938" lang="en-US"/>
          </a:p>
        </p:txBody>
      </p:sp>
      <p:sp>
        <p:nvSpPr>
          <p:cNvPr id="1048724" name="Text 18"/>
          <p:cNvSpPr/>
          <p:nvPr/>
        </p:nvSpPr>
        <p:spPr>
          <a:xfrm>
            <a:off x="10842546" y="5827038"/>
            <a:ext cx="3055858" cy="1338739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635"/>
              </a:lnSpc>
              <a:buNone/>
            </a:pPr>
            <a:r>
              <a:rPr dirty="0" sz="1647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Provide closed captions for videos and multimedia content to make it accessible to deaf and hard-of-hearing users.</a:t>
            </a:r>
            <a:endParaRPr dirty="0" sz="1647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71C4E"/>
          </a:solidFill>
        </p:spPr>
      </p:sp>
      <p:sp>
        <p:nvSpPr>
          <p:cNvPr id="1048729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100C35"/>
          </a:solidFill>
        </p:spPr>
      </p:sp>
      <p:pic>
        <p:nvPicPr>
          <p:cNvPr id="2097186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522119" y="299204"/>
            <a:ext cx="5880427" cy="3925165"/>
          </a:xfrm>
          <a:prstGeom prst="rect"/>
        </p:spPr>
      </p:pic>
      <p:sp>
        <p:nvSpPr>
          <p:cNvPr id="1048730" name="Text 2"/>
          <p:cNvSpPr/>
          <p:nvPr/>
        </p:nvSpPr>
        <p:spPr>
          <a:xfrm>
            <a:off x="837724" y="4696301"/>
            <a:ext cx="6676430" cy="704017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544"/>
              </a:lnSpc>
              <a:buNone/>
            </a:pPr>
            <a:r>
              <a:rPr dirty="0" sz="4435" lang="en-US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 and Next Steps</a:t>
            </a:r>
            <a:endParaRPr dirty="0" sz="4435" lang="en-US"/>
          </a:p>
        </p:txBody>
      </p:sp>
      <p:sp>
        <p:nvSpPr>
          <p:cNvPr id="1048731" name="Text 3"/>
          <p:cNvSpPr/>
          <p:nvPr/>
        </p:nvSpPr>
        <p:spPr>
          <a:xfrm>
            <a:off x="837724" y="5759291"/>
            <a:ext cx="12954952" cy="766048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3016"/>
              </a:lnSpc>
              <a:buNone/>
            </a:pPr>
            <a:r>
              <a:rPr dirty="0" sz="1885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By implementing these principles, you can create a user-friendly and engaging e-learning website that facilitates effective online learning.</a:t>
            </a:r>
            <a:endParaRPr dirty="0" sz="1885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71C4E"/>
          </a:solidFill>
        </p:spPr>
      </p:sp>
      <p:sp>
        <p:nvSpPr>
          <p:cNvPr id="1048586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100C35"/>
          </a:solidFill>
        </p:spPr>
      </p:sp>
      <p:pic>
        <p:nvPicPr>
          <p:cNvPr id="2097157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9204" y="2485430"/>
            <a:ext cx="5912252" cy="3941550"/>
          </a:xfrm>
          <a:prstGeom prst="rect"/>
        </p:spPr>
      </p:pic>
      <p:sp>
        <p:nvSpPr>
          <p:cNvPr id="1048587" name="Text 2"/>
          <p:cNvSpPr/>
          <p:nvPr/>
        </p:nvSpPr>
        <p:spPr>
          <a:xfrm>
            <a:off x="6324124" y="783788"/>
            <a:ext cx="7304246" cy="704017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544"/>
              </a:lnSpc>
              <a:buNone/>
            </a:pPr>
            <a:r>
              <a:rPr dirty="0" sz="4435" lang="en-US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Defining the Target Audience</a:t>
            </a:r>
            <a:endParaRPr dirty="0" sz="4435" lang="en-US"/>
          </a:p>
        </p:txBody>
      </p:sp>
      <p:sp>
        <p:nvSpPr>
          <p:cNvPr id="1048588" name="Shape 3"/>
          <p:cNvSpPr/>
          <p:nvPr/>
        </p:nvSpPr>
        <p:spPr>
          <a:xfrm>
            <a:off x="6324124" y="2115979"/>
            <a:ext cx="538520" cy="538520"/>
          </a:xfrm>
          <a:prstGeom prst="roundRect">
            <a:avLst>
              <a:gd name="adj" fmla="val 6668"/>
            </a:avLst>
          </a:prstGeom>
          <a:solidFill>
            <a:srgbClr val="2F2B54"/>
          </a:solidFill>
        </p:spPr>
      </p:sp>
      <p:sp>
        <p:nvSpPr>
          <p:cNvPr id="1048589" name="Text 4"/>
          <p:cNvSpPr/>
          <p:nvPr/>
        </p:nvSpPr>
        <p:spPr>
          <a:xfrm>
            <a:off x="6539389" y="2216229"/>
            <a:ext cx="107871" cy="337899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661"/>
              </a:lnSpc>
              <a:buNone/>
            </a:pPr>
            <a:r>
              <a:rPr dirty="0" sz="2661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dirty="0" sz="2661" lang="en-US"/>
          </a:p>
        </p:txBody>
      </p:sp>
      <p:sp>
        <p:nvSpPr>
          <p:cNvPr id="1048590" name="Text 5"/>
          <p:cNvSpPr/>
          <p:nvPr/>
        </p:nvSpPr>
        <p:spPr>
          <a:xfrm>
            <a:off x="7101959" y="2115979"/>
            <a:ext cx="2816185" cy="351949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72"/>
              </a:lnSpc>
              <a:buNone/>
            </a:pPr>
            <a:r>
              <a:rPr dirty="0" sz="2218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Identify Learners</a:t>
            </a:r>
            <a:endParaRPr dirty="0" sz="2218" lang="en-US"/>
          </a:p>
        </p:txBody>
      </p:sp>
      <p:sp>
        <p:nvSpPr>
          <p:cNvPr id="1048591" name="Text 6"/>
          <p:cNvSpPr/>
          <p:nvPr/>
        </p:nvSpPr>
        <p:spPr>
          <a:xfrm>
            <a:off x="7101959" y="2611517"/>
            <a:ext cx="2836783" cy="1915120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3016"/>
              </a:lnSpc>
              <a:buNone/>
            </a:pPr>
            <a:r>
              <a:rPr dirty="0" sz="1885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Understanding the target audience's demographics, learning styles, and technical proficiency is crucial.</a:t>
            </a:r>
            <a:endParaRPr dirty="0" sz="1885" lang="en-US"/>
          </a:p>
        </p:txBody>
      </p:sp>
      <p:sp>
        <p:nvSpPr>
          <p:cNvPr id="1048592" name="Shape 7"/>
          <p:cNvSpPr/>
          <p:nvPr/>
        </p:nvSpPr>
        <p:spPr>
          <a:xfrm>
            <a:off x="10178058" y="2115979"/>
            <a:ext cx="538520" cy="538520"/>
          </a:xfrm>
          <a:prstGeom prst="roundRect">
            <a:avLst>
              <a:gd name="adj" fmla="val 6668"/>
            </a:avLst>
          </a:prstGeom>
          <a:solidFill>
            <a:srgbClr val="2F2B54"/>
          </a:solidFill>
        </p:spPr>
      </p:sp>
      <p:sp>
        <p:nvSpPr>
          <p:cNvPr id="1048593" name="Text 8"/>
          <p:cNvSpPr/>
          <p:nvPr/>
        </p:nvSpPr>
        <p:spPr>
          <a:xfrm>
            <a:off x="10361295" y="2216229"/>
            <a:ext cx="172045" cy="337899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661"/>
              </a:lnSpc>
              <a:buNone/>
            </a:pPr>
            <a:r>
              <a:rPr dirty="0" sz="2661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dirty="0" sz="2661" lang="en-US"/>
          </a:p>
        </p:txBody>
      </p:sp>
      <p:sp>
        <p:nvSpPr>
          <p:cNvPr id="1048594" name="Text 9"/>
          <p:cNvSpPr/>
          <p:nvPr/>
        </p:nvSpPr>
        <p:spPr>
          <a:xfrm>
            <a:off x="10955893" y="2115979"/>
            <a:ext cx="2816185" cy="351949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72"/>
              </a:lnSpc>
              <a:buNone/>
            </a:pPr>
            <a:r>
              <a:rPr dirty="0" sz="2218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Tailor Content</a:t>
            </a:r>
            <a:endParaRPr dirty="0" sz="2218" lang="en-US"/>
          </a:p>
        </p:txBody>
      </p:sp>
      <p:sp>
        <p:nvSpPr>
          <p:cNvPr id="1048595" name="Text 10"/>
          <p:cNvSpPr/>
          <p:nvPr/>
        </p:nvSpPr>
        <p:spPr>
          <a:xfrm>
            <a:off x="10955893" y="2611517"/>
            <a:ext cx="2836783" cy="1915120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3016"/>
              </a:lnSpc>
              <a:buNone/>
            </a:pPr>
            <a:r>
              <a:rPr dirty="0" sz="1885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Content should be tailored to their specific needs and interests, catering to different learning styles.</a:t>
            </a:r>
            <a:endParaRPr dirty="0" sz="1885" lang="en-US"/>
          </a:p>
        </p:txBody>
      </p:sp>
      <p:sp>
        <p:nvSpPr>
          <p:cNvPr id="1048596" name="Shape 11"/>
          <p:cNvSpPr/>
          <p:nvPr/>
        </p:nvSpPr>
        <p:spPr>
          <a:xfrm>
            <a:off x="6324124" y="503515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2F2B54"/>
          </a:solidFill>
        </p:spPr>
      </p:sp>
      <p:sp>
        <p:nvSpPr>
          <p:cNvPr id="1048597" name="Text 12"/>
          <p:cNvSpPr/>
          <p:nvPr/>
        </p:nvSpPr>
        <p:spPr>
          <a:xfrm>
            <a:off x="6505694" y="5135404"/>
            <a:ext cx="175379" cy="337899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661"/>
              </a:lnSpc>
              <a:buNone/>
            </a:pPr>
            <a:r>
              <a:rPr dirty="0" sz="2661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dirty="0" sz="2661" lang="en-US"/>
          </a:p>
        </p:txBody>
      </p:sp>
      <p:sp>
        <p:nvSpPr>
          <p:cNvPr id="1048598" name="Text 13"/>
          <p:cNvSpPr/>
          <p:nvPr/>
        </p:nvSpPr>
        <p:spPr>
          <a:xfrm>
            <a:off x="7101959" y="5035153"/>
            <a:ext cx="2816185" cy="351949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72"/>
              </a:lnSpc>
              <a:buNone/>
            </a:pPr>
            <a:r>
              <a:rPr dirty="0" sz="2218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Assess Knowledge</a:t>
            </a:r>
            <a:endParaRPr dirty="0" sz="2218" lang="en-US"/>
          </a:p>
        </p:txBody>
      </p:sp>
      <p:sp>
        <p:nvSpPr>
          <p:cNvPr id="1048599" name="Text 14"/>
          <p:cNvSpPr/>
          <p:nvPr/>
        </p:nvSpPr>
        <p:spPr>
          <a:xfrm>
            <a:off x="7101959" y="5530691"/>
            <a:ext cx="2836783" cy="1915120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3016"/>
              </a:lnSpc>
              <a:buNone/>
            </a:pPr>
            <a:r>
              <a:rPr dirty="0" sz="1885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Evaluate their prior knowledge and skill level to ensure the content is appropriate and challenging.</a:t>
            </a:r>
            <a:endParaRPr dirty="0" sz="1885" lang="en-US"/>
          </a:p>
        </p:txBody>
      </p:sp>
      <p:sp>
        <p:nvSpPr>
          <p:cNvPr id="1048600" name="Shape 15"/>
          <p:cNvSpPr/>
          <p:nvPr/>
        </p:nvSpPr>
        <p:spPr>
          <a:xfrm>
            <a:off x="10178058" y="503515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2F2B54"/>
          </a:solidFill>
        </p:spPr>
      </p:sp>
      <p:sp>
        <p:nvSpPr>
          <p:cNvPr id="1048601" name="Text 16"/>
          <p:cNvSpPr/>
          <p:nvPr/>
        </p:nvSpPr>
        <p:spPr>
          <a:xfrm>
            <a:off x="10355461" y="5135404"/>
            <a:ext cx="183594" cy="337899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661"/>
              </a:lnSpc>
              <a:buNone/>
            </a:pPr>
            <a:r>
              <a:rPr dirty="0" sz="2661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dirty="0" sz="2661" lang="en-US"/>
          </a:p>
        </p:txBody>
      </p:sp>
      <p:sp>
        <p:nvSpPr>
          <p:cNvPr id="1048602" name="Text 17"/>
          <p:cNvSpPr/>
          <p:nvPr/>
        </p:nvSpPr>
        <p:spPr>
          <a:xfrm>
            <a:off x="10955893" y="5035153"/>
            <a:ext cx="2816185" cy="351949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72"/>
              </a:lnSpc>
              <a:buNone/>
            </a:pPr>
            <a:r>
              <a:rPr dirty="0" sz="2218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Feedback &amp; Iteration</a:t>
            </a:r>
            <a:endParaRPr dirty="0" sz="2218" lang="en-US"/>
          </a:p>
        </p:txBody>
      </p:sp>
      <p:sp>
        <p:nvSpPr>
          <p:cNvPr id="1048603" name="Text 18"/>
          <p:cNvSpPr/>
          <p:nvPr/>
        </p:nvSpPr>
        <p:spPr>
          <a:xfrm>
            <a:off x="10955893" y="5530691"/>
            <a:ext cx="2836783" cy="1915120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3016"/>
              </a:lnSpc>
              <a:buNone/>
            </a:pPr>
            <a:r>
              <a:rPr dirty="0" sz="1885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Gather feedback from learners to refine content and design based on their specific needs and feedback.</a:t>
            </a:r>
            <a:endParaRPr dirty="0" sz="1885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71C4E"/>
          </a:solidFill>
        </p:spPr>
      </p:sp>
      <p:sp>
        <p:nvSpPr>
          <p:cNvPr id="1048608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100C35"/>
          </a:solidFill>
        </p:spPr>
      </p:sp>
      <p:pic>
        <p:nvPicPr>
          <p:cNvPr id="2097160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836801" y="299204"/>
            <a:ext cx="4286047" cy="3469880"/>
          </a:xfrm>
          <a:prstGeom prst="rect"/>
        </p:spPr>
      </p:pic>
      <p:sp>
        <p:nvSpPr>
          <p:cNvPr id="1048609" name="Text 2"/>
          <p:cNvSpPr/>
          <p:nvPr/>
        </p:nvSpPr>
        <p:spPr>
          <a:xfrm>
            <a:off x="837724" y="3826193"/>
            <a:ext cx="7752040" cy="704017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544"/>
              </a:lnSpc>
              <a:buNone/>
            </a:pPr>
            <a:r>
              <a:rPr dirty="0" sz="4435" lang="en-US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Establishing the Brand Identity</a:t>
            </a:r>
            <a:endParaRPr dirty="0" sz="4435" lang="en-US"/>
          </a:p>
        </p:txBody>
      </p:sp>
      <p:sp>
        <p:nvSpPr>
          <p:cNvPr id="1048610" name="Shape 3"/>
          <p:cNvSpPr/>
          <p:nvPr/>
        </p:nvSpPr>
        <p:spPr>
          <a:xfrm>
            <a:off x="837724" y="4889182"/>
            <a:ext cx="4158734" cy="2506266"/>
          </a:xfrm>
          <a:prstGeom prst="roundRect">
            <a:avLst>
              <a:gd name="adj" fmla="val 1433"/>
            </a:avLst>
          </a:prstGeom>
          <a:solidFill>
            <a:srgbClr val="2F2B54"/>
          </a:solidFill>
        </p:spPr>
      </p:sp>
      <p:sp>
        <p:nvSpPr>
          <p:cNvPr id="1048611" name="Text 4"/>
          <p:cNvSpPr/>
          <p:nvPr/>
        </p:nvSpPr>
        <p:spPr>
          <a:xfrm>
            <a:off x="1077039" y="5128498"/>
            <a:ext cx="2816185" cy="351949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72"/>
              </a:lnSpc>
              <a:buNone/>
            </a:pPr>
            <a:r>
              <a:rPr dirty="0" sz="2218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Logo &amp; Colors</a:t>
            </a:r>
            <a:endParaRPr dirty="0" sz="2218" lang="en-US"/>
          </a:p>
        </p:txBody>
      </p:sp>
      <p:sp>
        <p:nvSpPr>
          <p:cNvPr id="1048612" name="Text 5"/>
          <p:cNvSpPr/>
          <p:nvPr/>
        </p:nvSpPr>
        <p:spPr>
          <a:xfrm>
            <a:off x="1077039" y="5624036"/>
            <a:ext cx="3680103" cy="1532096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3016"/>
              </a:lnSpc>
              <a:buNone/>
            </a:pPr>
            <a:r>
              <a:rPr dirty="0" sz="1885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memorable logo and consistent color scheme should reflect the brand's personality and values.</a:t>
            </a:r>
            <a:endParaRPr dirty="0" sz="1885" lang="en-US"/>
          </a:p>
        </p:txBody>
      </p:sp>
      <p:sp>
        <p:nvSpPr>
          <p:cNvPr id="1048613" name="Shape 6"/>
          <p:cNvSpPr/>
          <p:nvPr/>
        </p:nvSpPr>
        <p:spPr>
          <a:xfrm>
            <a:off x="5235773" y="4889182"/>
            <a:ext cx="4158734" cy="2506266"/>
          </a:xfrm>
          <a:prstGeom prst="roundRect">
            <a:avLst>
              <a:gd name="adj" fmla="val 1433"/>
            </a:avLst>
          </a:prstGeom>
          <a:solidFill>
            <a:srgbClr val="2F2B54"/>
          </a:solidFill>
        </p:spPr>
      </p:sp>
      <p:sp>
        <p:nvSpPr>
          <p:cNvPr id="1048614" name="Text 7"/>
          <p:cNvSpPr/>
          <p:nvPr/>
        </p:nvSpPr>
        <p:spPr>
          <a:xfrm>
            <a:off x="5475089" y="5128498"/>
            <a:ext cx="2816185" cy="351949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72"/>
              </a:lnSpc>
              <a:buNone/>
            </a:pPr>
            <a:r>
              <a:rPr dirty="0" sz="2218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Typography &amp; Fonts</a:t>
            </a:r>
            <a:endParaRPr dirty="0" sz="2218" lang="en-US"/>
          </a:p>
        </p:txBody>
      </p:sp>
      <p:sp>
        <p:nvSpPr>
          <p:cNvPr id="1048615" name="Text 8"/>
          <p:cNvSpPr/>
          <p:nvPr/>
        </p:nvSpPr>
        <p:spPr>
          <a:xfrm>
            <a:off x="5475089" y="5624036"/>
            <a:ext cx="3680103" cy="1532096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3016"/>
              </a:lnSpc>
              <a:buNone/>
            </a:pPr>
            <a:r>
              <a:rPr dirty="0" sz="1885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Choosing clear and readable fonts that enhance readability and create a cohesive visual experience is important.</a:t>
            </a:r>
            <a:endParaRPr dirty="0" sz="1885" lang="en-US"/>
          </a:p>
        </p:txBody>
      </p:sp>
      <p:sp>
        <p:nvSpPr>
          <p:cNvPr id="1048616" name="Shape 9"/>
          <p:cNvSpPr/>
          <p:nvPr/>
        </p:nvSpPr>
        <p:spPr>
          <a:xfrm>
            <a:off x="9633823" y="4889182"/>
            <a:ext cx="4158734" cy="2506266"/>
          </a:xfrm>
          <a:prstGeom prst="roundRect">
            <a:avLst>
              <a:gd name="adj" fmla="val 1433"/>
            </a:avLst>
          </a:prstGeom>
          <a:solidFill>
            <a:srgbClr val="2F2B54"/>
          </a:solidFill>
        </p:spPr>
      </p:sp>
      <p:sp>
        <p:nvSpPr>
          <p:cNvPr id="1048617" name="Text 10"/>
          <p:cNvSpPr/>
          <p:nvPr/>
        </p:nvSpPr>
        <p:spPr>
          <a:xfrm>
            <a:off x="9873139" y="5128498"/>
            <a:ext cx="2816185" cy="351949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72"/>
              </a:lnSpc>
              <a:buNone/>
            </a:pPr>
            <a:r>
              <a:rPr dirty="0" sz="2218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Visual Style &amp; Tone</a:t>
            </a:r>
            <a:endParaRPr dirty="0" sz="2218" lang="en-US"/>
          </a:p>
        </p:txBody>
      </p:sp>
      <p:sp>
        <p:nvSpPr>
          <p:cNvPr id="1048618" name="Text 11"/>
          <p:cNvSpPr/>
          <p:nvPr/>
        </p:nvSpPr>
        <p:spPr>
          <a:xfrm>
            <a:off x="9873139" y="5624036"/>
            <a:ext cx="3680103" cy="1149072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3016"/>
              </a:lnSpc>
              <a:buNone/>
            </a:pPr>
            <a:r>
              <a:rPr dirty="0" sz="1885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Establish a consistent visual style that aligns with the brand's message and target audience.</a:t>
            </a:r>
            <a:endParaRPr dirty="0" sz="1885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71C4E"/>
          </a:solidFill>
        </p:spPr>
      </p:sp>
      <p:sp>
        <p:nvSpPr>
          <p:cNvPr id="1048623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100C35"/>
          </a:solidFill>
        </p:spPr>
      </p:sp>
      <p:sp>
        <p:nvSpPr>
          <p:cNvPr id="1048624" name="Text 2"/>
          <p:cNvSpPr/>
          <p:nvPr/>
        </p:nvSpPr>
        <p:spPr>
          <a:xfrm>
            <a:off x="837724" y="2294215"/>
            <a:ext cx="8185071" cy="704017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5544"/>
              </a:lnSpc>
              <a:buNone/>
            </a:pPr>
            <a:r>
              <a:rPr dirty="0" sz="4435" lang="en-US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Designing the Homepage Layout</a:t>
            </a:r>
            <a:endParaRPr dirty="0" sz="4435" lang="en-US"/>
          </a:p>
        </p:txBody>
      </p:sp>
      <p:sp>
        <p:nvSpPr>
          <p:cNvPr id="1048625" name="Text 3"/>
          <p:cNvSpPr/>
          <p:nvPr/>
        </p:nvSpPr>
        <p:spPr>
          <a:xfrm>
            <a:off x="837724" y="3596521"/>
            <a:ext cx="2816185" cy="351949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72"/>
              </a:lnSpc>
              <a:buNone/>
            </a:pPr>
            <a:r>
              <a:rPr dirty="0" sz="2218" lang="en-US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Clear Navigation</a:t>
            </a:r>
            <a:endParaRPr dirty="0" sz="2218" lang="en-US"/>
          </a:p>
        </p:txBody>
      </p:sp>
      <p:sp>
        <p:nvSpPr>
          <p:cNvPr id="1048626" name="Text 4"/>
          <p:cNvSpPr/>
          <p:nvPr/>
        </p:nvSpPr>
        <p:spPr>
          <a:xfrm>
            <a:off x="837724" y="4187785"/>
            <a:ext cx="3928586" cy="1149072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3016"/>
              </a:lnSpc>
              <a:buNone/>
            </a:pPr>
            <a:r>
              <a:rPr dirty="0" sz="1885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user-friendly navigation menu makes it easy to access key information and features.</a:t>
            </a:r>
            <a:endParaRPr dirty="0" sz="1885" lang="en-US"/>
          </a:p>
        </p:txBody>
      </p:sp>
      <p:sp>
        <p:nvSpPr>
          <p:cNvPr id="1048627" name="Text 5"/>
          <p:cNvSpPr/>
          <p:nvPr/>
        </p:nvSpPr>
        <p:spPr>
          <a:xfrm>
            <a:off x="5357813" y="3596521"/>
            <a:ext cx="2816185" cy="351949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72"/>
              </a:lnSpc>
              <a:buNone/>
            </a:pPr>
            <a:r>
              <a:rPr dirty="0" sz="2218" lang="en-US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Compelling Content</a:t>
            </a:r>
            <a:endParaRPr dirty="0" sz="2218" lang="en-US"/>
          </a:p>
        </p:txBody>
      </p:sp>
      <p:sp>
        <p:nvSpPr>
          <p:cNvPr id="1048628" name="Text 6"/>
          <p:cNvSpPr/>
          <p:nvPr/>
        </p:nvSpPr>
        <p:spPr>
          <a:xfrm>
            <a:off x="5357813" y="4187785"/>
            <a:ext cx="3928586" cy="1532096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3016"/>
              </a:lnSpc>
              <a:buNone/>
            </a:pPr>
            <a:r>
              <a:rPr dirty="0" sz="1885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Highlight popular courses, testimonials, and success stories to engage visitors and showcase the value proposition.</a:t>
            </a:r>
            <a:endParaRPr dirty="0" sz="1885" lang="en-US"/>
          </a:p>
        </p:txBody>
      </p:sp>
      <p:sp>
        <p:nvSpPr>
          <p:cNvPr id="1048629" name="Text 7"/>
          <p:cNvSpPr/>
          <p:nvPr/>
        </p:nvSpPr>
        <p:spPr>
          <a:xfrm>
            <a:off x="9877901" y="3596521"/>
            <a:ext cx="2816185" cy="351949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772"/>
              </a:lnSpc>
              <a:buNone/>
            </a:pPr>
            <a:r>
              <a:rPr dirty="0" sz="2218" lang="en-US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Call to Action</a:t>
            </a:r>
            <a:endParaRPr dirty="0" sz="2218" lang="en-US"/>
          </a:p>
        </p:txBody>
      </p:sp>
      <p:sp>
        <p:nvSpPr>
          <p:cNvPr id="1048630" name="Text 8"/>
          <p:cNvSpPr/>
          <p:nvPr/>
        </p:nvSpPr>
        <p:spPr>
          <a:xfrm>
            <a:off x="9877901" y="4187785"/>
            <a:ext cx="3928586" cy="1532096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3016"/>
              </a:lnSpc>
              <a:buNone/>
            </a:pPr>
            <a:r>
              <a:rPr dirty="0" sz="1885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clear call to action, such as "Start Learning" or "Explore Courses," encourages users to take the next step.</a:t>
            </a:r>
            <a:endParaRPr dirty="0" sz="1885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71C4E"/>
          </a:solidFill>
        </p:spPr>
      </p:sp>
      <p:sp>
        <p:nvSpPr>
          <p:cNvPr id="1048635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100C35"/>
          </a:solidFill>
        </p:spPr>
      </p:sp>
      <p:pic>
        <p:nvPicPr>
          <p:cNvPr id="2097163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/>
        </p:spPr>
      </p:pic>
      <p:pic>
        <p:nvPicPr>
          <p:cNvPr id="2097164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372838" y="1639729"/>
            <a:ext cx="5028605" cy="4950143"/>
          </a:xfrm>
          <a:prstGeom prst="rect"/>
        </p:spPr>
      </p:pic>
      <p:sp>
        <p:nvSpPr>
          <p:cNvPr id="1048636" name="Text 2"/>
          <p:cNvSpPr/>
          <p:nvPr/>
        </p:nvSpPr>
        <p:spPr>
          <a:xfrm>
            <a:off x="640794" y="918686"/>
            <a:ext cx="6576536" cy="538401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4240"/>
              </a:lnSpc>
              <a:buNone/>
            </a:pPr>
            <a:r>
              <a:rPr dirty="0" sz="3392" lang="en-US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Crafting Engaging Course Modules</a:t>
            </a:r>
            <a:endParaRPr dirty="0" sz="3392" lang="en-US"/>
          </a:p>
        </p:txBody>
      </p:sp>
      <p:sp>
        <p:nvSpPr>
          <p:cNvPr id="1048637" name="Shape 3"/>
          <p:cNvSpPr/>
          <p:nvPr/>
        </p:nvSpPr>
        <p:spPr>
          <a:xfrm>
            <a:off x="903923" y="1731645"/>
            <a:ext cx="22860" cy="5579150"/>
          </a:xfrm>
          <a:prstGeom prst="roundRect">
            <a:avLst>
              <a:gd name="adj" fmla="val 120142"/>
            </a:avLst>
          </a:prstGeom>
          <a:solidFill>
            <a:srgbClr val="48446D"/>
          </a:solidFill>
        </p:spPr>
      </p:sp>
      <p:sp>
        <p:nvSpPr>
          <p:cNvPr id="1048638" name="Shape 4"/>
          <p:cNvSpPr/>
          <p:nvPr/>
        </p:nvSpPr>
        <p:spPr>
          <a:xfrm>
            <a:off x="1098471" y="2132171"/>
            <a:ext cx="640794" cy="22860"/>
          </a:xfrm>
          <a:prstGeom prst="roundRect">
            <a:avLst>
              <a:gd name="adj" fmla="val 120142"/>
            </a:avLst>
          </a:prstGeom>
          <a:solidFill>
            <a:srgbClr val="48446D"/>
          </a:solidFill>
        </p:spPr>
      </p:sp>
      <p:sp>
        <p:nvSpPr>
          <p:cNvPr id="1048639" name="Shape 5"/>
          <p:cNvSpPr/>
          <p:nvPr/>
        </p:nvSpPr>
        <p:spPr>
          <a:xfrm>
            <a:off x="709374" y="1937623"/>
            <a:ext cx="411956" cy="411956"/>
          </a:xfrm>
          <a:prstGeom prst="roundRect">
            <a:avLst>
              <a:gd name="adj" fmla="val 6667"/>
            </a:avLst>
          </a:prstGeom>
          <a:solidFill>
            <a:srgbClr val="2F2B54"/>
          </a:solidFill>
        </p:spPr>
      </p:sp>
      <p:sp>
        <p:nvSpPr>
          <p:cNvPr id="1048640" name="Text 6"/>
          <p:cNvSpPr/>
          <p:nvPr/>
        </p:nvSpPr>
        <p:spPr>
          <a:xfrm>
            <a:off x="874038" y="2014299"/>
            <a:ext cx="82510" cy="258485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035"/>
              </a:lnSpc>
              <a:buNone/>
            </a:pPr>
            <a:r>
              <a:rPr dirty="0" sz="2035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dirty="0" sz="2035" lang="en-US"/>
          </a:p>
        </p:txBody>
      </p:sp>
      <p:sp>
        <p:nvSpPr>
          <p:cNvPr id="1048641" name="Text 7"/>
          <p:cNvSpPr/>
          <p:nvPr/>
        </p:nvSpPr>
        <p:spPr>
          <a:xfrm>
            <a:off x="1922264" y="1914644"/>
            <a:ext cx="2153960" cy="269200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120"/>
              </a:lnSpc>
              <a:buNone/>
            </a:pPr>
            <a:r>
              <a:rPr dirty="0" sz="1696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Interactive Content</a:t>
            </a:r>
            <a:endParaRPr dirty="0" sz="1696" lang="en-US"/>
          </a:p>
        </p:txBody>
      </p:sp>
      <p:sp>
        <p:nvSpPr>
          <p:cNvPr id="1048642" name="Text 8"/>
          <p:cNvSpPr/>
          <p:nvPr/>
        </p:nvSpPr>
        <p:spPr>
          <a:xfrm>
            <a:off x="1922264" y="2293620"/>
            <a:ext cx="6580942" cy="585788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307"/>
              </a:lnSpc>
              <a:buNone/>
            </a:pPr>
            <a:r>
              <a:rPr dirty="0" sz="1442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Integrate videos, quizzes, interactive exercises, and discussion forums to keep learners engaged.</a:t>
            </a:r>
            <a:endParaRPr dirty="0" sz="1442" lang="en-US"/>
          </a:p>
        </p:txBody>
      </p:sp>
      <p:sp>
        <p:nvSpPr>
          <p:cNvPr id="1048643" name="Shape 9"/>
          <p:cNvSpPr/>
          <p:nvPr/>
        </p:nvSpPr>
        <p:spPr>
          <a:xfrm>
            <a:off x="1098471" y="3645932"/>
            <a:ext cx="640794" cy="22860"/>
          </a:xfrm>
          <a:prstGeom prst="roundRect">
            <a:avLst>
              <a:gd name="adj" fmla="val 120142"/>
            </a:avLst>
          </a:prstGeom>
          <a:solidFill>
            <a:srgbClr val="48446D"/>
          </a:solidFill>
        </p:spPr>
      </p:sp>
      <p:sp>
        <p:nvSpPr>
          <p:cNvPr id="1048644" name="Shape 10"/>
          <p:cNvSpPr/>
          <p:nvPr/>
        </p:nvSpPr>
        <p:spPr>
          <a:xfrm>
            <a:off x="709374" y="3451384"/>
            <a:ext cx="411956" cy="411956"/>
          </a:xfrm>
          <a:prstGeom prst="roundRect">
            <a:avLst>
              <a:gd name="adj" fmla="val 6667"/>
            </a:avLst>
          </a:prstGeom>
          <a:solidFill>
            <a:srgbClr val="2F2B54"/>
          </a:solidFill>
        </p:spPr>
      </p:sp>
      <p:sp>
        <p:nvSpPr>
          <p:cNvPr id="1048645" name="Text 11"/>
          <p:cNvSpPr/>
          <p:nvPr/>
        </p:nvSpPr>
        <p:spPr>
          <a:xfrm>
            <a:off x="849511" y="3528060"/>
            <a:ext cx="131564" cy="258485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035"/>
              </a:lnSpc>
              <a:buNone/>
            </a:pPr>
            <a:r>
              <a:rPr dirty="0" sz="2035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dirty="0" sz="2035" lang="en-US"/>
          </a:p>
        </p:txBody>
      </p:sp>
      <p:sp>
        <p:nvSpPr>
          <p:cNvPr id="1048646" name="Text 12"/>
          <p:cNvSpPr/>
          <p:nvPr/>
        </p:nvSpPr>
        <p:spPr>
          <a:xfrm>
            <a:off x="1922264" y="3428405"/>
            <a:ext cx="2153960" cy="269200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120"/>
              </a:lnSpc>
              <a:buNone/>
            </a:pPr>
            <a:r>
              <a:rPr dirty="0" sz="1696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Bite-Sized Lessons</a:t>
            </a:r>
            <a:endParaRPr dirty="0" sz="1696" lang="en-US"/>
          </a:p>
        </p:txBody>
      </p:sp>
      <p:sp>
        <p:nvSpPr>
          <p:cNvPr id="1048647" name="Text 13"/>
          <p:cNvSpPr/>
          <p:nvPr/>
        </p:nvSpPr>
        <p:spPr>
          <a:xfrm>
            <a:off x="1922264" y="3807381"/>
            <a:ext cx="6580942" cy="585788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307"/>
              </a:lnSpc>
              <a:buNone/>
            </a:pPr>
            <a:r>
              <a:rPr dirty="0" sz="1442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Break down complex topics into smaller, digestible units to improve comprehension and retention.</a:t>
            </a:r>
            <a:endParaRPr dirty="0" sz="1442" lang="en-US"/>
          </a:p>
        </p:txBody>
      </p:sp>
      <p:sp>
        <p:nvSpPr>
          <p:cNvPr id="1048648" name="Shape 14"/>
          <p:cNvSpPr/>
          <p:nvPr/>
        </p:nvSpPr>
        <p:spPr>
          <a:xfrm>
            <a:off x="1098471" y="5159693"/>
            <a:ext cx="640794" cy="22860"/>
          </a:xfrm>
          <a:prstGeom prst="roundRect">
            <a:avLst>
              <a:gd name="adj" fmla="val 120142"/>
            </a:avLst>
          </a:prstGeom>
          <a:solidFill>
            <a:srgbClr val="48446D"/>
          </a:solidFill>
        </p:spPr>
      </p:sp>
      <p:sp>
        <p:nvSpPr>
          <p:cNvPr id="1048649" name="Shape 15"/>
          <p:cNvSpPr/>
          <p:nvPr/>
        </p:nvSpPr>
        <p:spPr>
          <a:xfrm>
            <a:off x="709374" y="4965144"/>
            <a:ext cx="411956" cy="411956"/>
          </a:xfrm>
          <a:prstGeom prst="roundRect">
            <a:avLst>
              <a:gd name="adj" fmla="val 6667"/>
            </a:avLst>
          </a:prstGeom>
          <a:solidFill>
            <a:srgbClr val="2F2B54"/>
          </a:solidFill>
        </p:spPr>
      </p:sp>
      <p:sp>
        <p:nvSpPr>
          <p:cNvPr id="1048650" name="Text 16"/>
          <p:cNvSpPr/>
          <p:nvPr/>
        </p:nvSpPr>
        <p:spPr>
          <a:xfrm>
            <a:off x="848201" y="5041821"/>
            <a:ext cx="134183" cy="258485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035"/>
              </a:lnSpc>
              <a:buNone/>
            </a:pPr>
            <a:r>
              <a:rPr dirty="0" sz="2035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dirty="0" sz="2035" lang="en-US"/>
          </a:p>
        </p:txBody>
      </p:sp>
      <p:sp>
        <p:nvSpPr>
          <p:cNvPr id="1048651" name="Text 17"/>
          <p:cNvSpPr/>
          <p:nvPr/>
        </p:nvSpPr>
        <p:spPr>
          <a:xfrm>
            <a:off x="1922264" y="4942165"/>
            <a:ext cx="2153960" cy="269200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120"/>
              </a:lnSpc>
              <a:buNone/>
            </a:pPr>
            <a:r>
              <a:rPr dirty="0" sz="1696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Visual Appeal</a:t>
            </a:r>
            <a:endParaRPr dirty="0" sz="1696" lang="en-US"/>
          </a:p>
        </p:txBody>
      </p:sp>
      <p:sp>
        <p:nvSpPr>
          <p:cNvPr id="1048652" name="Text 18"/>
          <p:cNvSpPr/>
          <p:nvPr/>
        </p:nvSpPr>
        <p:spPr>
          <a:xfrm>
            <a:off x="1922264" y="5321141"/>
            <a:ext cx="6580942" cy="585788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307"/>
              </a:lnSpc>
              <a:buNone/>
            </a:pPr>
            <a:r>
              <a:rPr dirty="0" sz="1442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Utilize visually appealing elements, such as images, infographics, and animations, to enhance learning.</a:t>
            </a:r>
            <a:endParaRPr dirty="0" sz="1442" lang="en-US"/>
          </a:p>
        </p:txBody>
      </p:sp>
      <p:sp>
        <p:nvSpPr>
          <p:cNvPr id="1048653" name="Shape 19"/>
          <p:cNvSpPr/>
          <p:nvPr/>
        </p:nvSpPr>
        <p:spPr>
          <a:xfrm>
            <a:off x="1098471" y="6673453"/>
            <a:ext cx="640794" cy="22860"/>
          </a:xfrm>
          <a:prstGeom prst="roundRect">
            <a:avLst>
              <a:gd name="adj" fmla="val 120142"/>
            </a:avLst>
          </a:prstGeom>
          <a:solidFill>
            <a:srgbClr val="48446D"/>
          </a:solidFill>
        </p:spPr>
      </p:sp>
      <p:sp>
        <p:nvSpPr>
          <p:cNvPr id="1048654" name="Shape 20"/>
          <p:cNvSpPr/>
          <p:nvPr/>
        </p:nvSpPr>
        <p:spPr>
          <a:xfrm>
            <a:off x="709374" y="6478905"/>
            <a:ext cx="411956" cy="411956"/>
          </a:xfrm>
          <a:prstGeom prst="roundRect">
            <a:avLst>
              <a:gd name="adj" fmla="val 6667"/>
            </a:avLst>
          </a:prstGeom>
          <a:solidFill>
            <a:srgbClr val="2F2B54"/>
          </a:solidFill>
        </p:spPr>
      </p:sp>
      <p:sp>
        <p:nvSpPr>
          <p:cNvPr id="1048655" name="Text 21"/>
          <p:cNvSpPr/>
          <p:nvPr/>
        </p:nvSpPr>
        <p:spPr>
          <a:xfrm>
            <a:off x="845106" y="6555581"/>
            <a:ext cx="140375" cy="258485"/>
          </a:xfrm>
          <a:prstGeom prst="rect"/>
          <a:noFill/>
        </p:spPr>
        <p:txBody>
          <a:bodyPr anchor="t" rtlCol="0" wrap="none"/>
          <a:p>
            <a:pPr algn="ctr" indent="0" marL="0">
              <a:lnSpc>
                <a:spcPts val="2035"/>
              </a:lnSpc>
              <a:buNone/>
            </a:pPr>
            <a:r>
              <a:rPr dirty="0" sz="2035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dirty="0" sz="2035" lang="en-US"/>
          </a:p>
        </p:txBody>
      </p:sp>
      <p:sp>
        <p:nvSpPr>
          <p:cNvPr id="1048656" name="Text 22"/>
          <p:cNvSpPr/>
          <p:nvPr/>
        </p:nvSpPr>
        <p:spPr>
          <a:xfrm>
            <a:off x="1922264" y="6455926"/>
            <a:ext cx="2153960" cy="269200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120"/>
              </a:lnSpc>
              <a:buNone/>
            </a:pPr>
            <a:r>
              <a:rPr dirty="0" sz="1696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Progress Tracking</a:t>
            </a:r>
            <a:endParaRPr dirty="0" sz="1696" lang="en-US"/>
          </a:p>
        </p:txBody>
      </p:sp>
      <p:sp>
        <p:nvSpPr>
          <p:cNvPr id="1048657" name="Text 23"/>
          <p:cNvSpPr/>
          <p:nvPr/>
        </p:nvSpPr>
        <p:spPr>
          <a:xfrm>
            <a:off x="1922264" y="6834902"/>
            <a:ext cx="6580942" cy="292894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307"/>
              </a:lnSpc>
              <a:buNone/>
            </a:pPr>
            <a:r>
              <a:rPr dirty="0" sz="1442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Allow learners to track their progress and monitor their learning journey.</a:t>
            </a:r>
            <a:endParaRPr dirty="0" sz="1442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71C4E"/>
          </a:solidFill>
        </p:spPr>
      </p:sp>
      <p:sp>
        <p:nvSpPr>
          <p:cNvPr id="1048662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100C35"/>
          </a:solidFill>
        </p:spPr>
      </p:sp>
      <p:pic>
        <p:nvPicPr>
          <p:cNvPr id="2097166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/>
        </p:spPr>
      </p:pic>
      <p:pic>
        <p:nvPicPr>
          <p:cNvPr id="2097167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389150" y="2241233"/>
            <a:ext cx="4995982" cy="3747016"/>
          </a:xfrm>
          <a:prstGeom prst="rect"/>
        </p:spPr>
      </p:pic>
      <p:sp>
        <p:nvSpPr>
          <p:cNvPr id="1048663" name="Text 2"/>
          <p:cNvSpPr/>
          <p:nvPr/>
        </p:nvSpPr>
        <p:spPr>
          <a:xfrm>
            <a:off x="686514" y="541020"/>
            <a:ext cx="6028253" cy="576858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4543"/>
              </a:lnSpc>
              <a:buNone/>
            </a:pPr>
            <a:r>
              <a:rPr dirty="0" sz="3634" lang="en-US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Optimizing the User Interface</a:t>
            </a:r>
            <a:endParaRPr dirty="0" sz="3634" lang="en-US"/>
          </a:p>
        </p:txBody>
      </p:sp>
      <p:pic>
        <p:nvPicPr>
          <p:cNvPr id="2097168" name="Image 2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86514" y="1412081"/>
            <a:ext cx="980718" cy="1569125"/>
          </a:xfrm>
          <a:prstGeom prst="rect"/>
        </p:spPr>
      </p:pic>
      <p:sp>
        <p:nvSpPr>
          <p:cNvPr id="1048664" name="Text 3"/>
          <p:cNvSpPr/>
          <p:nvPr/>
        </p:nvSpPr>
        <p:spPr>
          <a:xfrm>
            <a:off x="1961436" y="1608177"/>
            <a:ext cx="2307669" cy="288369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271"/>
              </a:lnSpc>
              <a:buNone/>
            </a:pPr>
            <a:r>
              <a:rPr dirty="0" sz="1817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Intuitive Navigation</a:t>
            </a:r>
            <a:endParaRPr dirty="0" sz="1817" lang="en-US"/>
          </a:p>
        </p:txBody>
      </p:sp>
      <p:sp>
        <p:nvSpPr>
          <p:cNvPr id="1048665" name="Text 4"/>
          <p:cNvSpPr/>
          <p:nvPr/>
        </p:nvSpPr>
        <p:spPr>
          <a:xfrm>
            <a:off x="1961436" y="2014180"/>
            <a:ext cx="6496050" cy="627459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471"/>
              </a:lnSpc>
              <a:buNone/>
            </a:pPr>
            <a:r>
              <a:rPr dirty="0" sz="1545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Ensure a smooth and intuitive user experience with clear navigation menus and easy-to-find information.</a:t>
            </a:r>
            <a:endParaRPr dirty="0" sz="1545" lang="en-US"/>
          </a:p>
        </p:txBody>
      </p:sp>
      <p:pic>
        <p:nvPicPr>
          <p:cNvPr id="2097169" name="Image 3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86514" y="2981206"/>
            <a:ext cx="980718" cy="1569125"/>
          </a:xfrm>
          <a:prstGeom prst="rect"/>
        </p:spPr>
      </p:pic>
      <p:sp>
        <p:nvSpPr>
          <p:cNvPr id="1048666" name="Text 5"/>
          <p:cNvSpPr/>
          <p:nvPr/>
        </p:nvSpPr>
        <p:spPr>
          <a:xfrm>
            <a:off x="1961436" y="3177302"/>
            <a:ext cx="2307669" cy="288369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271"/>
              </a:lnSpc>
              <a:buNone/>
            </a:pPr>
            <a:r>
              <a:rPr dirty="0" sz="1817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Consistent Layout</a:t>
            </a:r>
            <a:endParaRPr dirty="0" sz="1817" lang="en-US"/>
          </a:p>
        </p:txBody>
      </p:sp>
      <p:sp>
        <p:nvSpPr>
          <p:cNvPr id="1048667" name="Text 6"/>
          <p:cNvSpPr/>
          <p:nvPr/>
        </p:nvSpPr>
        <p:spPr>
          <a:xfrm>
            <a:off x="1961436" y="3583305"/>
            <a:ext cx="6496050" cy="627459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471"/>
              </a:lnSpc>
              <a:buNone/>
            </a:pPr>
            <a:r>
              <a:rPr dirty="0" sz="1545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Maintain a consistent layout across the website to create a familiar and predictable user experience.</a:t>
            </a:r>
            <a:endParaRPr dirty="0" sz="1545" lang="en-US"/>
          </a:p>
        </p:txBody>
      </p:sp>
      <p:pic>
        <p:nvPicPr>
          <p:cNvPr id="2097170" name="Image 4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686514" y="4550331"/>
            <a:ext cx="980718" cy="1569125"/>
          </a:xfrm>
          <a:prstGeom prst="rect"/>
        </p:spPr>
      </p:pic>
      <p:sp>
        <p:nvSpPr>
          <p:cNvPr id="1048668" name="Text 7"/>
          <p:cNvSpPr/>
          <p:nvPr/>
        </p:nvSpPr>
        <p:spPr>
          <a:xfrm>
            <a:off x="1961436" y="4746427"/>
            <a:ext cx="2307669" cy="288369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271"/>
              </a:lnSpc>
              <a:buNone/>
            </a:pPr>
            <a:r>
              <a:rPr dirty="0" sz="1817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Clear Call to Actions</a:t>
            </a:r>
            <a:endParaRPr dirty="0" sz="1817" lang="en-US"/>
          </a:p>
        </p:txBody>
      </p:sp>
      <p:sp>
        <p:nvSpPr>
          <p:cNvPr id="1048669" name="Text 8"/>
          <p:cNvSpPr/>
          <p:nvPr/>
        </p:nvSpPr>
        <p:spPr>
          <a:xfrm>
            <a:off x="1961436" y="5152430"/>
            <a:ext cx="6496050" cy="627459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471"/>
              </a:lnSpc>
              <a:buNone/>
            </a:pPr>
            <a:r>
              <a:rPr dirty="0" sz="1545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 clear and concise calls to action to guide users through the desired steps.</a:t>
            </a:r>
            <a:endParaRPr dirty="0" sz="1545" lang="en-US"/>
          </a:p>
        </p:txBody>
      </p:sp>
      <p:pic>
        <p:nvPicPr>
          <p:cNvPr id="2097171" name="Image 5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686514" y="6119455"/>
            <a:ext cx="980718" cy="1569125"/>
          </a:xfrm>
          <a:prstGeom prst="rect"/>
        </p:spPr>
      </p:pic>
      <p:sp>
        <p:nvSpPr>
          <p:cNvPr id="1048670" name="Text 9"/>
          <p:cNvSpPr/>
          <p:nvPr/>
        </p:nvSpPr>
        <p:spPr>
          <a:xfrm>
            <a:off x="1961436" y="6315551"/>
            <a:ext cx="2307669" cy="288369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271"/>
              </a:lnSpc>
              <a:buNone/>
            </a:pPr>
            <a:r>
              <a:rPr dirty="0" sz="1817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Visual Hierarchy</a:t>
            </a:r>
            <a:endParaRPr dirty="0" sz="1817" lang="en-US"/>
          </a:p>
        </p:txBody>
      </p:sp>
      <p:sp>
        <p:nvSpPr>
          <p:cNvPr id="1048671" name="Text 10"/>
          <p:cNvSpPr/>
          <p:nvPr/>
        </p:nvSpPr>
        <p:spPr>
          <a:xfrm>
            <a:off x="1961436" y="6721554"/>
            <a:ext cx="6496050" cy="627459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471"/>
              </a:lnSpc>
              <a:buNone/>
            </a:pPr>
            <a:r>
              <a:rPr dirty="0" sz="1545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Employ visual hierarchy to prioritize important information and guide users' attention.</a:t>
            </a:r>
            <a:endParaRPr dirty="0" sz="1545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71C4E"/>
          </a:solidFill>
        </p:spPr>
      </p:sp>
      <p:sp>
        <p:nvSpPr>
          <p:cNvPr id="1048676" name="Shape 1"/>
          <p:cNvSpPr/>
          <p:nvPr/>
        </p:nvSpPr>
        <p:spPr>
          <a:xfrm>
            <a:off x="0" y="0"/>
            <a:ext cx="14630400" cy="8238530"/>
          </a:xfrm>
          <a:prstGeom prst="rect"/>
          <a:solidFill>
            <a:srgbClr val="100C35"/>
          </a:solidFill>
        </p:spPr>
      </p:sp>
      <p:pic>
        <p:nvPicPr>
          <p:cNvPr id="2097173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4630400" cy="2548533"/>
          </a:xfrm>
          <a:prstGeom prst="rect"/>
        </p:spPr>
      </p:pic>
      <p:pic>
        <p:nvPicPr>
          <p:cNvPr id="2097174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970508" y="254794"/>
            <a:ext cx="2689384" cy="2038945"/>
          </a:xfrm>
          <a:prstGeom prst="rect"/>
        </p:spPr>
      </p:pic>
      <p:sp>
        <p:nvSpPr>
          <p:cNvPr id="1048677" name="Text 2"/>
          <p:cNvSpPr/>
          <p:nvPr/>
        </p:nvSpPr>
        <p:spPr>
          <a:xfrm>
            <a:off x="970598" y="3109198"/>
            <a:ext cx="7545348" cy="599599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4722"/>
              </a:lnSpc>
              <a:buNone/>
            </a:pPr>
            <a:r>
              <a:rPr dirty="0" sz="3777" lang="en-US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Enhancing the Learning Experience</a:t>
            </a:r>
            <a:endParaRPr dirty="0" sz="3777" lang="en-US"/>
          </a:p>
        </p:txBody>
      </p:sp>
      <p:sp>
        <p:nvSpPr>
          <p:cNvPr id="1048678" name="Shape 3"/>
          <p:cNvSpPr/>
          <p:nvPr/>
        </p:nvSpPr>
        <p:spPr>
          <a:xfrm>
            <a:off x="970598" y="4014549"/>
            <a:ext cx="12689086" cy="3663315"/>
          </a:xfrm>
          <a:prstGeom prst="roundRect">
            <a:avLst>
              <a:gd name="adj" fmla="val 83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1048679" name="Shape 4"/>
          <p:cNvSpPr/>
          <p:nvPr/>
        </p:nvSpPr>
        <p:spPr>
          <a:xfrm>
            <a:off x="978218" y="4022169"/>
            <a:ext cx="12673846" cy="912019"/>
          </a:xfrm>
          <a:prstGeom prst="rect"/>
          <a:solidFill>
            <a:srgbClr val="FFFFFF">
              <a:alpha val="4000"/>
            </a:srgbClr>
          </a:solidFill>
        </p:spPr>
      </p:sp>
      <p:sp>
        <p:nvSpPr>
          <p:cNvPr id="1048680" name="Text 5"/>
          <p:cNvSpPr/>
          <p:nvPr/>
        </p:nvSpPr>
        <p:spPr>
          <a:xfrm>
            <a:off x="1182172" y="4152067"/>
            <a:ext cx="5925383" cy="326112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569"/>
              </a:lnSpc>
              <a:buNone/>
            </a:pPr>
            <a:r>
              <a:rPr dirty="0" sz="1605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Gamification</a:t>
            </a:r>
            <a:endParaRPr dirty="0" sz="1605" lang="en-US"/>
          </a:p>
        </p:txBody>
      </p:sp>
      <p:sp>
        <p:nvSpPr>
          <p:cNvPr id="1048681" name="Text 6"/>
          <p:cNvSpPr/>
          <p:nvPr/>
        </p:nvSpPr>
        <p:spPr>
          <a:xfrm>
            <a:off x="7522845" y="4152067"/>
            <a:ext cx="5925383" cy="652224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569"/>
              </a:lnSpc>
              <a:buNone/>
            </a:pPr>
            <a:r>
              <a:rPr dirty="0" sz="1605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Integrate game mechanics, such as points, badges, and leaderboards, to motivate and engage learners.</a:t>
            </a:r>
            <a:endParaRPr dirty="0" sz="1605" lang="en-US"/>
          </a:p>
        </p:txBody>
      </p:sp>
      <p:sp>
        <p:nvSpPr>
          <p:cNvPr id="1048682" name="Shape 7"/>
          <p:cNvSpPr/>
          <p:nvPr/>
        </p:nvSpPr>
        <p:spPr>
          <a:xfrm>
            <a:off x="978218" y="4934188"/>
            <a:ext cx="12673846" cy="912019"/>
          </a:xfrm>
          <a:prstGeom prst="rect"/>
          <a:solidFill>
            <a:srgbClr val="000000">
              <a:alpha val="4000"/>
            </a:srgbClr>
          </a:solidFill>
        </p:spPr>
      </p:sp>
      <p:sp>
        <p:nvSpPr>
          <p:cNvPr id="1048683" name="Text 8"/>
          <p:cNvSpPr/>
          <p:nvPr/>
        </p:nvSpPr>
        <p:spPr>
          <a:xfrm>
            <a:off x="1182172" y="5064085"/>
            <a:ext cx="5925383" cy="326112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569"/>
              </a:lnSpc>
              <a:buNone/>
            </a:pPr>
            <a:r>
              <a:rPr dirty="0" sz="1605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Personalized Learning</a:t>
            </a:r>
            <a:endParaRPr dirty="0" sz="1605" lang="en-US"/>
          </a:p>
        </p:txBody>
      </p:sp>
      <p:sp>
        <p:nvSpPr>
          <p:cNvPr id="1048684" name="Text 9"/>
          <p:cNvSpPr/>
          <p:nvPr/>
        </p:nvSpPr>
        <p:spPr>
          <a:xfrm>
            <a:off x="7522845" y="5064085"/>
            <a:ext cx="5925383" cy="652224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569"/>
              </a:lnSpc>
              <a:buNone/>
            </a:pPr>
            <a:r>
              <a:rPr dirty="0" sz="1605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Offer personalized learning paths based on individual needs and preferences.</a:t>
            </a:r>
            <a:endParaRPr dirty="0" sz="1605" lang="en-US"/>
          </a:p>
        </p:txBody>
      </p:sp>
      <p:sp>
        <p:nvSpPr>
          <p:cNvPr id="1048685" name="Shape 10"/>
          <p:cNvSpPr/>
          <p:nvPr/>
        </p:nvSpPr>
        <p:spPr>
          <a:xfrm>
            <a:off x="978218" y="5846207"/>
            <a:ext cx="12673846" cy="912019"/>
          </a:xfrm>
          <a:prstGeom prst="rect"/>
          <a:solidFill>
            <a:srgbClr val="FFFFFF">
              <a:alpha val="4000"/>
            </a:srgbClr>
          </a:solidFill>
        </p:spPr>
      </p:sp>
      <p:sp>
        <p:nvSpPr>
          <p:cNvPr id="1048686" name="Text 11"/>
          <p:cNvSpPr/>
          <p:nvPr/>
        </p:nvSpPr>
        <p:spPr>
          <a:xfrm>
            <a:off x="1182172" y="5976104"/>
            <a:ext cx="5925383" cy="326112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569"/>
              </a:lnSpc>
              <a:buNone/>
            </a:pPr>
            <a:r>
              <a:rPr dirty="0" sz="1605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Community Features</a:t>
            </a:r>
            <a:endParaRPr dirty="0" sz="1605" lang="en-US"/>
          </a:p>
        </p:txBody>
      </p:sp>
      <p:sp>
        <p:nvSpPr>
          <p:cNvPr id="1048687" name="Text 12"/>
          <p:cNvSpPr/>
          <p:nvPr/>
        </p:nvSpPr>
        <p:spPr>
          <a:xfrm>
            <a:off x="7522845" y="5976104"/>
            <a:ext cx="5925383" cy="652224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569"/>
              </a:lnSpc>
              <a:buNone/>
            </a:pPr>
            <a:r>
              <a:rPr dirty="0" sz="1605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Enable learners to connect and collaborate with peers through discussion forums and chat rooms.</a:t>
            </a:r>
            <a:endParaRPr dirty="0" sz="1605" lang="en-US"/>
          </a:p>
        </p:txBody>
      </p:sp>
      <p:sp>
        <p:nvSpPr>
          <p:cNvPr id="1048688" name="Shape 13"/>
          <p:cNvSpPr/>
          <p:nvPr/>
        </p:nvSpPr>
        <p:spPr>
          <a:xfrm>
            <a:off x="978218" y="6758226"/>
            <a:ext cx="12673846" cy="912019"/>
          </a:xfrm>
          <a:prstGeom prst="rect"/>
          <a:solidFill>
            <a:srgbClr val="000000">
              <a:alpha val="4000"/>
            </a:srgbClr>
          </a:solidFill>
        </p:spPr>
      </p:sp>
      <p:sp>
        <p:nvSpPr>
          <p:cNvPr id="1048689" name="Text 14"/>
          <p:cNvSpPr/>
          <p:nvPr/>
        </p:nvSpPr>
        <p:spPr>
          <a:xfrm>
            <a:off x="1182172" y="6888123"/>
            <a:ext cx="5925383" cy="326112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2569"/>
              </a:lnSpc>
              <a:buNone/>
            </a:pPr>
            <a:r>
              <a:rPr dirty="0" sz="1605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Feedback Mechanisms</a:t>
            </a:r>
            <a:endParaRPr dirty="0" sz="1605" lang="en-US"/>
          </a:p>
        </p:txBody>
      </p:sp>
      <p:sp>
        <p:nvSpPr>
          <p:cNvPr id="1048690" name="Text 15"/>
          <p:cNvSpPr/>
          <p:nvPr/>
        </p:nvSpPr>
        <p:spPr>
          <a:xfrm>
            <a:off x="7522845" y="6888123"/>
            <a:ext cx="5925383" cy="652224"/>
          </a:xfrm>
          <a:prstGeom prst="rect"/>
          <a:noFill/>
        </p:spPr>
        <p:txBody>
          <a:bodyPr anchor="t" rtlCol="0" wrap="square"/>
          <a:p>
            <a:pPr indent="0" marL="0">
              <a:lnSpc>
                <a:spcPts val="2569"/>
              </a:lnSpc>
              <a:buNone/>
            </a:pPr>
            <a:r>
              <a:rPr dirty="0" sz="1605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Provide regular feedback and opportunities for learners to ask questions and get support.</a:t>
            </a:r>
            <a:endParaRPr dirty="0" sz="1605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Shape 0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271C4E"/>
          </a:solidFill>
        </p:spPr>
      </p:sp>
      <p:sp>
        <p:nvSpPr>
          <p:cNvPr id="1048695" name="Shape 1"/>
          <p:cNvSpPr/>
          <p:nvPr/>
        </p:nvSpPr>
        <p:spPr>
          <a:xfrm>
            <a:off x="0" y="0"/>
            <a:ext cx="14630400" cy="8229600"/>
          </a:xfrm>
          <a:prstGeom prst="rect"/>
          <a:solidFill>
            <a:srgbClr val="100C35"/>
          </a:solidFill>
        </p:spPr>
      </p:sp>
      <p:pic>
        <p:nvPicPr>
          <p:cNvPr id="2097176" name="Image 0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/>
        </p:spPr>
      </p:pic>
      <p:pic>
        <p:nvPicPr>
          <p:cNvPr id="2097177" name="Image 1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371648" y="2332911"/>
            <a:ext cx="5031105" cy="3563779"/>
          </a:xfrm>
          <a:prstGeom prst="rect"/>
        </p:spPr>
      </p:pic>
      <p:sp>
        <p:nvSpPr>
          <p:cNvPr id="1048696" name="Text 2"/>
          <p:cNvSpPr/>
          <p:nvPr/>
        </p:nvSpPr>
        <p:spPr>
          <a:xfrm>
            <a:off x="637223" y="1061085"/>
            <a:ext cx="6274118" cy="535424"/>
          </a:xfrm>
          <a:prstGeom prst="rect"/>
          <a:noFill/>
        </p:spPr>
        <p:txBody>
          <a:bodyPr anchor="t" rtlCol="0" wrap="none"/>
          <a:p>
            <a:pPr indent="0" marL="0">
              <a:lnSpc>
                <a:spcPts val="4216"/>
              </a:lnSpc>
              <a:buNone/>
            </a:pPr>
            <a:r>
              <a:rPr dirty="0" sz="3373" lang="en-US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Incorporating Responsive Design</a:t>
            </a:r>
            <a:endParaRPr dirty="0" sz="3373" lang="en-US"/>
          </a:p>
        </p:txBody>
      </p:sp>
      <p:pic>
        <p:nvPicPr>
          <p:cNvPr id="2097178" name="Image 2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37223" y="1869519"/>
            <a:ext cx="455057" cy="455057"/>
          </a:xfrm>
          <a:prstGeom prst="rect"/>
        </p:spPr>
      </p:pic>
      <p:sp>
        <p:nvSpPr>
          <p:cNvPr id="1048697" name="Text 3"/>
          <p:cNvSpPr/>
          <p:nvPr/>
        </p:nvSpPr>
        <p:spPr>
          <a:xfrm>
            <a:off x="637223" y="2506623"/>
            <a:ext cx="2141815" cy="267653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108"/>
              </a:lnSpc>
              <a:buNone/>
            </a:pPr>
            <a:r>
              <a:rPr dirty="0" sz="1687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Desktop</a:t>
            </a:r>
            <a:endParaRPr dirty="0" sz="1687" lang="en-US"/>
          </a:p>
        </p:txBody>
      </p:sp>
      <p:sp>
        <p:nvSpPr>
          <p:cNvPr id="1048698" name="Text 4"/>
          <p:cNvSpPr/>
          <p:nvPr/>
        </p:nvSpPr>
        <p:spPr>
          <a:xfrm>
            <a:off x="637223" y="2883456"/>
            <a:ext cx="7869555" cy="291227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294"/>
              </a:lnSpc>
              <a:buNone/>
            </a:pPr>
            <a:r>
              <a:rPr dirty="0" sz="1434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Ensure the website is optimized for desktop viewing, providing a clear and spacious layout.</a:t>
            </a:r>
            <a:endParaRPr dirty="0" sz="1434" lang="en-US"/>
          </a:p>
        </p:txBody>
      </p:sp>
      <p:pic>
        <p:nvPicPr>
          <p:cNvPr id="2097179" name="Image 3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37223" y="3720822"/>
            <a:ext cx="455057" cy="455057"/>
          </a:xfrm>
          <a:prstGeom prst="rect"/>
        </p:spPr>
      </p:pic>
      <p:sp>
        <p:nvSpPr>
          <p:cNvPr id="1048699" name="Text 5"/>
          <p:cNvSpPr/>
          <p:nvPr/>
        </p:nvSpPr>
        <p:spPr>
          <a:xfrm>
            <a:off x="637223" y="4357926"/>
            <a:ext cx="2141815" cy="267653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108"/>
              </a:lnSpc>
              <a:buNone/>
            </a:pPr>
            <a:r>
              <a:rPr dirty="0" sz="1687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Tablet</a:t>
            </a:r>
            <a:endParaRPr dirty="0" sz="1687" lang="en-US"/>
          </a:p>
        </p:txBody>
      </p:sp>
      <p:sp>
        <p:nvSpPr>
          <p:cNvPr id="1048700" name="Text 6"/>
          <p:cNvSpPr/>
          <p:nvPr/>
        </p:nvSpPr>
        <p:spPr>
          <a:xfrm>
            <a:off x="637223" y="4734758"/>
            <a:ext cx="7869555" cy="291227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294"/>
              </a:lnSpc>
              <a:buNone/>
            </a:pPr>
            <a:r>
              <a:rPr dirty="0" sz="1434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Adapt the layout to smaller screens, ensuring content remains readable and interactive.</a:t>
            </a:r>
            <a:endParaRPr dirty="0" sz="1434" lang="en-US"/>
          </a:p>
        </p:txBody>
      </p:sp>
      <p:pic>
        <p:nvPicPr>
          <p:cNvPr id="2097180" name="Image 4" descr="preencoded.png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637223" y="5572125"/>
            <a:ext cx="455057" cy="455057"/>
          </a:xfrm>
          <a:prstGeom prst="rect"/>
        </p:spPr>
      </p:pic>
      <p:sp>
        <p:nvSpPr>
          <p:cNvPr id="1048701" name="Text 7"/>
          <p:cNvSpPr/>
          <p:nvPr/>
        </p:nvSpPr>
        <p:spPr>
          <a:xfrm>
            <a:off x="637223" y="6209228"/>
            <a:ext cx="2141815" cy="267653"/>
          </a:xfrm>
          <a:prstGeom prst="rect"/>
          <a:noFill/>
        </p:spPr>
        <p:txBody>
          <a:bodyPr anchor="t" rtlCol="0" wrap="none"/>
          <a:p>
            <a:pPr algn="l" indent="0" marL="0">
              <a:lnSpc>
                <a:spcPts val="2108"/>
              </a:lnSpc>
              <a:buNone/>
            </a:pPr>
            <a:r>
              <a:rPr dirty="0" sz="1687" lang="en-US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Mobile</a:t>
            </a:r>
            <a:endParaRPr dirty="0" sz="1687" lang="en-US"/>
          </a:p>
        </p:txBody>
      </p:sp>
      <p:sp>
        <p:nvSpPr>
          <p:cNvPr id="1048702" name="Text 8"/>
          <p:cNvSpPr/>
          <p:nvPr/>
        </p:nvSpPr>
        <p:spPr>
          <a:xfrm>
            <a:off x="637223" y="6586061"/>
            <a:ext cx="7869555" cy="582454"/>
          </a:xfrm>
          <a:prstGeom prst="rect"/>
          <a:noFill/>
        </p:spPr>
        <p:txBody>
          <a:bodyPr anchor="t" rtlCol="0" wrap="square"/>
          <a:p>
            <a:pPr algn="l" indent="0" marL="0">
              <a:lnSpc>
                <a:spcPts val="2294"/>
              </a:lnSpc>
              <a:buNone/>
            </a:pPr>
            <a:r>
              <a:rPr dirty="0" sz="1434" lang="en-US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Optimize for mobile devices, providing a streamlined experience with easy-to-navigate content.</a:t>
            </a:r>
            <a:endParaRPr dirty="0" sz="1434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PptxGenJS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PptxGenJS Presentation</dc:title>
  <dc:creator>PptxGenJS</dc:creator>
  <cp:lastModifiedBy>PptxGenJS</cp:lastModifiedBy>
  <dcterms:created xsi:type="dcterms:W3CDTF">2024-08-28T04:38:57Z</dcterms:created>
  <dcterms:modified xsi:type="dcterms:W3CDTF">2024-08-28T15:49:55Z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26a6cce6c04f4e65a18d2e01dcecc28d</vt:lpwstr>
  </property>
</Properties>
</file>