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5947902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4/10/2024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Asmitha. S</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au960221104035</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Arunachala College of Engineering for Women</a:t>
            </a: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8871719"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br>
              <a:rPr lang="en-IN" sz="1600" b="1" dirty="0">
                <a:solidFill>
                  <a:srgbClr val="213163"/>
                </a:solidFill>
              </a:rPr>
            </a:br>
            <a:br>
              <a:rPr lang="en-IN" sz="1600" b="1" dirty="0">
                <a:solidFill>
                  <a:srgbClr val="213163"/>
                </a:solidFill>
              </a:rPr>
            </a:br>
            <a:r>
              <a:rPr lang="en-IN" sz="1600" b="1" dirty="0">
                <a:solidFill>
                  <a:srgbClr val="213163"/>
                </a:solidFill>
              </a:rPr>
              <a:t>       </a:t>
            </a: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In designing a car rental application with Django framework, optimal modeling involves defining key models such as User, Car, Booking, Payment, and optionally Review. These models encapsulate essential entities and relationships, facilitating user authentication, car listing, booking management, payment handling, and feedback collection. The results of such a system manifest in a seamless user experience, where users can easily browse available cars, book rentals, manage bookings via a user dashboard, and receive notifications on booking status and payment updates. Additionally, administrators can efficiently oversee car listings, bookings, payments, and user accounts through a dedicated admin panel, ensuring smooth operations. Integration with a secure payment gateway enables seamless online transactions, while analytics and reporting functionalities provide valuable insights for business optimization. By prioritizing these modeling considerations and delivering these results effectively, a comprehensive and user-centric car rental application can be realized with Django framework, poised for scalability and user satisfaction.</a:t>
            </a:r>
            <a:endParaRPr lang="en-IN"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dirty="0"/>
              <a:t>Homepage</a:t>
            </a:r>
          </a:p>
        </p:txBody>
      </p:sp>
      <p:pic>
        <p:nvPicPr>
          <p:cNvPr id="4" name="Picture 3">
            <a:extLst>
              <a:ext uri="{FF2B5EF4-FFF2-40B4-BE49-F238E27FC236}">
                <a16:creationId xmlns:a16="http://schemas.microsoft.com/office/drawing/2014/main" id="{EFE03E7D-EF72-07B8-714B-D235AA91C007}"/>
              </a:ext>
            </a:extLst>
          </p:cNvPr>
          <p:cNvPicPr>
            <a:picLocks noChangeAspect="1"/>
          </p:cNvPicPr>
          <p:nvPr/>
        </p:nvPicPr>
        <p:blipFill>
          <a:blip r:embed="rId2"/>
          <a:stretch>
            <a:fillRect/>
          </a:stretch>
        </p:blipFill>
        <p:spPr>
          <a:xfrm>
            <a:off x="431181" y="1754457"/>
            <a:ext cx="2230243" cy="1947747"/>
          </a:xfrm>
          <a:prstGeom prst="rect">
            <a:avLst/>
          </a:prstGeom>
        </p:spPr>
      </p:pic>
      <p:pic>
        <p:nvPicPr>
          <p:cNvPr id="8" name="Picture 7">
            <a:extLst>
              <a:ext uri="{FF2B5EF4-FFF2-40B4-BE49-F238E27FC236}">
                <a16:creationId xmlns:a16="http://schemas.microsoft.com/office/drawing/2014/main" id="{BFEBE0E7-06E6-3D88-240A-53261C2CEC4D}"/>
              </a:ext>
            </a:extLst>
          </p:cNvPr>
          <p:cNvPicPr>
            <a:picLocks noChangeAspect="1"/>
          </p:cNvPicPr>
          <p:nvPr/>
        </p:nvPicPr>
        <p:blipFill>
          <a:blip r:embed="rId3"/>
          <a:stretch>
            <a:fillRect/>
          </a:stretch>
        </p:blipFill>
        <p:spPr>
          <a:xfrm>
            <a:off x="3432851" y="1754456"/>
            <a:ext cx="2230243" cy="1947747"/>
          </a:xfrm>
          <a:prstGeom prst="rect">
            <a:avLst/>
          </a:prstGeom>
        </p:spPr>
      </p:pic>
      <p:pic>
        <p:nvPicPr>
          <p:cNvPr id="11" name="Picture 10">
            <a:extLst>
              <a:ext uri="{FF2B5EF4-FFF2-40B4-BE49-F238E27FC236}">
                <a16:creationId xmlns:a16="http://schemas.microsoft.com/office/drawing/2014/main" id="{6F56614F-C979-1A17-3B07-18D8E7F430E0}"/>
              </a:ext>
            </a:extLst>
          </p:cNvPr>
          <p:cNvPicPr>
            <a:picLocks noChangeAspect="1"/>
          </p:cNvPicPr>
          <p:nvPr/>
        </p:nvPicPr>
        <p:blipFill>
          <a:blip r:embed="rId4"/>
          <a:stretch>
            <a:fillRect/>
          </a:stretch>
        </p:blipFill>
        <p:spPr>
          <a:xfrm>
            <a:off x="6434522" y="1754457"/>
            <a:ext cx="2278297" cy="1947747"/>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pic>
        <p:nvPicPr>
          <p:cNvPr id="5" name="Picture 4">
            <a:extLst>
              <a:ext uri="{FF2B5EF4-FFF2-40B4-BE49-F238E27FC236}">
                <a16:creationId xmlns:a16="http://schemas.microsoft.com/office/drawing/2014/main" id="{414CAE25-FEC9-12BE-3708-5DEA863DEEC9}"/>
              </a:ext>
            </a:extLst>
          </p:cNvPr>
          <p:cNvPicPr>
            <a:picLocks noChangeAspect="1"/>
          </p:cNvPicPr>
          <p:nvPr/>
        </p:nvPicPr>
        <p:blipFill>
          <a:blip r:embed="rId2"/>
          <a:stretch>
            <a:fillRect/>
          </a:stretch>
        </p:blipFill>
        <p:spPr>
          <a:xfrm>
            <a:off x="628560" y="1267649"/>
            <a:ext cx="7886430" cy="3352800"/>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5" name="Picture 4">
            <a:extLst>
              <a:ext uri="{FF2B5EF4-FFF2-40B4-BE49-F238E27FC236}">
                <a16:creationId xmlns:a16="http://schemas.microsoft.com/office/drawing/2014/main" id="{6EEF06D9-37C9-F353-1D4B-F2652BD27034}"/>
              </a:ext>
            </a:extLst>
          </p:cNvPr>
          <p:cNvPicPr>
            <a:picLocks noChangeAspect="1"/>
          </p:cNvPicPr>
          <p:nvPr/>
        </p:nvPicPr>
        <p:blipFill>
          <a:blip r:embed="rId2"/>
          <a:stretch>
            <a:fillRect/>
          </a:stretch>
        </p:blipFill>
        <p:spPr>
          <a:xfrm>
            <a:off x="628560" y="1267648"/>
            <a:ext cx="7886430" cy="3240852"/>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Login-Page</a:t>
            </a:r>
          </a:p>
        </p:txBody>
      </p:sp>
      <p:pic>
        <p:nvPicPr>
          <p:cNvPr id="4" name="Picture 3">
            <a:extLst>
              <a:ext uri="{FF2B5EF4-FFF2-40B4-BE49-F238E27FC236}">
                <a16:creationId xmlns:a16="http://schemas.microsoft.com/office/drawing/2014/main" id="{403B0D96-E38F-C065-E859-EE64A3384A5B}"/>
              </a:ext>
            </a:extLst>
          </p:cNvPr>
          <p:cNvPicPr>
            <a:picLocks noChangeAspect="1"/>
          </p:cNvPicPr>
          <p:nvPr/>
        </p:nvPicPr>
        <p:blipFill>
          <a:blip r:embed="rId2"/>
          <a:stretch>
            <a:fillRect/>
          </a:stretch>
        </p:blipFill>
        <p:spPr>
          <a:xfrm>
            <a:off x="862360" y="1267648"/>
            <a:ext cx="7597699" cy="3232385"/>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Register-Page</a:t>
            </a:r>
          </a:p>
        </p:txBody>
      </p:sp>
      <p:pic>
        <p:nvPicPr>
          <p:cNvPr id="4" name="Picture 3">
            <a:extLst>
              <a:ext uri="{FF2B5EF4-FFF2-40B4-BE49-F238E27FC236}">
                <a16:creationId xmlns:a16="http://schemas.microsoft.com/office/drawing/2014/main" id="{8F1519EA-A8F1-95B2-C047-CA6B2A0ABE60}"/>
              </a:ext>
            </a:extLst>
          </p:cNvPr>
          <p:cNvPicPr>
            <a:picLocks noChangeAspect="1"/>
          </p:cNvPicPr>
          <p:nvPr/>
        </p:nvPicPr>
        <p:blipFill>
          <a:blip r:embed="rId2"/>
          <a:stretch>
            <a:fillRect/>
          </a:stretch>
        </p:blipFill>
        <p:spPr>
          <a:xfrm>
            <a:off x="628560" y="1434790"/>
            <a:ext cx="7886430" cy="3166947"/>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1FEFDC-5170-E21E-2867-91971BE1FC7E}"/>
              </a:ext>
            </a:extLst>
          </p:cNvPr>
          <p:cNvSpPr>
            <a:spLocks noGrp="1"/>
          </p:cNvSpPr>
          <p:nvPr>
            <p:ph type="title"/>
          </p:nvPr>
        </p:nvSpPr>
        <p:spPr>
          <a:xfrm>
            <a:off x="148683" y="802888"/>
            <a:ext cx="8776009" cy="446050"/>
          </a:xfrm>
        </p:spPr>
        <p:txBody>
          <a:bodyPr/>
          <a:lstStyle/>
          <a:p>
            <a:r>
              <a:rPr lang="en-IN" sz="1600" b="1" dirty="0">
                <a:solidFill>
                  <a:srgbClr val="002060"/>
                </a:solidFill>
              </a:rPr>
              <a:t>Future Enhancements</a:t>
            </a:r>
          </a:p>
        </p:txBody>
      </p:sp>
      <p:sp>
        <p:nvSpPr>
          <p:cNvPr id="6" name="TextBox 5">
            <a:extLst>
              <a:ext uri="{FF2B5EF4-FFF2-40B4-BE49-F238E27FC236}">
                <a16:creationId xmlns:a16="http://schemas.microsoft.com/office/drawing/2014/main" id="{B5292E30-003A-557E-B970-AF9BBA4A123F}"/>
              </a:ext>
            </a:extLst>
          </p:cNvPr>
          <p:cNvSpPr txBox="1"/>
          <p:nvPr/>
        </p:nvSpPr>
        <p:spPr>
          <a:xfrm>
            <a:off x="148682" y="1382752"/>
            <a:ext cx="8776009" cy="3539430"/>
          </a:xfrm>
          <a:prstGeom prst="rect">
            <a:avLst/>
          </a:prstGeom>
          <a:noFill/>
        </p:spPr>
        <p:txBody>
          <a:bodyPr wrap="square">
            <a:spAutoFit/>
          </a:bodyPr>
          <a:lstStyle/>
          <a:p>
            <a:pPr marL="285750" indent="-285750" algn="l">
              <a:buFont typeface="Wingdings" panose="05000000000000000000" pitchFamily="2" charset="2"/>
              <a:buChar char="q"/>
            </a:pPr>
            <a:r>
              <a:rPr lang="en-US" b="1" i="0" dirty="0">
                <a:solidFill>
                  <a:schemeClr val="accent5"/>
                </a:solidFill>
                <a:effectLst/>
                <a:highlight>
                  <a:srgbClr val="FFFFFF"/>
                </a:highlight>
                <a:latin typeface="Söhne"/>
              </a:rPr>
              <a:t>Dynamic Pricing</a:t>
            </a:r>
            <a:endParaRPr lang="en-US" dirty="0">
              <a:solidFill>
                <a:schemeClr val="accent5"/>
              </a:solidFill>
              <a:highlight>
                <a:srgbClr val="FFFFFF"/>
              </a:highlight>
              <a:latin typeface="Söhne"/>
            </a:endParaRPr>
          </a:p>
          <a:p>
            <a:pPr algn="l"/>
            <a:r>
              <a:rPr lang="en-US" dirty="0">
                <a:solidFill>
                  <a:srgbClr val="0D0D0D"/>
                </a:solidFill>
                <a:highlight>
                  <a:srgbClr val="FFFFFF"/>
                </a:highlight>
                <a:latin typeface="Söhne"/>
              </a:rPr>
              <a:t>              </a:t>
            </a:r>
            <a:r>
              <a:rPr lang="en-US" b="0" i="0" dirty="0">
                <a:solidFill>
                  <a:srgbClr val="0D0D0D"/>
                </a:solidFill>
                <a:effectLst/>
                <a:highlight>
                  <a:srgbClr val="FFFFFF"/>
                </a:highlight>
                <a:latin typeface="Söhne"/>
              </a:rPr>
              <a:t> Implement dynamic pricing algorithms that adjust rental rates based on factors such as demand, seasonality, availability, and vehicle popularity. This can optimize revenue generation and encourage bookings during off-peak periods.</a:t>
            </a:r>
          </a:p>
          <a:p>
            <a:pPr marL="285750" indent="-285750" algn="l">
              <a:buFont typeface="Wingdings" panose="05000000000000000000" pitchFamily="2" charset="2"/>
              <a:buChar char="q"/>
            </a:pPr>
            <a:r>
              <a:rPr lang="en-US" b="1" i="0" dirty="0">
                <a:solidFill>
                  <a:schemeClr val="accent5"/>
                </a:solidFill>
                <a:effectLst/>
                <a:highlight>
                  <a:srgbClr val="FFFFFF"/>
                </a:highlight>
                <a:latin typeface="Söhne"/>
              </a:rPr>
              <a:t>Vehicle Tracking</a:t>
            </a:r>
            <a:endParaRPr lang="en-US" dirty="0">
              <a:solidFill>
                <a:schemeClr val="accent5"/>
              </a:solidFill>
              <a:highlight>
                <a:srgbClr val="FFFFFF"/>
              </a:highlight>
              <a:latin typeface="Söhne"/>
            </a:endParaRPr>
          </a:p>
          <a:p>
            <a:pPr algn="l"/>
            <a:r>
              <a:rPr lang="en-US" b="0" i="0" dirty="0">
                <a:solidFill>
                  <a:srgbClr val="0D0D0D"/>
                </a:solidFill>
                <a:effectLst/>
                <a:highlight>
                  <a:srgbClr val="FFFFFF"/>
                </a:highlight>
                <a:latin typeface="Söhne"/>
              </a:rPr>
              <a:t>              Integrate GPS tracking systems to monitor the real-time location and status of rental vehicles. This feature enhances fleet management, enables better scheduling of vehicle maintenance, and provides added security for both renters and the rental company.</a:t>
            </a:r>
          </a:p>
          <a:p>
            <a:pPr marL="285750" indent="-285750" algn="l">
              <a:buFont typeface="Wingdings" panose="05000000000000000000" pitchFamily="2" charset="2"/>
              <a:buChar char="q"/>
            </a:pPr>
            <a:r>
              <a:rPr lang="en-US" b="1" i="0" dirty="0">
                <a:solidFill>
                  <a:schemeClr val="accent5"/>
                </a:solidFill>
                <a:effectLst/>
                <a:highlight>
                  <a:srgbClr val="FFFFFF"/>
                </a:highlight>
                <a:latin typeface="Söhne"/>
              </a:rPr>
              <a:t>Mobile App Development</a:t>
            </a:r>
            <a:endParaRPr lang="en-US" dirty="0">
              <a:solidFill>
                <a:schemeClr val="accent5"/>
              </a:solidFill>
              <a:highlight>
                <a:srgbClr val="FFFFFF"/>
              </a:highlight>
              <a:latin typeface="Söhne"/>
            </a:endParaRPr>
          </a:p>
          <a:p>
            <a:pPr algn="l"/>
            <a:r>
              <a:rPr lang="en-US" b="0" i="0" dirty="0">
                <a:solidFill>
                  <a:srgbClr val="0D0D0D"/>
                </a:solidFill>
                <a:effectLst/>
                <a:highlight>
                  <a:srgbClr val="FFFFFF"/>
                </a:highlight>
                <a:latin typeface="Söhne"/>
              </a:rPr>
              <a:t>              Develop dedicated mobile applications for iOS and Android platforms to offer a more convenient and intuitive rental experience for users on the go. Mobile apps can provide features such as quick booking, push notifications, digital key access, and seamless payment integration.</a:t>
            </a:r>
          </a:p>
          <a:p>
            <a:pPr marL="285750" indent="-285750" algn="l">
              <a:buFont typeface="Wingdings" panose="05000000000000000000" pitchFamily="2" charset="2"/>
              <a:buChar char="q"/>
            </a:pPr>
            <a:r>
              <a:rPr lang="en-US" b="1" i="0" dirty="0">
                <a:solidFill>
                  <a:schemeClr val="accent5"/>
                </a:solidFill>
                <a:effectLst/>
                <a:highlight>
                  <a:srgbClr val="FFFFFF"/>
                </a:highlight>
                <a:latin typeface="Söhne"/>
              </a:rPr>
              <a:t>Online Payment Integration</a:t>
            </a:r>
            <a:endParaRPr lang="en-US" dirty="0">
              <a:solidFill>
                <a:schemeClr val="accent5"/>
              </a:solidFill>
              <a:highlight>
                <a:srgbClr val="FFFFFF"/>
              </a:highlight>
              <a:latin typeface="Söhne"/>
            </a:endParaRPr>
          </a:p>
          <a:p>
            <a:pPr algn="l"/>
            <a:r>
              <a:rPr lang="en-US" b="0" i="0" dirty="0">
                <a:solidFill>
                  <a:srgbClr val="0D0D0D"/>
                </a:solidFill>
                <a:effectLst/>
                <a:highlight>
                  <a:srgbClr val="FFFFFF"/>
                </a:highlight>
                <a:latin typeface="Söhne"/>
              </a:rPr>
              <a:t>              Add a secure online payment option to the car rental app, allowing users to easily pay for bookings with credit/debit cards or digital wallets. This simplifies the booking process, improves convenience, and boosts customer satisfaction.</a:t>
            </a:r>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8849417"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Conclusion</a:t>
            </a:r>
            <a:br>
              <a:rPr lang="en-IN" sz="1600" b="1" dirty="0">
                <a:solidFill>
                  <a:srgbClr val="213163"/>
                </a:solidFill>
              </a:rPr>
            </a:br>
            <a:br>
              <a:rPr lang="en-IN" sz="1600" b="1" dirty="0">
                <a:solidFill>
                  <a:srgbClr val="213163"/>
                </a:solidFill>
              </a:rPr>
            </a:br>
            <a:r>
              <a:rPr lang="en-IN" sz="1800" b="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1800" dirty="0">
                <a:solidFill>
                  <a:schemeClr val="tx1"/>
                </a:solidFill>
                <a:highlight>
                  <a:srgbClr val="FFFFFF"/>
                </a:highlight>
                <a:latin typeface="Calibri" panose="020F0502020204030204" pitchFamily="34" charset="0"/>
                <a:ea typeface="Calibri" panose="020F0502020204030204" pitchFamily="34" charset="0"/>
                <a:cs typeface="Calibri" panose="020F0502020204030204" pitchFamily="34" charset="0"/>
              </a:rPr>
              <a:t>B</a:t>
            </a:r>
            <a:r>
              <a:rPr lang="en-US" sz="1800" b="0" i="0" dirty="0">
                <a:solidFill>
                  <a:schemeClr val="tx1"/>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uilding a car rental app with Django framework provides a solid base for making a user-friendly, safe, and adaptable platform. By using Django's tools and integrating features like payment systems and mobile access, developers can create a smooth experience for both renters and managers. From listing cars to booking and beyond, Django allows for a range of features that improve the rental process and help the business grow. With ongoing improvements and attention to detail, a Django car rental app can succeed in its market, providing value to users while running efficiently and securely.</a:t>
            </a:r>
            <a:endParaRPr lang="en-IN" sz="18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2129473" y="3183633"/>
            <a:ext cx="4881245"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t>Car Rentals Application with Django Framework</a:t>
            </a:r>
            <a:r>
              <a:rPr lang="en-US" sz="1600" b="1" dirty="0">
                <a:latin typeface="+mj-lt"/>
              </a:rPr>
              <a:t> </a:t>
            </a:r>
            <a:endParaRPr lang="en-US" sz="1600" b="1"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8878856" cy="40324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br>
              <a:rPr lang="en-IN" sz="1600" b="1" dirty="0">
                <a:solidFill>
                  <a:srgbClr val="213163"/>
                </a:solidFill>
              </a:rPr>
            </a:br>
            <a:br>
              <a:rPr lang="en-IN" sz="1600" b="1" dirty="0">
                <a:solidFill>
                  <a:srgbClr val="213163"/>
                </a:solidFill>
              </a:rPr>
            </a:br>
            <a:r>
              <a:rPr lang="en-IN" sz="1600" dirty="0">
                <a:solidFill>
                  <a:srgbClr val="213163"/>
                </a:solidFill>
              </a:rPr>
              <a:t>      </a:t>
            </a:r>
            <a:r>
              <a:rPr lang="en-IN" sz="1800" dirty="0">
                <a:solidFill>
                  <a:schemeClr val="tx1"/>
                </a:solidFill>
                <a:latin typeface="Calibri" panose="020F0502020204030204" pitchFamily="34" charset="0"/>
                <a:ea typeface="Calibri" panose="020F0502020204030204" pitchFamily="34" charset="0"/>
                <a:cs typeface="Calibri" panose="020F0502020204030204" pitchFamily="34" charset="0"/>
              </a:rPr>
              <a:t>Car rental application is a project </a:t>
            </a: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which aims in developing a computerized system to maintain all the daily work of car rental. This project has many features, like facility of customer login. There is no delay in the availability of any car information, whenever needed, car information can be captured very quickly and easily. The customer should create a new account before logging in and can log into the system with created account. Then can book the available cars and can book this car. </a:t>
            </a:r>
            <a:r>
              <a:rPr lang="en-US" sz="1800" i="0" dirty="0">
                <a:solidFill>
                  <a:schemeClr val="tx1"/>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The booking reservation system facilitates easy booking processes for customers, allowing them to select desired vehicles, specify rental dates. This project is developed using Django for backend; HTML, CSS</a:t>
            </a:r>
            <a:r>
              <a:rPr lang="en-US" sz="1800" dirty="0">
                <a:solidFill>
                  <a:schemeClr val="tx1"/>
                </a:solidFill>
                <a:highlight>
                  <a:srgbClr val="FFFFFF"/>
                </a:highlight>
                <a:latin typeface="Calibri" panose="020F0502020204030204" pitchFamily="34" charset="0"/>
                <a:ea typeface="Calibri" panose="020F0502020204030204" pitchFamily="34" charset="0"/>
                <a:cs typeface="Calibri" panose="020F0502020204030204" pitchFamily="34" charset="0"/>
              </a:rPr>
              <a:t>, </a:t>
            </a:r>
            <a:r>
              <a:rPr lang="en-US" sz="1800" i="0" dirty="0">
                <a:solidFill>
                  <a:schemeClr val="tx1"/>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JavaScript for frontend; our application ensures scalability and reliability. </a:t>
            </a: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Overall, this project of ours is designed to help anyone make it easier during the process of renting a car in the best possible way, as well as reducing human efforts and obtaining the best offers.</a:t>
            </a:r>
            <a:br>
              <a:rPr lang="en-IN" sz="1800" dirty="0">
                <a:solidFill>
                  <a:schemeClr val="bg2">
                    <a:lumMod val="75000"/>
                  </a:schemeClr>
                </a:solidFill>
                <a:latin typeface="Calibri" panose="020F0502020204030204" pitchFamily="34" charset="0"/>
                <a:ea typeface="Calibri" panose="020F0502020204030204" pitchFamily="34" charset="0"/>
                <a:cs typeface="Calibri" panose="020F0502020204030204" pitchFamily="34" charset="0"/>
              </a:rPr>
            </a:br>
            <a:br>
              <a:rPr lang="en-IN" sz="1600" b="1" dirty="0">
                <a:solidFill>
                  <a:srgbClr val="213163"/>
                </a:solidFill>
              </a:rPr>
            </a:b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8879153"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br>
              <a:rPr lang="en-IN" sz="1600" b="1" dirty="0">
                <a:solidFill>
                  <a:srgbClr val="213163"/>
                </a:solidFill>
              </a:rPr>
            </a:br>
            <a:br>
              <a:rPr lang="en-IN" sz="1600" b="1" dirty="0">
                <a:solidFill>
                  <a:srgbClr val="213163"/>
                </a:solidFill>
              </a:rPr>
            </a:br>
            <a:r>
              <a:rPr lang="en-IN" sz="1800" b="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1800" b="0" i="0" dirty="0">
                <a:solidFill>
                  <a:schemeClr val="tx1"/>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In the car rental industry, the absence of a unified and efficient management system often leads to operational inefficiencies and customer dissatisfaction. Existing platforms struggle with issues like limited inventory visibility, complex booking procedures, and inadequate security measures. Furthermore, the lack of a standardized solution hampers scalability and inhibits the ability to adapt to evolving market demands. To address these challenges, this project aims to develop a modern car rental application utilizing the Django framework. The application will focus on integrating features such as simplified booking processes, and scalable architecture. By doing so, the goal is to revolutionize the car rental experience, offering a seamless and secure platform for both customers while fostering adaptability and growth in a dynamic market landscape.</a:t>
            </a:r>
            <a:endParaRPr lang="en-IN" sz="18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8908890"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br>
              <a:rPr lang="en-IN" sz="1600" b="1" dirty="0">
                <a:solidFill>
                  <a:srgbClr val="213163"/>
                </a:solidFill>
              </a:rPr>
            </a:br>
            <a:br>
              <a:rPr lang="en-IN" sz="1600" b="1" dirty="0">
                <a:solidFill>
                  <a:srgbClr val="213163"/>
                </a:solidFill>
              </a:rPr>
            </a:br>
            <a:r>
              <a:rPr lang="en-IN" sz="1600" b="1" dirty="0">
                <a:solidFill>
                  <a:srgbClr val="213163"/>
                </a:solidFill>
              </a:rPr>
              <a:t>      </a:t>
            </a:r>
            <a:r>
              <a:rPr lang="en-US" sz="1800" b="0" i="0" dirty="0">
                <a:solidFill>
                  <a:schemeClr val="tx1"/>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The car rental application project seeks to develop a comprehensive platform using the Django framework to simplify the vehicle rental process for customers</a:t>
            </a:r>
            <a:r>
              <a:rPr lang="en-IN" sz="1800" b="0" i="0" dirty="0">
                <a:solidFill>
                  <a:schemeClr val="tx1"/>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a:t>
            </a:r>
            <a:r>
              <a:rPr lang="en-US" sz="1800" b="0" i="0" dirty="0">
                <a:solidFill>
                  <a:schemeClr val="tx1"/>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 Customers will benefit from a seamless experience, offering intuitive interfaces for browsing available vehicles, selecting rental options, making reservations</a:t>
            </a:r>
            <a:r>
              <a:rPr lang="en-IN" sz="1800" b="0" i="0" dirty="0">
                <a:solidFill>
                  <a:schemeClr val="tx1"/>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 </a:t>
            </a:r>
            <a:r>
              <a:rPr lang="en-US" sz="1800" b="0" i="0" dirty="0">
                <a:solidFill>
                  <a:schemeClr val="tx1"/>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Prioritizing scalability, security, and responsiveness across different devices, the project aims to deliver a high-quality and efficient car rental application that caters to the needs of customers, setting a new standard for excellence in the industry.</a:t>
            </a:r>
            <a:endParaRPr lang="en-IN" sz="18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8866934"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br>
              <a:rPr lang="en-IN" sz="1600" b="1" dirty="0">
                <a:solidFill>
                  <a:srgbClr val="213163"/>
                </a:solidFill>
              </a:rPr>
            </a:br>
            <a:br>
              <a:rPr lang="en-IN" sz="1600" b="1" dirty="0">
                <a:solidFill>
                  <a:srgbClr val="213163"/>
                </a:solidFill>
              </a:rPr>
            </a:br>
            <a:r>
              <a:rPr lang="en-IN" sz="1600" b="1" dirty="0">
                <a:solidFill>
                  <a:srgbClr val="213163"/>
                </a:solidFill>
              </a:rPr>
              <a:t>      </a:t>
            </a:r>
            <a:r>
              <a:rPr lang="en-US" sz="1800" b="0" i="0" dirty="0">
                <a:solidFill>
                  <a:schemeClr val="tx1"/>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Our solution involves building a comprehensive car rental platform using Django, encompassing user management, vehicle inventory control, advanced search and filtering capabilities, and an efficient booking process. Users will be able to register securely, browse available vehicles based on their preferences</a:t>
            </a:r>
            <a:r>
              <a:rPr lang="en-IN" sz="1800" b="0" i="0" dirty="0">
                <a:solidFill>
                  <a:schemeClr val="tx1"/>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 </a:t>
            </a:r>
            <a:r>
              <a:rPr lang="en-US" sz="1800" b="0" i="0" dirty="0">
                <a:solidFill>
                  <a:schemeClr val="tx1"/>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With a responsive design and performance optimization, the application will ensure a smooth user experience across devices while prioritizing data security measures to protect user information. Additionally, scalability and flexibility will be emphasized, allowing for future enhancements and business growth</a:t>
            </a:r>
            <a:r>
              <a:rPr lang="en-IN" sz="1800" b="0" i="0" dirty="0">
                <a:solidFill>
                  <a:schemeClr val="tx1"/>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a:t>
            </a:r>
            <a:endParaRPr lang="en-IN" sz="18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3823932"/>
          </a:xfrm>
          <a:prstGeom prst="rect">
            <a:avLst/>
          </a:prstGeom>
          <a:noFill/>
        </p:spPr>
        <p:txBody>
          <a:bodyPr wrap="square">
            <a:spAutoFit/>
          </a:bodyPr>
          <a:lstStyle/>
          <a:p>
            <a:pPr marL="285750" indent="-285750" algn="l">
              <a:buFont typeface="Wingdings" panose="05000000000000000000" pitchFamily="2" charset="2"/>
              <a:buChar char="Ø"/>
            </a:pPr>
            <a:r>
              <a:rPr lang="en-US" b="1" i="0" dirty="0">
                <a:solidFill>
                  <a:schemeClr val="accent1"/>
                </a:solidFill>
                <a:effectLst/>
                <a:highlight>
                  <a:srgbClr val="FFFFFF"/>
                </a:highlight>
                <a:latin typeface="Söhne"/>
              </a:rPr>
              <a:t>User Authentication and Authorization</a:t>
            </a:r>
            <a:endParaRPr lang="en-US" b="0" i="0" dirty="0">
              <a:solidFill>
                <a:schemeClr val="accent1"/>
              </a:solidFill>
              <a:effectLst/>
              <a:highlight>
                <a:srgbClr val="FFFFFF"/>
              </a:highlight>
              <a:latin typeface="Söhne"/>
            </a:endParaRPr>
          </a:p>
          <a:p>
            <a:pPr algn="l"/>
            <a:r>
              <a:rPr lang="en-US" dirty="0">
                <a:solidFill>
                  <a:srgbClr val="0D0D0D"/>
                </a:solidFill>
                <a:highlight>
                  <a:srgbClr val="FFFFFF"/>
                </a:highlight>
                <a:latin typeface="Söhne"/>
              </a:rPr>
              <a:t>            </a:t>
            </a:r>
            <a:r>
              <a:rPr lang="en-US" b="0" i="0" dirty="0">
                <a:solidFill>
                  <a:srgbClr val="0D0D0D"/>
                </a:solidFill>
                <a:effectLst/>
                <a:highlight>
                  <a:srgbClr val="FFFFFF"/>
                </a:highlight>
                <a:latin typeface="Söhne"/>
              </a:rPr>
              <a:t> Implement a robust user authentication system to allow users to create accounts, sign in securely, and manage their profiles. Ensure appropriate authorization levels for different user roles, such as customers and administrators.</a:t>
            </a:r>
          </a:p>
          <a:p>
            <a:pPr marL="285750" indent="-285750" algn="l">
              <a:buFont typeface="Wingdings" panose="05000000000000000000" pitchFamily="2" charset="2"/>
              <a:buChar char="Ø"/>
            </a:pPr>
            <a:r>
              <a:rPr lang="en-US" b="1" i="0" dirty="0">
                <a:solidFill>
                  <a:schemeClr val="accent1"/>
                </a:solidFill>
                <a:effectLst/>
                <a:highlight>
                  <a:srgbClr val="FFFFFF"/>
                </a:highlight>
                <a:latin typeface="Söhne"/>
              </a:rPr>
              <a:t>Vehicle Inventory Management</a:t>
            </a:r>
            <a:endParaRPr lang="en-US" b="0" i="0" dirty="0">
              <a:solidFill>
                <a:schemeClr val="accent1"/>
              </a:solidFill>
              <a:effectLst/>
              <a:highlight>
                <a:srgbClr val="FFFFFF"/>
              </a:highlight>
              <a:latin typeface="Söhne"/>
            </a:endParaRPr>
          </a:p>
          <a:p>
            <a:pPr algn="l"/>
            <a:r>
              <a:rPr lang="en-US" dirty="0">
                <a:solidFill>
                  <a:srgbClr val="0D0D0D"/>
                </a:solidFill>
                <a:highlight>
                  <a:srgbClr val="FFFFFF"/>
                </a:highlight>
                <a:latin typeface="Söhne"/>
              </a:rPr>
              <a:t>            </a:t>
            </a:r>
            <a:r>
              <a:rPr lang="en-US" b="0" i="0" dirty="0">
                <a:solidFill>
                  <a:srgbClr val="0D0D0D"/>
                </a:solidFill>
                <a:effectLst/>
                <a:highlight>
                  <a:srgbClr val="FFFFFF"/>
                </a:highlight>
                <a:latin typeface="Söhne"/>
              </a:rPr>
              <a:t> Develop a module for administrators to manage the inventory of available vehicles. This includes functionalities such as adding new vehicles, updating vehicle details (e.g., model, year, mileage), and removing vehicles from the inventory when they are rented out or unavailable.</a:t>
            </a:r>
          </a:p>
          <a:p>
            <a:pPr marL="285750" indent="-285750" algn="l">
              <a:buFont typeface="Wingdings" panose="05000000000000000000" pitchFamily="2" charset="2"/>
              <a:buChar char="Ø"/>
            </a:pPr>
            <a:r>
              <a:rPr lang="en-US" b="1" i="0" dirty="0">
                <a:solidFill>
                  <a:schemeClr val="accent1"/>
                </a:solidFill>
                <a:effectLst/>
                <a:highlight>
                  <a:srgbClr val="FFFFFF"/>
                </a:highlight>
                <a:latin typeface="Söhne"/>
              </a:rPr>
              <a:t>Search and Filtering</a:t>
            </a:r>
            <a:endParaRPr lang="en-US" b="0" i="0" dirty="0">
              <a:solidFill>
                <a:schemeClr val="accent1"/>
              </a:solidFill>
              <a:effectLst/>
              <a:highlight>
                <a:srgbClr val="FFFFFF"/>
              </a:highlight>
              <a:latin typeface="Söhne"/>
            </a:endParaRPr>
          </a:p>
          <a:p>
            <a:pPr algn="l"/>
            <a:r>
              <a:rPr lang="en-US" dirty="0">
                <a:solidFill>
                  <a:srgbClr val="0D0D0D"/>
                </a:solidFill>
                <a:highlight>
                  <a:srgbClr val="FFFFFF"/>
                </a:highlight>
                <a:latin typeface="Söhne"/>
              </a:rPr>
              <a:t>             </a:t>
            </a:r>
            <a:r>
              <a:rPr lang="en-US" b="0" i="0" dirty="0">
                <a:solidFill>
                  <a:srgbClr val="0D0D0D"/>
                </a:solidFill>
                <a:effectLst/>
                <a:highlight>
                  <a:srgbClr val="FFFFFF"/>
                </a:highlight>
                <a:latin typeface="Söhne"/>
              </a:rPr>
              <a:t> Implement a powerful search and filtering system that allows users to easily find vehicles based on criteria such as location, date range, vehicle type, and features. Provide options for sorting search results to enhance user experience.</a:t>
            </a:r>
          </a:p>
          <a:p>
            <a:pPr marL="285750" indent="-285750" algn="l">
              <a:buFont typeface="Wingdings" panose="05000000000000000000" pitchFamily="2" charset="2"/>
              <a:buChar char="Ø"/>
            </a:pPr>
            <a:r>
              <a:rPr lang="en-US" b="1" i="0" dirty="0">
                <a:solidFill>
                  <a:schemeClr val="accent1"/>
                </a:solidFill>
                <a:effectLst/>
                <a:highlight>
                  <a:srgbClr val="FFFFFF"/>
                </a:highlight>
                <a:latin typeface="Söhne"/>
              </a:rPr>
              <a:t>Booking and Reservation</a:t>
            </a:r>
            <a:endParaRPr lang="en-US" b="0" i="0" dirty="0">
              <a:solidFill>
                <a:schemeClr val="accent1"/>
              </a:solidFill>
              <a:effectLst/>
              <a:highlight>
                <a:srgbClr val="FFFFFF"/>
              </a:highlight>
              <a:latin typeface="Söhne"/>
            </a:endParaRPr>
          </a:p>
          <a:p>
            <a:pPr algn="l"/>
            <a:r>
              <a:rPr lang="en-US" dirty="0">
                <a:solidFill>
                  <a:srgbClr val="0D0D0D"/>
                </a:solidFill>
                <a:highlight>
                  <a:srgbClr val="FFFFFF"/>
                </a:highlight>
                <a:latin typeface="Söhne"/>
              </a:rPr>
              <a:t>             </a:t>
            </a:r>
            <a:r>
              <a:rPr lang="en-US" b="0" i="0" dirty="0">
                <a:solidFill>
                  <a:srgbClr val="0D0D0D"/>
                </a:solidFill>
                <a:effectLst/>
                <a:highlight>
                  <a:srgbClr val="FFFFFF"/>
                </a:highlight>
                <a:latin typeface="Söhne"/>
              </a:rPr>
              <a:t> Create a seamless booking and reservation process that enables users to select their desired vehicle, choose rental dates and times, and make reservations securely. Include features for managing multiple bookings, modifying reservations, and canceling bookings if necessary.</a:t>
            </a:r>
          </a:p>
          <a:p>
            <a:pPr marL="457200" lvl="1" algn="l">
              <a:lnSpc>
                <a:spcPct val="150000"/>
              </a:lnSpc>
            </a:pP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8" name="Rectangle 4">
            <a:extLst>
              <a:ext uri="{FF2B5EF4-FFF2-40B4-BE49-F238E27FC236}">
                <a16:creationId xmlns:a16="http://schemas.microsoft.com/office/drawing/2014/main" id="{F893A150-468E-1FE2-750C-D9CCEA73E53C}"/>
              </a:ext>
            </a:extLst>
          </p:cNvPr>
          <p:cNvSpPr>
            <a:spLocks noChangeArrowheads="1"/>
          </p:cNvSpPr>
          <p:nvPr/>
        </p:nvSpPr>
        <p:spPr bwMode="auto">
          <a:xfrm>
            <a:off x="138652" y="778721"/>
            <a:ext cx="8745153" cy="1031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0D0D0D"/>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498E8C99-2BA8-757E-AD53-B036FA0C6BBB}"/>
              </a:ext>
            </a:extLst>
          </p:cNvPr>
          <p:cNvSpPr txBox="1"/>
          <p:nvPr/>
        </p:nvSpPr>
        <p:spPr>
          <a:xfrm>
            <a:off x="138652" y="683954"/>
            <a:ext cx="8484958" cy="3754874"/>
          </a:xfrm>
          <a:prstGeom prst="rect">
            <a:avLst/>
          </a:prstGeom>
          <a:noFill/>
        </p:spPr>
        <p:txBody>
          <a:bodyPr wrap="square">
            <a:spAutoFit/>
          </a:bodyPr>
          <a:lstStyle/>
          <a:p>
            <a:pPr marL="285750" indent="-285750">
              <a:buFont typeface="Wingdings" panose="05000000000000000000" pitchFamily="2" charset="2"/>
              <a:buChar char="Ø"/>
            </a:pPr>
            <a:r>
              <a:rPr lang="en-US" dirty="0">
                <a:solidFill>
                  <a:schemeClr val="accent1"/>
                </a:solidFill>
                <a:latin typeface="Söhne"/>
              </a:rPr>
              <a:t>Responsive Design and Performance Optimization</a:t>
            </a:r>
          </a:p>
          <a:p>
            <a:r>
              <a:rPr lang="en-US" dirty="0">
                <a:latin typeface="Söhne"/>
              </a:rPr>
              <a:t>              Ensure the application is designed with a responsive layout that works seamlessly across different devices. Implement performance optimization techniques to enhance speed and responsiveness.</a:t>
            </a:r>
          </a:p>
          <a:p>
            <a:pPr marL="285750" indent="-285750">
              <a:buFont typeface="Wingdings" panose="05000000000000000000" pitchFamily="2" charset="2"/>
              <a:buChar char="Ø"/>
            </a:pPr>
            <a:r>
              <a:rPr lang="en-US" dirty="0">
                <a:solidFill>
                  <a:schemeClr val="accent1"/>
                </a:solidFill>
                <a:latin typeface="Söhne"/>
              </a:rPr>
              <a:t>Data Security Measures</a:t>
            </a:r>
          </a:p>
          <a:p>
            <a:r>
              <a:rPr lang="en-US" dirty="0">
                <a:latin typeface="Söhne"/>
              </a:rPr>
              <a:t>              Implement robust security measures to protect user data and prevent unauthorized access. This includes encryption of sensitive information, input validation, and protection against common web vulnerabilities.</a:t>
            </a:r>
          </a:p>
          <a:p>
            <a:pPr marL="285750" indent="-285750">
              <a:buFont typeface="Wingdings" panose="05000000000000000000" pitchFamily="2" charset="2"/>
              <a:buChar char="Ø"/>
            </a:pPr>
            <a:r>
              <a:rPr lang="en-US" dirty="0">
                <a:solidFill>
                  <a:schemeClr val="accent1"/>
                </a:solidFill>
                <a:latin typeface="Söhne"/>
              </a:rPr>
              <a:t>Scalability and Flexibility</a:t>
            </a:r>
          </a:p>
          <a:p>
            <a:r>
              <a:rPr lang="en-US" dirty="0"/>
              <a:t>           </a:t>
            </a:r>
            <a:r>
              <a:rPr lang="en-US" dirty="0">
                <a:latin typeface="Söhne"/>
              </a:rPr>
              <a:t>Design the application with scalability in mind to accommodate growth and changing business needs. Utilize Django's flexibility to easily extend functionality and add new features in the future.</a:t>
            </a:r>
          </a:p>
          <a:p>
            <a:pPr marL="285750" indent="-285750">
              <a:buFont typeface="Wingdings" panose="05000000000000000000" pitchFamily="2" charset="2"/>
              <a:buChar char="Ø"/>
            </a:pPr>
            <a:r>
              <a:rPr lang="en-US" dirty="0">
                <a:solidFill>
                  <a:schemeClr val="accent1"/>
                </a:solidFill>
                <a:latin typeface="Söhne"/>
              </a:rPr>
              <a:t>Models</a:t>
            </a:r>
          </a:p>
          <a:p>
            <a:r>
              <a:rPr lang="en-US" dirty="0">
                <a:latin typeface="Söhne"/>
              </a:rPr>
              <a:t>              Define Django models to represent entities such as users, cars, rental bookings, payments, etc. Ensure proper relationships between these models (e.g., a user can have multiple rental bookings, a car can have multiple bookings, etc.).</a:t>
            </a:r>
          </a:p>
          <a:p>
            <a:pPr marL="285750" indent="-285750">
              <a:buFont typeface="Wingdings" panose="05000000000000000000" pitchFamily="2" charset="2"/>
              <a:buChar char="Ø"/>
            </a:pPr>
            <a:r>
              <a:rPr lang="en-US" dirty="0">
                <a:solidFill>
                  <a:schemeClr val="accent1"/>
                </a:solidFill>
                <a:latin typeface="Söhne"/>
              </a:rPr>
              <a:t>UI/UX Design</a:t>
            </a:r>
          </a:p>
          <a:p>
            <a:r>
              <a:rPr lang="en-US" dirty="0">
                <a:latin typeface="Söhne"/>
              </a:rPr>
              <a:t>              Design a user-friendly interface for both customers and administrators. Use Django templates along with HTML, CSS, and JavaScript for server-side rendering. Alternatively, consider using frontend frameworks like React or Vue.js for building a dynamic, single-page application (SPA) with a Django backend.</a:t>
            </a: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642</TotalTime>
  <Words>1471</Words>
  <Application>Microsoft Office PowerPoint</Application>
  <PresentationFormat>On-screen Show (16:9)</PresentationFormat>
  <Paragraphs>68</Paragraphs>
  <Slides>18</Slides>
  <Notes>11</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6" baseType="lpstr">
      <vt:lpstr>Arial</vt:lpstr>
      <vt:lpstr>Arial MT</vt:lpstr>
      <vt:lpstr>Calibri</vt:lpstr>
      <vt:lpstr>Söhne</vt:lpstr>
      <vt:lpstr>Times New Roman</vt:lpstr>
      <vt:lpstr>Wingdings</vt:lpstr>
      <vt:lpstr>Simple Light</vt:lpstr>
      <vt:lpstr>PowerPoint Presentation</vt:lpstr>
      <vt:lpstr>PowerPoint Presentation</vt:lpstr>
      <vt:lpstr>Abstract        Car rental application is a project which aims in developing a computerized system to maintain all the daily work of car rental. This project has many features, like facility of customer login. There is no delay in the availability of any car information, whenever needed, car information can be captured very quickly and easily. The customer should create a new account before logging in and can log into the system with created account. Then can book the available cars and can book this car. The booking reservation system facilitates easy booking processes for customers, allowing them to select desired vehicles, specify rental dates. This project is developed using Django for backend; HTML, CSS, JavaScript for frontend; our application ensures scalability and reliability. Overall, this project of ours is designed to help anyone make it easier during the process of renting a car in the best possible way, as well as reducing human efforts and obtaining the best offers.  </vt:lpstr>
      <vt:lpstr>Problem Statement        In the car rental industry, the absence of a unified and efficient management system often leads to operational inefficiencies and customer dissatisfaction. Existing platforms struggle with issues like limited inventory visibility, complex booking procedures, and inadequate security measures. Furthermore, the lack of a standardized solution hampers scalability and inhibits the ability to adapt to evolving market demands. To address these challenges, this project aims to develop a modern car rental application utilizing the Django framework. The application will focus on integrating features such as simplified booking processes, and scalable architecture. By doing so, the goal is to revolutionize the car rental experience, offering a seamless and secure platform for both customers while fostering adaptability and growth in a dynamic market landscape.</vt:lpstr>
      <vt:lpstr>Project Overview        The car rental application project seeks to develop a comprehensive platform using the Django framework to simplify the vehicle rental process for customers. Customers will benefit from a seamless experience, offering intuitive interfaces for browsing available vehicles, selecting rental options, making reservations. Prioritizing scalability, security, and responsiveness across different devices, the project aims to deliver a high-quality and efficient car rental application that caters to the needs of customers, setting a new standard for excellence in the industry.</vt:lpstr>
      <vt:lpstr>Proposed Solution        Our solution involves building a comprehensive car rental platform using Django, encompassing user management, vehicle inventory control, advanced search and filtering capabilities, and an efficient booking process. Users will be able to register securely, browse available vehicles based on their preferences. With a responsive design and performance optimization, the application will ensure a smooth user experience across devices while prioritizing data security measures to protect user information. Additionally, scalability and flexibility will be emphasized, allowing for future enhancements and business growth.</vt:lpstr>
      <vt:lpstr>PowerPoint Presentation</vt:lpstr>
      <vt:lpstr>PowerPoint Presentation</vt:lpstr>
      <vt:lpstr>Technology Used</vt:lpstr>
      <vt:lpstr>Modelling &amp; Results         In designing a car rental application with Django framework, optimal modeling involves defining key models such as User, Car, Booking, Payment, and optionally Review. These models encapsulate essential entities and relationships, facilitating user authentication, car listing, booking management, payment handling, and feedback collection. The results of such a system manifest in a seamless user experience, where users can easily browse available cars, book rentals, manage bookings via a user dashboard, and receive notifications on booking status and payment updates. Additionally, administrators can efficiently oversee car listings, bookings, payments, and user accounts through a dedicated admin panel, ensuring smooth operations. Integration with a secure payment gateway enables seamless online transactions, while analytics and reporting functionalities provide valuable insights for business optimization. By prioritizing these modeling considerations and delivering these results effectively, a comprehensive and user-centric car rental application can be realized with Django framework, poised for scalability and user satisfaction.</vt:lpstr>
      <vt:lpstr>Homepage</vt:lpstr>
      <vt:lpstr>About-Us-Page</vt:lpstr>
      <vt:lpstr>Service-Page</vt:lpstr>
      <vt:lpstr>Login-Page</vt:lpstr>
      <vt:lpstr>Register-Page</vt:lpstr>
      <vt:lpstr>Future Enhancements</vt:lpstr>
      <vt:lpstr>Conclusion         Building a car rental app with Django framework provides a solid base for making a user-friendly, safe, and adaptable platform. By using Django's tools and integrating features like payment systems and mobile access, developers can create a smooth experience for both renters and managers. From listing cars to booking and beyond, Django allows for a range of features that improve the rental process and help the business grow. With ongoing improvements and attention to detail, a Django car rental app can succeed in its market, providing value to users while running efficiently and securely.</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Asmitha S</cp:lastModifiedBy>
  <cp:revision>16</cp:revision>
  <dcterms:modified xsi:type="dcterms:W3CDTF">2024-04-10T15:56:28Z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