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87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rot="10800000" flipV="1">
            <a:off x="1971675" y="2120983"/>
            <a:ext cx="7822864" cy="509114"/>
          </a:xfrm>
          <a:prstGeom prst="rect">
            <a:avLst/>
          </a:prstGeom>
        </p:spPr>
        <p:txBody>
          <a:bodyPr vert="horz" wrap="square" lIns="0" tIns="16510" rIns="0" bIns="0" rtlCol="0">
            <a:spAutoFit/>
          </a:bodyPr>
          <a:lstStyle/>
          <a:p>
            <a:pPr marL="3213735">
              <a:lnSpc>
                <a:spcPct val="100000"/>
              </a:lnSpc>
              <a:spcBef>
                <a:spcPts val="130"/>
              </a:spcBef>
            </a:pPr>
            <a:r>
              <a:rPr lang="en-GB" spc="15" dirty="0"/>
              <a:t>ASMITHA SHANI MICHAEL </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2" name="Picture 11">
            <a:extLst>
              <a:ext uri="{FF2B5EF4-FFF2-40B4-BE49-F238E27FC236}">
                <a16:creationId xmlns:a16="http://schemas.microsoft.com/office/drawing/2014/main" id="{6019B0B5-1AEA-ECD8-3841-89EDC86B1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353" y="1293091"/>
            <a:ext cx="5604853" cy="3898611"/>
          </a:xfrm>
          <a:prstGeom prst="rect">
            <a:avLst/>
          </a:prstGeom>
        </p:spPr>
      </p:pic>
      <p:pic>
        <p:nvPicPr>
          <p:cNvPr id="13" name="Picture 12">
            <a:extLst>
              <a:ext uri="{FF2B5EF4-FFF2-40B4-BE49-F238E27FC236}">
                <a16:creationId xmlns:a16="http://schemas.microsoft.com/office/drawing/2014/main" id="{5D0BAED9-72A7-234C-9426-5F54B42DF3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0831" y="1389352"/>
            <a:ext cx="5371816" cy="37731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C7D5-F21B-E8E3-DB96-E379597BE894}"/>
              </a:ext>
            </a:extLst>
          </p:cNvPr>
          <p:cNvSpPr>
            <a:spLocks noGrp="1"/>
          </p:cNvSpPr>
          <p:nvPr>
            <p:ph type="title"/>
          </p:nvPr>
        </p:nvSpPr>
        <p:spPr>
          <a:xfrm>
            <a:off x="3871066" y="2855538"/>
            <a:ext cx="10681335" cy="758190"/>
          </a:xfrm>
        </p:spPr>
        <p:txBody>
          <a:bodyPr/>
          <a:lstStyle/>
          <a:p>
            <a:r>
              <a:rPr lang="en-GB" dirty="0"/>
              <a:t>THANK YOU</a:t>
            </a:r>
            <a:endParaRPr lang="en-US" dirty="0"/>
          </a:p>
        </p:txBody>
      </p:sp>
    </p:spTree>
    <p:extLst>
      <p:ext uri="{BB962C8B-B14F-4D97-AF65-F5344CB8AC3E}">
        <p14:creationId xmlns:p14="http://schemas.microsoft.com/office/powerpoint/2010/main" val="64846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3C718458-8AD9-CE36-3FA0-4E64A46807CB}"/>
              </a:ext>
            </a:extLst>
          </p:cNvPr>
          <p:cNvSpPr txBox="1"/>
          <p:nvPr/>
        </p:nvSpPr>
        <p:spPr>
          <a:xfrm>
            <a:off x="1030095" y="2247899"/>
            <a:ext cx="7428105" cy="1846659"/>
          </a:xfrm>
          <a:prstGeom prst="rect">
            <a:avLst/>
          </a:prstGeom>
          <a:noFill/>
        </p:spPr>
        <p:txBody>
          <a:bodyPr wrap="square" rtlCol="0">
            <a:spAutoFit/>
          </a:bodyPr>
          <a:lstStyle/>
          <a:p>
            <a:r>
              <a:rPr lang="en-GB" sz="3800" b="1" dirty="0">
                <a:solidFill>
                  <a:srgbClr val="002060"/>
                </a:solidFill>
                <a:latin typeface="Times New Roman" panose="02020603050405020304" pitchFamily="18" charset="0"/>
                <a:cs typeface="Times New Roman" panose="02020603050405020304" pitchFamily="18" charset="0"/>
              </a:rPr>
              <a:t>STOCK PRICE PREDICTION USING CONVOLUTIONAL NEURAL NETWORK (CNN)</a:t>
            </a:r>
            <a:endParaRPr lang="en-IN" sz="38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FA95D77A-0584-AC04-614A-C8574B6CEA1D}"/>
              </a:ext>
            </a:extLst>
          </p:cNvPr>
          <p:cNvSpPr txBox="1"/>
          <p:nvPr/>
        </p:nvSpPr>
        <p:spPr>
          <a:xfrm>
            <a:off x="3238500" y="2051001"/>
            <a:ext cx="6231904" cy="2523768"/>
          </a:xfrm>
          <a:prstGeom prst="rect">
            <a:avLst/>
          </a:prstGeom>
          <a:noFill/>
        </p:spPr>
        <p:txBody>
          <a:bodyPr wrap="square" rtlCol="0">
            <a:spAutoFit/>
          </a:bodyPr>
          <a:lstStyle/>
          <a:p>
            <a:pPr marL="342900" indent="-342900" algn="l">
              <a:buFont typeface="+mj-lt"/>
              <a:buAutoNum type="arabicPeriod"/>
            </a:pPr>
            <a:r>
              <a:rPr lang="en-GB" sz="2000" dirty="0"/>
              <a:t>PROBLEM STATEMENT
PROJECT OVERVIEW
WHO ARE THE END USERS?
YOUR SOLUTION AND ITS VALUE PROPOSITION
THE WOW IN YOUR SOLUTION
MODELLING
RESULTS</a:t>
            </a:r>
          </a:p>
          <a:p>
            <a:pPr algn="l"/>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21752C2-B55D-D414-1420-C62CAC8ABEEA}"/>
              </a:ext>
            </a:extLst>
          </p:cNvPr>
          <p:cNvSpPr txBox="1"/>
          <p:nvPr/>
        </p:nvSpPr>
        <p:spPr>
          <a:xfrm>
            <a:off x="676275" y="2110323"/>
            <a:ext cx="7458075" cy="3170099"/>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The goal of this project is to develop a CNN-based model capable of accurately predicting future stock prices based on historical price data and relevant market indicators. The model should be trained on a dataset consisting of historical stock prices, volume, and possibly other financial indicators, and evaluated on its ability to forecast future price movements over a specified time horizon. The aim is to create a robust and reliable predictive model that can assist investors and traders in making informed decisions in the financial markets.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DFEB28F6-5828-F6D0-9048-9DFD96947B49}"/>
              </a:ext>
            </a:extLst>
          </p:cNvPr>
          <p:cNvSpPr txBox="1"/>
          <p:nvPr/>
        </p:nvSpPr>
        <p:spPr>
          <a:xfrm>
            <a:off x="590069" y="2306181"/>
            <a:ext cx="7291243" cy="2246769"/>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This project focuses on developing a Convolutional Neural Network (CNN) model for predicting stock prices based on historical market data. It involves collecting historical stock data, </a:t>
            </a:r>
            <a:r>
              <a:rPr lang="en-GB" sz="2000" dirty="0" err="1">
                <a:latin typeface="Times New Roman" panose="02020603050405020304" pitchFamily="18" charset="0"/>
                <a:cs typeface="Times New Roman" panose="02020603050405020304" pitchFamily="18" charset="0"/>
              </a:rPr>
              <a:t>preprocessing</a:t>
            </a:r>
            <a:r>
              <a:rPr lang="en-GB" sz="2000" dirty="0">
                <a:latin typeface="Times New Roman" panose="02020603050405020304" pitchFamily="18" charset="0"/>
                <a:cs typeface="Times New Roman" panose="02020603050405020304" pitchFamily="18" charset="0"/>
              </a:rPr>
              <a:t> it, designing a CNN architecture, training the model, evaluating its performance, and deploying it for real-time predictions. The goal is to create an accurate and reliable tool to assist investors in making informed decisions in the financial markets.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2769A5E-4811-5F26-3B1A-C93BA272E0B8}"/>
              </a:ext>
            </a:extLst>
          </p:cNvPr>
          <p:cNvSpPr txBox="1"/>
          <p:nvPr/>
        </p:nvSpPr>
        <p:spPr>
          <a:xfrm>
            <a:off x="304418" y="2320437"/>
            <a:ext cx="11049000" cy="3170099"/>
          </a:xfrm>
          <a:prstGeom prst="rect">
            <a:avLst/>
          </a:prstGeom>
          <a:noFill/>
        </p:spPr>
        <p:txBody>
          <a:bodyPr wrap="square" rtlCol="0">
            <a:spAutoFit/>
          </a:bodyPr>
          <a:lstStyle/>
          <a:p>
            <a:pPr marL="342900" indent="-342900">
              <a:buFont typeface="Arial" panose="020B0604020202020204" pitchFamily="34" charset="0"/>
              <a:buChar char="•"/>
            </a:pPr>
            <a:r>
              <a:rPr lang="en-GB" sz="2000" b="1" dirty="0"/>
              <a:t>Individual Investors: </a:t>
            </a:r>
            <a:r>
              <a:rPr lang="en-GB" sz="2000" dirty="0"/>
              <a:t>Retail investors looking to make informed decisions about buying, selling, or holding stocks.
</a:t>
            </a:r>
            <a:r>
              <a:rPr lang="en-GB" sz="2000" b="1" dirty="0"/>
              <a:t>Financial Institutions: </a:t>
            </a:r>
            <a:r>
              <a:rPr lang="en-GB" sz="2000" dirty="0"/>
              <a:t>Banks, hedge funds, and other financial institutions seeking to optimize their investment strategies and manage risk.
</a:t>
            </a:r>
            <a:r>
              <a:rPr lang="en-GB" sz="2000" b="1" dirty="0"/>
              <a:t>Algorithmic Traders: </a:t>
            </a:r>
            <a:r>
              <a:rPr lang="en-GB" sz="2000" dirty="0"/>
              <a:t>Traders employing automated trading systems that utilize machine learning models for decision-making.
</a:t>
            </a:r>
            <a:r>
              <a:rPr lang="en-GB" sz="2000" b="1" dirty="0"/>
              <a:t>Investment Professionals:</a:t>
            </a:r>
            <a:r>
              <a:rPr lang="en-GB" sz="2000" dirty="0"/>
              <a:t> Financial advisors, portfolio managers, and analysts seeking additional insights to guide their investment recommendations.
</a:t>
            </a:r>
            <a:r>
              <a:rPr lang="en-GB" sz="2000" b="1" dirty="0"/>
              <a:t>Researchers and Academics:</a:t>
            </a:r>
            <a:r>
              <a:rPr lang="en-GB" sz="2000" dirty="0"/>
              <a:t> Professionals and academics studying financial markets and exploring innovative techniques for stock price prediction.</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801FD4A-994A-FE21-02E8-1CF7E684F1BE}"/>
              </a:ext>
            </a:extLst>
          </p:cNvPr>
          <p:cNvSpPr txBox="1"/>
          <p:nvPr/>
        </p:nvSpPr>
        <p:spPr>
          <a:xfrm>
            <a:off x="2695574" y="1701704"/>
            <a:ext cx="9589770" cy="501675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Solution:</a:t>
            </a:r>
          </a:p>
          <a:p>
            <a:r>
              <a:rPr lang="en-GB" sz="2000" dirty="0">
                <a:latin typeface="Times New Roman" panose="02020603050405020304" pitchFamily="18" charset="0"/>
                <a:cs typeface="Times New Roman" panose="02020603050405020304" pitchFamily="18" charset="0"/>
              </a:rPr>
              <a:t>Our solution involves developing a Convolutional Neural Network (CNN) model trained on historical stock data to predict future stock prices. Through meticulous data pre-processing, architecture design, and model training, we aim to create an accurate and reliable tool for investors. This CNN-based approach offers enhanced pattern recognition capabilities, providing valuable insights to guide investment decisions in the dynamic financial markets.</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Value Proposition</a:t>
            </a:r>
            <a:r>
              <a:rPr lang="en-GB" sz="2000" b="1"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Improved Decision Making</a:t>
            </a:r>
            <a:r>
              <a:rPr lang="en-GB" sz="2000" dirty="0">
                <a:latin typeface="Times New Roman" panose="02020603050405020304" pitchFamily="18" charset="0"/>
                <a:cs typeface="Times New Roman" panose="02020603050405020304" pitchFamily="18" charset="0"/>
              </a:rPr>
              <a:t>: Investors can make more informed decisions based on reliable predictions, potentially leading to better investment outcomes and reduced risk.
</a:t>
            </a:r>
            <a:r>
              <a:rPr lang="en-GB" sz="2000" b="1" dirty="0">
                <a:latin typeface="Times New Roman" panose="02020603050405020304" pitchFamily="18" charset="0"/>
                <a:cs typeface="Times New Roman" panose="02020603050405020304" pitchFamily="18" charset="0"/>
              </a:rPr>
              <a:t>Time Efficiency:</a:t>
            </a:r>
            <a:r>
              <a:rPr lang="en-GB" sz="2000" dirty="0">
                <a:latin typeface="Times New Roman" panose="02020603050405020304" pitchFamily="18" charset="0"/>
                <a:cs typeface="Times New Roman" panose="02020603050405020304" pitchFamily="18" charset="0"/>
              </a:rPr>
              <a:t> Our CNN model enables quick and efficient analysis of vast amounts of historical data, saving investors time and effort in market research and analysis.
</a:t>
            </a:r>
            <a:r>
              <a:rPr lang="en-GB" sz="2000" b="1" dirty="0">
                <a:latin typeface="Times New Roman" panose="02020603050405020304" pitchFamily="18" charset="0"/>
                <a:cs typeface="Times New Roman" panose="02020603050405020304" pitchFamily="18" charset="0"/>
              </a:rPr>
              <a:t>Adaptability</a:t>
            </a:r>
            <a:r>
              <a:rPr lang="en-GB" sz="2000" dirty="0">
                <a:latin typeface="Times New Roman" panose="02020603050405020304" pitchFamily="18" charset="0"/>
                <a:cs typeface="Times New Roman" panose="02020603050405020304" pitchFamily="18" charset="0"/>
              </a:rPr>
              <a:t>: The model can adapt to changing market conditions and incorporate new data, allowing investors to stay agile and responsive to market dynamics.
</a:t>
            </a:r>
            <a:r>
              <a:rPr lang="en-GB" sz="2000" b="1" dirty="0">
                <a:latin typeface="Times New Roman" panose="02020603050405020304" pitchFamily="18" charset="0"/>
                <a:cs typeface="Times New Roman" panose="02020603050405020304" pitchFamily="18" charset="0"/>
              </a:rPr>
              <a:t>Enhanced Insights: </a:t>
            </a:r>
            <a:r>
              <a:rPr lang="en-GB" sz="2000" dirty="0">
                <a:latin typeface="Times New Roman" panose="02020603050405020304" pitchFamily="18" charset="0"/>
                <a:cs typeface="Times New Roman" panose="02020603050405020304" pitchFamily="18" charset="0"/>
              </a:rPr>
              <a:t>By identifying complex patterns and trends in the data, our solution provides deeper insights into market behaviour, helping investors uncover valuable opportunities.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6C554AE5-8125-1A4E-8A7D-DEAFA1174D0D}"/>
              </a:ext>
            </a:extLst>
          </p:cNvPr>
          <p:cNvSpPr txBox="1"/>
          <p:nvPr/>
        </p:nvSpPr>
        <p:spPr>
          <a:xfrm>
            <a:off x="2286001" y="1918780"/>
            <a:ext cx="9839324" cy="4093428"/>
          </a:xfrm>
          <a:prstGeom prst="rect">
            <a:avLst/>
          </a:prstGeom>
          <a:noFill/>
        </p:spPr>
        <p:txBody>
          <a:bodyPr wrap="square" rtlCol="0">
            <a:spAutoFit/>
          </a:bodyPr>
          <a:lstStyle/>
          <a:p>
            <a:pPr marL="342900" indent="-342900">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Advanced Technology: </a:t>
            </a:r>
            <a:r>
              <a:rPr lang="en-GB" sz="2000" dirty="0">
                <a:latin typeface="Times New Roman" panose="02020603050405020304" pitchFamily="18" charset="0"/>
                <a:cs typeface="Times New Roman" panose="02020603050405020304" pitchFamily="18" charset="0"/>
              </a:rPr>
              <a:t>Leveraging state-of-the-art Convolutional Neural Network (CNN) technology for stock price prediction, offering superior accuracy and reliability compared to traditional methods.
</a:t>
            </a:r>
            <a:r>
              <a:rPr lang="en-GB" sz="2000" b="1" dirty="0">
                <a:latin typeface="Times New Roman" panose="02020603050405020304" pitchFamily="18" charset="0"/>
                <a:cs typeface="Times New Roman" panose="02020603050405020304" pitchFamily="18" charset="0"/>
              </a:rPr>
              <a:t>Efficiency: </a:t>
            </a:r>
            <a:r>
              <a:rPr lang="en-GB" sz="2000" dirty="0">
                <a:latin typeface="Times New Roman" panose="02020603050405020304" pitchFamily="18" charset="0"/>
                <a:cs typeface="Times New Roman" panose="02020603050405020304" pitchFamily="18" charset="0"/>
              </a:rPr>
              <a:t>Providing quick and efficient analysis of historical data, saving investors time and effort in market research and analysis.
</a:t>
            </a:r>
            <a:r>
              <a:rPr lang="en-GB" sz="2000" b="1" dirty="0">
                <a:latin typeface="Times New Roman" panose="02020603050405020304" pitchFamily="18" charset="0"/>
                <a:cs typeface="Times New Roman" panose="02020603050405020304" pitchFamily="18" charset="0"/>
              </a:rPr>
              <a:t>Adaptability: </a:t>
            </a:r>
            <a:r>
              <a:rPr lang="en-GB" sz="2000" dirty="0">
                <a:latin typeface="Times New Roman" panose="02020603050405020304" pitchFamily="18" charset="0"/>
                <a:cs typeface="Times New Roman" panose="02020603050405020304" pitchFamily="18" charset="0"/>
              </a:rPr>
              <a:t>The model can adapt to changing market conditions and incorporate new data, ensuring it remains relevant and effective in dynamic market environments.
</a:t>
            </a:r>
            <a:r>
              <a:rPr lang="en-GB" sz="2000" b="1" dirty="0">
                <a:latin typeface="Times New Roman" panose="02020603050405020304" pitchFamily="18" charset="0"/>
                <a:cs typeface="Times New Roman" panose="02020603050405020304" pitchFamily="18" charset="0"/>
              </a:rPr>
              <a:t>Insightful Analysis: </a:t>
            </a:r>
            <a:r>
              <a:rPr lang="en-GB" sz="2000" dirty="0">
                <a:latin typeface="Times New Roman" panose="02020603050405020304" pitchFamily="18" charset="0"/>
                <a:cs typeface="Times New Roman" panose="02020603050405020304" pitchFamily="18" charset="0"/>
              </a:rPr>
              <a:t>Offering deeper insights into market behaviour by identifying complex patterns and trends in the data, helping investors uncover valuable opportunities and mitigate risks.
</a:t>
            </a:r>
            <a:r>
              <a:rPr lang="en-GB" sz="2000" b="1" dirty="0">
                <a:latin typeface="Times New Roman" panose="02020603050405020304" pitchFamily="18" charset="0"/>
                <a:cs typeface="Times New Roman" panose="02020603050405020304" pitchFamily="18" charset="0"/>
              </a:rPr>
              <a:t>Empowerment: </a:t>
            </a:r>
            <a:r>
              <a:rPr lang="en-GB" sz="2000" dirty="0">
                <a:latin typeface="Times New Roman" panose="02020603050405020304" pitchFamily="18" charset="0"/>
                <a:cs typeface="Times New Roman" panose="02020603050405020304" pitchFamily="18" charset="0"/>
              </a:rPr>
              <a:t>Empowering investors with a powerful tool for making informed investment decisions, potentially leading to better outcomes and increased confidence in their financial strategies.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3" name="TextBox 12">
            <a:extLst>
              <a:ext uri="{FF2B5EF4-FFF2-40B4-BE49-F238E27FC236}">
                <a16:creationId xmlns:a16="http://schemas.microsoft.com/office/drawing/2014/main" id="{31308675-0BE4-4B78-1A8D-10D09A148299}"/>
              </a:ext>
            </a:extLst>
          </p:cNvPr>
          <p:cNvSpPr txBox="1"/>
          <p:nvPr/>
        </p:nvSpPr>
        <p:spPr>
          <a:xfrm flipH="1">
            <a:off x="739775" y="1209969"/>
            <a:ext cx="8171971" cy="5078313"/>
          </a:xfrm>
          <a:prstGeom prst="rect">
            <a:avLst/>
          </a:prstGeom>
          <a:noFill/>
        </p:spPr>
        <p:txBody>
          <a:bodyPr wrap="square" rtlCol="0">
            <a:spAutoFit/>
          </a:bodyPr>
          <a:lstStyle/>
          <a:p>
            <a:pPr marL="285750" indent="-285750" algn="l">
              <a:buFont typeface="Arial" panose="020B0604020202020204" pitchFamily="34" charset="0"/>
              <a:buChar char="•"/>
            </a:pPr>
            <a:r>
              <a:rPr lang="en-GB" b="1" dirty="0"/>
              <a:t>Data Collection: </a:t>
            </a:r>
            <a:r>
              <a:rPr lang="en-GB" dirty="0"/>
              <a:t>Gather historical stock price data from reliable sources such as financial databases or APIs. 
</a:t>
            </a:r>
            <a:r>
              <a:rPr lang="en-GB" b="1" dirty="0"/>
              <a:t>Data Pre-processing:</a:t>
            </a:r>
            <a:r>
              <a:rPr lang="en-GB" dirty="0"/>
              <a:t> Clean the collected data and pre-process it for input into the CNN model. This may involve steps such as normalization, feature scaling, handling missing values.
</a:t>
            </a:r>
            <a:r>
              <a:rPr lang="en-GB" b="1" dirty="0"/>
              <a:t>Data Splitting:</a:t>
            </a:r>
            <a:r>
              <a:rPr lang="en-GB" dirty="0"/>
              <a:t> Split the pre-processing data into training, validation, and testing sets. The training set is used to train the model, the validation set is used to monitor performance, and the testing set is used to evaluate the performance.
</a:t>
            </a:r>
            <a:r>
              <a:rPr lang="en-GB" b="1" dirty="0"/>
              <a:t>Model Architecture Design:</a:t>
            </a:r>
            <a:r>
              <a:rPr lang="en-GB" dirty="0"/>
              <a:t> Design a CNN architecture suitable for the stock prediction task. The architecture may include convolutional layers for feature extraction, pooling layers and fully connected layers.
</a:t>
            </a:r>
            <a:r>
              <a:rPr lang="en-GB" b="1" dirty="0"/>
              <a:t>Model Training: </a:t>
            </a:r>
            <a:r>
              <a:rPr lang="en-GB" dirty="0"/>
              <a:t>Train the CNN model using the training data. This involves feeding the input data through the model, computing the loss between the predicted and actual stock prices.
</a:t>
            </a:r>
            <a:r>
              <a:rPr lang="en-GB" b="1" dirty="0"/>
              <a:t>Model Evaluation: </a:t>
            </a:r>
            <a:r>
              <a:rPr lang="en-GB" dirty="0"/>
              <a:t>Evaluate the trained model using the testing set to assess its performance in predicting future stock prices. Use metrics such as Mean Absolute Error (MAE), Mean Squared Error (MSE), and accuracy to measure the model’s predictive accuracy.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744</Words>
  <Application>Microsoft Office PowerPoint</Application>
  <PresentationFormat>Widescreen</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ASMITHA SHANI MICHAEL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MANO SUBITSHA R</dc:title>
  <dc:creator>Mano-PC</dc:creator>
  <cp:lastModifiedBy>Asmitha Shani Michael</cp:lastModifiedBy>
  <cp:revision>8</cp:revision>
  <dcterms:created xsi:type="dcterms:W3CDTF">2024-04-04T15:52:15Z</dcterms:created>
  <dcterms:modified xsi:type="dcterms:W3CDTF">2024-04-12T14:53:47Z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