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74" r:id="rId5"/>
    <p:sldId id="275" r:id="rId6"/>
    <p:sldId id="276" r:id="rId7"/>
    <p:sldId id="293" r:id="rId8"/>
    <p:sldId id="288" r:id="rId9"/>
    <p:sldId id="289" r:id="rId10"/>
    <p:sldId id="291" r:id="rId11"/>
    <p:sldId id="294" r:id="rId12"/>
    <p:sldId id="277" r:id="rId13"/>
    <p:sldId id="278" r:id="rId14"/>
    <p:sldId id="282" r:id="rId15"/>
    <p:sldId id="286" r:id="rId16"/>
    <p:sldId id="292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95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1146-4736-45A2-AE31-95D8AE7B7EDF}" type="datetimeFigureOut">
              <a:rPr lang="en-US" smtClean="0"/>
              <a:t>30-Dec-11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D7D2-92AE-44DE-9925-6BB543D6F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HCL</a:t>
            </a:r>
            <a:br>
              <a:rPr lang="en-US" b="1" i="1" u="sng" dirty="0" smtClean="0"/>
            </a:br>
            <a:r>
              <a:rPr lang="en-US" b="1" i="1" u="sng" dirty="0" smtClean="0"/>
              <a:t>“Share A Legacy Of Excellence”</a:t>
            </a:r>
            <a:endParaRPr lang="en-US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HCL</a:t>
            </a:r>
            <a:r>
              <a:rPr lang="en-US" dirty="0" smtClean="0"/>
              <a:t> </a:t>
            </a:r>
            <a:r>
              <a:rPr lang="en-US" sz="2400" dirty="0" smtClean="0"/>
              <a:t>, the organisation that virtually pioneered  the IT    revolution in India, is today an established global IT  enterprise, with: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Founded on August 11, 1976 by Shiv Nadar</a:t>
            </a:r>
          </a:p>
          <a:p>
            <a:r>
              <a:rPr lang="en-US" sz="2400" dirty="0" smtClean="0"/>
              <a:t>95,000 professionals of diverse nationalities</a:t>
            </a:r>
          </a:p>
          <a:p>
            <a:r>
              <a:rPr lang="en-US" sz="2400" dirty="0" smtClean="0"/>
              <a:t>Holds revenue around US$6.1 billion</a:t>
            </a:r>
          </a:p>
          <a:p>
            <a:r>
              <a:rPr lang="en-US" sz="2400" dirty="0" smtClean="0"/>
              <a:t>Operations in 31 countries of the world</a:t>
            </a:r>
          </a:p>
          <a:p>
            <a:r>
              <a:rPr lang="en-US" sz="2400" dirty="0" smtClean="0"/>
              <a:t>Global partnerships with several Fortune 1000 firms</a:t>
            </a:r>
          </a:p>
          <a:p>
            <a:r>
              <a:rPr lang="en-US" sz="2400" dirty="0" smtClean="0"/>
              <a:t>Significant presence across a spectrum of IT domians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8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servlet’s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life cycle of a servlet is determined by three methods:</a:t>
            </a:r>
          </a:p>
          <a:p>
            <a:r>
              <a:rPr lang="en-US" dirty="0" smtClean="0"/>
              <a:t>The init () method – initializes the servlet.</a:t>
            </a:r>
          </a:p>
          <a:p>
            <a:r>
              <a:rPr lang="en-US" dirty="0" smtClean="0"/>
              <a:t>The service () method – allows the servlet to respond to a request.</a:t>
            </a:r>
          </a:p>
          <a:p>
            <a:r>
              <a:rPr lang="en-US" dirty="0" smtClean="0"/>
              <a:t>The destroy () method – after calling this method container is shut down and service method is not called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Java server Pages(JSP)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1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 smtClean="0"/>
              <a:t>The Need for JSP</a:t>
            </a:r>
          </a:p>
          <a:p>
            <a:r>
              <a:rPr lang="en-US" sz="3200" dirty="0" smtClean="0"/>
              <a:t>• </a:t>
            </a:r>
            <a:r>
              <a:rPr lang="en-US" sz="3200" b="1" dirty="0" smtClean="0"/>
              <a:t>With servlets, it is easy to</a:t>
            </a:r>
          </a:p>
          <a:p>
            <a:r>
              <a:rPr lang="en-US" dirty="0" smtClean="0"/>
              <a:t>                                  </a:t>
            </a:r>
          </a:p>
          <a:p>
            <a:r>
              <a:rPr lang="en-US" sz="2800" dirty="0" smtClean="0"/>
              <a:t>                      – Read form data</a:t>
            </a:r>
          </a:p>
          <a:p>
            <a:r>
              <a:rPr lang="en-US" sz="2800" dirty="0" smtClean="0"/>
              <a:t>                      – Read HTTP request headers</a:t>
            </a:r>
          </a:p>
          <a:p>
            <a:r>
              <a:rPr lang="en-US" sz="2800" dirty="0" smtClean="0"/>
              <a:t>                      – Set HTTP status codes and response headers</a:t>
            </a:r>
          </a:p>
          <a:p>
            <a:r>
              <a:rPr lang="en-US" sz="2800" dirty="0" smtClean="0"/>
              <a:t>                      – </a:t>
            </a:r>
            <a:r>
              <a:rPr lang="en-US" sz="2800" dirty="0" smtClean="0"/>
              <a:t>Use </a:t>
            </a:r>
            <a:r>
              <a:rPr lang="en-US" sz="2800" dirty="0" smtClean="0"/>
              <a:t>session tracking</a:t>
            </a:r>
          </a:p>
          <a:p>
            <a:r>
              <a:rPr lang="en-US" sz="2800" dirty="0" smtClean="0"/>
              <a:t>                      – Share data among servlets</a:t>
            </a:r>
          </a:p>
          <a:p>
            <a:r>
              <a:rPr lang="en-US" sz="2800" dirty="0" smtClean="0"/>
              <a:t>                      – Remember data between requests</a:t>
            </a:r>
          </a:p>
          <a:p>
            <a:r>
              <a:rPr lang="en-US" sz="2800" dirty="0" smtClean="0"/>
              <a:t>                      – Get fun, high-paying jobs</a:t>
            </a:r>
          </a:p>
          <a:p>
            <a:endParaRPr lang="en-US" dirty="0" smtClean="0"/>
          </a:p>
          <a:p>
            <a:r>
              <a:rPr lang="en-US" sz="3200" dirty="0" smtClean="0"/>
              <a:t>• </a:t>
            </a:r>
            <a:r>
              <a:rPr lang="en-US" sz="3200" b="1" dirty="0" smtClean="0"/>
              <a:t>But, it sure is a pain to</a:t>
            </a:r>
          </a:p>
          <a:p>
            <a:r>
              <a:rPr lang="en-US" sz="2800" dirty="0" smtClean="0"/>
              <a:t>                     </a:t>
            </a:r>
          </a:p>
          <a:p>
            <a:r>
              <a:rPr lang="en-US" sz="2800" dirty="0" smtClean="0"/>
              <a:t>                      – Use those println statements to generate HTML</a:t>
            </a:r>
          </a:p>
          <a:p>
            <a:r>
              <a:rPr lang="en-US" sz="2800" dirty="0" smtClean="0"/>
              <a:t>                      – Maintain that HTML</a:t>
            </a:r>
          </a:p>
        </p:txBody>
      </p:sp>
    </p:spTree>
    <p:extLst>
      <p:ext uri="{BB962C8B-B14F-4D97-AF65-F5344CB8AC3E}">
        <p14:creationId xmlns:p14="http://schemas.microsoft.com/office/powerpoint/2010/main" val="31665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 smtClean="0"/>
              <a:t>Benefits of JSP</a:t>
            </a:r>
          </a:p>
          <a:p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b="1" dirty="0" smtClean="0"/>
              <a:t>Although JSP technically can’t do anything</a:t>
            </a:r>
          </a:p>
          <a:p>
            <a:r>
              <a:rPr lang="en-US" sz="3200" b="1" dirty="0" smtClean="0"/>
              <a:t>      servlets can’t do, JSP makes it easier to:</a:t>
            </a:r>
          </a:p>
          <a:p>
            <a:r>
              <a:rPr lang="en-US" sz="2800" dirty="0" smtClean="0"/>
              <a:t>                      – Write HTML</a:t>
            </a:r>
          </a:p>
          <a:p>
            <a:r>
              <a:rPr lang="en-US" sz="2800" dirty="0" smtClean="0"/>
              <a:t>                      – Read and maintain the HTML</a:t>
            </a:r>
          </a:p>
          <a:p>
            <a:endParaRPr lang="en-US" sz="2800" dirty="0" smtClean="0"/>
          </a:p>
          <a:p>
            <a:r>
              <a:rPr lang="en-US" sz="3200" dirty="0" smtClean="0"/>
              <a:t>• </a:t>
            </a:r>
            <a:r>
              <a:rPr lang="en-US" sz="3200" b="1" dirty="0" smtClean="0"/>
              <a:t>JSP makes it possible to:</a:t>
            </a:r>
          </a:p>
          <a:p>
            <a:r>
              <a:rPr lang="en-US" sz="2800" dirty="0" smtClean="0"/>
              <a:t>                     – Use standard HTML tools such as DreamWeaver</a:t>
            </a:r>
          </a:p>
          <a:p>
            <a:r>
              <a:rPr lang="en-US" sz="2800" dirty="0" smtClean="0"/>
              <a:t>                     – Have different members of your team do the         HTML layout than do the Java 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b="1" dirty="0" smtClean="0"/>
              <a:t>JSP encourages you to</a:t>
            </a:r>
          </a:p>
          <a:p>
            <a:r>
              <a:rPr lang="en-US" sz="2800" dirty="0" smtClean="0"/>
              <a:t>                     – Separate the (Java) code that creates the content from the (HTML) code that presents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0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JSP Scripting Elements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Declarations</a:t>
            </a:r>
          </a:p>
          <a:p>
            <a:pPr>
              <a:buNone/>
            </a:pPr>
            <a:r>
              <a:rPr lang="en-US" dirty="0" smtClean="0"/>
              <a:t>    Are inserted outside any methods (in the body) of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Example: &lt;%! private </a:t>
            </a:r>
            <a:r>
              <a:rPr lang="en-US" dirty="0" err="1" smtClean="0"/>
              <a:t>int</a:t>
            </a:r>
            <a:r>
              <a:rPr lang="en-US" dirty="0" smtClean="0"/>
              <a:t> counter; %&gt;</a:t>
            </a:r>
          </a:p>
          <a:p>
            <a:r>
              <a:rPr lang="en-US" b="1" u="sng" dirty="0" smtClean="0"/>
              <a:t>Expressions</a:t>
            </a:r>
          </a:p>
          <a:p>
            <a:pPr>
              <a:buNone/>
            </a:pPr>
            <a:r>
              <a:rPr lang="en-US" dirty="0" smtClean="0"/>
              <a:t>    Are evaluated and inserted into the output</a:t>
            </a:r>
          </a:p>
          <a:p>
            <a:pPr>
              <a:buNone/>
            </a:pPr>
            <a:r>
              <a:rPr lang="en-US" dirty="0" smtClean="0"/>
              <a:t>    Example: &lt;%= </a:t>
            </a:r>
            <a:r>
              <a:rPr lang="en-US" dirty="0" err="1" smtClean="0"/>
              <a:t>poll.getAnswer</a:t>
            </a:r>
            <a:r>
              <a:rPr lang="en-US" dirty="0" smtClean="0"/>
              <a:t>() %&gt;</a:t>
            </a:r>
          </a:p>
          <a:p>
            <a:r>
              <a:rPr lang="en-US" b="1" u="sng" dirty="0" err="1" smtClean="0"/>
              <a:t>Scriptlets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    Java code, which is inserted into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Example: &lt;% 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poll.getAnswerCount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 )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u="sng" dirty="0" smtClean="0"/>
              <a:t>Ten Most Popular Web Sites</a:t>
            </a:r>
          </a:p>
          <a:p>
            <a:pPr algn="ctr"/>
            <a:r>
              <a:rPr lang="en-US" sz="3600" b="1" i="1" u="sng" dirty="0" smtClean="0"/>
              <a:t>(Alexa.com, 2011)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3200" b="1" dirty="0" smtClean="0"/>
              <a:t>Google   - </a:t>
            </a:r>
            <a:r>
              <a:rPr lang="en-US" sz="3200" dirty="0" smtClean="0"/>
              <a:t>Java (Web), C++ (indexing)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Facebook  </a:t>
            </a:r>
            <a:r>
              <a:rPr lang="en-US" sz="3200" dirty="0" smtClean="0"/>
              <a:t> -PHP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Youtube</a:t>
            </a:r>
            <a:r>
              <a:rPr lang="en-US" sz="3200" dirty="0" smtClean="0"/>
              <a:t>  -Flash, Python, Java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Yahoo</a:t>
            </a:r>
            <a:r>
              <a:rPr lang="en-US" sz="3200" dirty="0" smtClean="0"/>
              <a:t>  -PHP, Java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Microsoft Live.com  </a:t>
            </a:r>
            <a:r>
              <a:rPr lang="en-US" sz="3200" dirty="0" smtClean="0"/>
              <a:t>-.NET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Baidu</a:t>
            </a:r>
            <a:r>
              <a:rPr lang="en-US" sz="3200" dirty="0" smtClean="0"/>
              <a:t>  -UNKNOWN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Wikipedia</a:t>
            </a:r>
            <a:r>
              <a:rPr lang="en-US" sz="3200" dirty="0" smtClean="0"/>
              <a:t>  -PHP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Blogger</a:t>
            </a:r>
            <a:r>
              <a:rPr lang="en-US" sz="3200" dirty="0" smtClean="0"/>
              <a:t>  -Java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MSN</a:t>
            </a:r>
            <a:r>
              <a:rPr lang="en-US" sz="3200" dirty="0" smtClean="0"/>
              <a:t>   -.NET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Twitter </a:t>
            </a:r>
            <a:r>
              <a:rPr lang="en-US" sz="3200" dirty="0" smtClean="0"/>
              <a:t>  -Ruby on Rails, Scala, Java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snapshots:</a:t>
            </a:r>
            <a:br>
              <a:rPr lang="en-US" dirty="0" smtClean="0"/>
            </a:br>
            <a:r>
              <a:rPr lang="en-US" dirty="0" smtClean="0"/>
              <a:t>(ONLINE RESUME MART)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Home page</a:t>
            </a:r>
            <a:endParaRPr lang="en-US" u="sng" dirty="0"/>
          </a:p>
        </p:txBody>
      </p:sp>
      <p:pic>
        <p:nvPicPr>
          <p:cNvPr id="8" name="Content Placeholder 7" descr="C:\Users\Invincible\Desktop\snapshots\on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5937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85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Job Seeker Login and Registration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Invincible\Desktop\snapshots\two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5" y="1600200"/>
            <a:ext cx="721554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Job Provider Login and Registration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HCL(CDC) </a:t>
            </a: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>“A Division Of HCL INFOSYSTEMS”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sz="5900" dirty="0" smtClean="0"/>
              <a:t>  As the training arm of HCL Infosystems, HCL Career Development Centre (CDC) carries forth a legacy of excellence spanning across more than three decades. HCL CDC is an initiative that enables individuals and organisations to benefit from HCL's deep expertise in the IT space. </a:t>
            </a:r>
            <a:br>
              <a:rPr lang="en-US" sz="5900" dirty="0" smtClean="0"/>
            </a:br>
            <a:endParaRPr lang="en-US" sz="5900" dirty="0" smtClean="0"/>
          </a:p>
          <a:p>
            <a:pPr>
              <a:buNone/>
            </a:pPr>
            <a:endParaRPr lang="en-US" sz="5900" dirty="0" smtClean="0"/>
          </a:p>
          <a:p>
            <a:pPr>
              <a:buNone/>
            </a:pPr>
            <a:r>
              <a:rPr lang="en-US" sz="5900" dirty="0" smtClean="0"/>
              <a:t>Among the fastest growing IT education brands in India, HCL CDC offers a complete spectrum of quality training programs on software, hardware, networking as well as global certifications in association with leading IT organisations worldwide.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Job Seeker Home page: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Upload Resume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1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New Jobs Page: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Feedback </a:t>
            </a:r>
            <a:r>
              <a:rPr lang="en-IN" b="1" u="sng" dirty="0" smtClean="0"/>
              <a:t>Page-Job seeker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Resume viewer page: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Job Provider home Page: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25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Resume </a:t>
            </a:r>
            <a:r>
              <a:rPr lang="en-IN" b="1" u="sng" dirty="0" smtClean="0"/>
              <a:t>Viewer-Job provider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New openings submission page: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Job provider feedback page: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Logout Confirmation page for job provider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eeK-uP\Desktop\New folder\hcl_history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"/>
            <a:ext cx="7315200" cy="678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90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Logout Confirmation page for job provider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eK-uP\Desktop\New folder\advanteg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943600" cy="5687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0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eK-uP\Desktop\New folder\placments_company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429000"/>
            <a:ext cx="5486400" cy="3280756"/>
          </a:xfrm>
          <a:prstGeom prst="rect">
            <a:avLst/>
          </a:prstGeom>
          <a:noFill/>
        </p:spPr>
      </p:pic>
      <p:pic>
        <p:nvPicPr>
          <p:cNvPr id="3075" name="Picture 3" descr="C:\Users\GeeK-uP\Desktop\New folder\placments_company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"/>
            <a:ext cx="5486400" cy="3276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2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eeK-uP\Desktop\New folder\Large-ISO-Certificat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37322"/>
            <a:ext cx="5486400" cy="6720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Units </a:t>
            </a:r>
            <a:r>
              <a:rPr lang="en-US" dirty="0"/>
              <a:t>of Java code that run server-side.</a:t>
            </a:r>
          </a:p>
          <a:p>
            <a:r>
              <a:rPr lang="en-US" dirty="0"/>
              <a:t>Run in </a:t>
            </a:r>
            <a:r>
              <a:rPr lang="en-US" i="1" dirty="0"/>
              <a:t>containers </a:t>
            </a:r>
            <a:r>
              <a:rPr lang="en-US" dirty="0" smtClean="0"/>
              <a:t>-</a:t>
            </a:r>
            <a:r>
              <a:rPr lang="en-US" b="1" dirty="0" smtClean="0"/>
              <a:t>A servlet container is a compiled, executable program. The main function of the container is to load, initialize and execute servlets.</a:t>
            </a:r>
            <a:endParaRPr lang="en-US" dirty="0"/>
          </a:p>
          <a:p>
            <a:r>
              <a:rPr lang="en-US" dirty="0"/>
              <a:t>Helps with client-server </a:t>
            </a:r>
            <a:r>
              <a:rPr lang="en-US" dirty="0" smtClean="0"/>
              <a:t>communications.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/>
              <a:t>Why are Servlets?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in Web </a:t>
            </a:r>
            <a:r>
              <a:rPr lang="en-US" dirty="0"/>
              <a:t>pages with </a:t>
            </a:r>
            <a:r>
              <a:rPr lang="en-US" u="sng" dirty="0"/>
              <a:t>dynamic content</a:t>
            </a:r>
          </a:p>
          <a:p>
            <a:r>
              <a:rPr lang="en-US" dirty="0" smtClean="0"/>
              <a:t>Containers </a:t>
            </a:r>
            <a:r>
              <a:rPr lang="en-US" dirty="0"/>
              <a:t>support many features </a:t>
            </a:r>
          </a:p>
          <a:p>
            <a:pPr lvl="1"/>
            <a:r>
              <a:rPr lang="en-US" dirty="0"/>
              <a:t>Sessions</a:t>
            </a:r>
            <a:r>
              <a:rPr lang="en-US" dirty="0" smtClean="0"/>
              <a:t>, </a:t>
            </a:r>
            <a:r>
              <a:rPr lang="en-US" dirty="0"/>
              <a:t>resource management (e.g., database connections), security, etc.</a:t>
            </a:r>
          </a:p>
        </p:txBody>
      </p:sp>
    </p:spTree>
    <p:extLst>
      <p:ext uri="{BB962C8B-B14F-4D97-AF65-F5344CB8AC3E}">
        <p14:creationId xmlns:p14="http://schemas.microsoft.com/office/powerpoint/2010/main" val="42564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628</Words>
  <Application>Microsoft Office PowerPoint</Application>
  <PresentationFormat>On-screen Show (4:3)</PresentationFormat>
  <Paragraphs>101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HCL “Share A Legacy Of Excellence”</vt:lpstr>
      <vt:lpstr>HCL(CDC)  “A Division Of HCL INFOSYSTEMS”</vt:lpstr>
      <vt:lpstr>PowerPoint Presentation</vt:lpstr>
      <vt:lpstr>PowerPoint Presentation</vt:lpstr>
      <vt:lpstr>PowerPoint Presentation</vt:lpstr>
      <vt:lpstr>PowerPoint Presentation</vt:lpstr>
      <vt:lpstr>Servlets</vt:lpstr>
      <vt:lpstr>What are Servlets?</vt:lpstr>
      <vt:lpstr>Why are Servlets?</vt:lpstr>
      <vt:lpstr>A servlet’s life cycle</vt:lpstr>
      <vt:lpstr>Java server Pages(JSP)</vt:lpstr>
      <vt:lpstr>PowerPoint Presentation</vt:lpstr>
      <vt:lpstr>PowerPoint Presentation</vt:lpstr>
      <vt:lpstr>JSP Scripting Elements</vt:lpstr>
      <vt:lpstr>PowerPoint Presentation</vt:lpstr>
      <vt:lpstr>Project snapshots: (ONLINE RESUME MART)</vt:lpstr>
      <vt:lpstr>The Home page</vt:lpstr>
      <vt:lpstr>Job Seeker Login and Registration </vt:lpstr>
      <vt:lpstr>Job Provider Login and Registration </vt:lpstr>
      <vt:lpstr>Job Seeker Home page: </vt:lpstr>
      <vt:lpstr>Upload Resume Page </vt:lpstr>
      <vt:lpstr>New Jobs Page: </vt:lpstr>
      <vt:lpstr>Feedback Page-Job seeker</vt:lpstr>
      <vt:lpstr>Resume viewer page: </vt:lpstr>
      <vt:lpstr>Job Provider home Page: </vt:lpstr>
      <vt:lpstr>Resume Viewer-Job provider </vt:lpstr>
      <vt:lpstr>New openings submission page: </vt:lpstr>
      <vt:lpstr>Job provider feedback page:</vt:lpstr>
      <vt:lpstr>Logout Confirmation page for job provider </vt:lpstr>
      <vt:lpstr>Logout Confirmation page for job provider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Home page</dc:title>
  <dc:creator>Invincible;asmit</dc:creator>
  <cp:lastModifiedBy>Invincible</cp:lastModifiedBy>
  <cp:revision>12</cp:revision>
  <dcterms:created xsi:type="dcterms:W3CDTF">2011-12-29T12:51:04Z</dcterms:created>
  <dcterms:modified xsi:type="dcterms:W3CDTF">2011-12-30T07:53:47Z</dcterms:modified>
</cp:coreProperties>
</file>