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8" r:id="rId15"/>
    <p:sldId id="271" r:id="rId16"/>
    <p:sldId id="270" r:id="rId17"/>
    <p:sldId id="276" r:id="rId18"/>
    <p:sldId id="277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1F1"/>
    <a:srgbClr val="DADBF1"/>
    <a:srgbClr val="E8ECF0"/>
    <a:srgbClr val="E3E8EC"/>
    <a:srgbClr val="FFFFFF"/>
    <a:srgbClr val="C0C1D7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9004E-1942-4F6B-835A-E558901C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F8F392-27FF-468F-BF3F-1282F841E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52613-C063-4D4E-BC89-EEFED2B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92765-B502-454C-8534-22A32B69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A5B88-E97C-42EA-A633-D456D35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7AE-69D3-4524-AE11-CFF7AF47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9E414B-6A99-4BCE-8B3A-0EE73A234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B39CF7-D5CD-4889-BDD3-CEA62590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7BAD9-4A84-473C-9A5D-954463E0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C22A3-D2AD-49BF-8D46-6A99FC3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BD54A6-3C4E-494E-A02C-AE681D4BD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D3F0B6-5F84-4A2C-9AB7-0FE08FF1B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944DB-F842-4B9C-8628-689534BF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1C3C-603E-4192-8814-D906EC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5A6ED-B018-4F1E-AE42-4B745A49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A611A-0C95-43D4-8622-FD2ABE2F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C2B0C-B9C7-47F5-AF67-840B3903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87293-CA12-4145-9B7A-C0E36EE3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43B1F-2489-41A5-B75C-977F8F96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22F139-1E08-4EAD-A2E4-BFF8150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8A83A-AD85-45CF-B4A5-6DD18952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32F04-86E6-4D2F-BD86-6F1432A34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0E963-8A89-4249-98B8-C3ED78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C2794-A47E-463A-A187-3C863A64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0F254-E623-43F8-A413-80D343EB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3D8BE-BE08-47DE-BAD6-E88F1FEB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7E6DA-AFA9-4AD2-BCDB-5E9CC9A4A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5717F1-8B5B-442A-8BC9-ADD2847F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C5CA3-9F04-4A9E-A4F5-F7ACEB9E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37D333-8CD9-4237-B552-93C1C2DC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0EC94E-9131-4032-BC0E-9E0F35A3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C6990-E651-4438-AA7C-C0F8C7F3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E431AD-39B1-4B69-973A-03EB6816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1F87D-D28E-4E6E-9810-0650B8C6B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7D262-18AD-411E-8A49-BED757643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1ACFCC-D098-4EDB-8E17-FE4D1593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FC9604-2234-4DBC-9D61-C56E9886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B70668-E5B6-4206-8B29-101997A8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568683-355F-46B5-9DC4-906236FA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93236-D430-402A-B372-604CA5E0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4C6F4D-5B85-454D-9DA5-10954F15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7AEA1-A4D3-4D84-A7EE-5AD6C3B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C8ADBF-895C-42DC-B1FC-E981A83A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3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07FB6E-981D-4FEB-8F90-E14D7C09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9D793-2F52-44FF-A5A5-814AF3D3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20045F-EC50-43C0-9A3B-0578FD83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4BA1F-2D05-4B64-BE56-7436BE7C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AE8D4-0E9E-4035-BCEA-896ABE8A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272F7B-3B45-43F0-BDDD-64D39D11C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02D10F-BD88-4EA4-939D-E26391C9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6CFFB0-411B-4B69-B7C8-0D6E409B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0420B4-639B-4780-B5B0-712F3A03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1B4E2-1D20-4361-BF45-0BCE9569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21DEE5-F28F-48E9-98D2-4A64B00B5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2129DA-456F-4895-BCE1-2B9AD7F2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132624-98A3-44E7-9512-6DEF404E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B73F5-2D58-4576-BACB-275AF08A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915D27-24EE-4538-81F8-9D892269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DC409-971D-4CC8-BD1B-4B295D70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4CD081-2054-444F-9772-E1309232C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37FC71-4DE3-4AA6-97EA-CFD6AF78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7275-AE10-4CA1-96C6-CACA0A505A4D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C166-881C-4186-A425-5956339F5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B9012-3E07-43DE-A617-4DBB24CB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61B2-DD03-408C-8F31-18EF4D79E4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5F09194-632C-487E-B50C-687A4A854DC6}"/>
              </a:ext>
            </a:extLst>
          </p:cNvPr>
          <p:cNvSpPr/>
          <p:nvPr/>
        </p:nvSpPr>
        <p:spPr>
          <a:xfrm>
            <a:off x="876300" y="742950"/>
            <a:ext cx="10450183" cy="2183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1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Применение компьютерных и мобильных решений </a:t>
            </a:r>
            <a:r>
              <a:rPr lang="en-US" sz="41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для</a:t>
            </a:r>
            <a:r>
              <a:rPr lang="en-US" sz="41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1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прогнозирования</a:t>
            </a:r>
            <a:r>
              <a:rPr lang="en-US" sz="41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предрецидивного </a:t>
            </a:r>
            <a:r>
              <a:rPr lang="en-US" sz="410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синдрома</a:t>
            </a:r>
            <a:endParaRPr lang="en-US" sz="41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050F4BD-BE14-49BF-BDF2-FD165E3F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3288030"/>
            <a:ext cx="8852067" cy="318897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1" dirty="0"/>
              <a:t>Руководители:</a:t>
            </a:r>
          </a:p>
          <a:p>
            <a:pPr algn="l"/>
            <a:r>
              <a:rPr lang="en-US" dirty="0"/>
              <a:t>  </a:t>
            </a:r>
            <a:r>
              <a:rPr lang="ru-RU" dirty="0"/>
              <a:t>Безруков А.И. – Доцент кафедры ИКСП института СГТУ</a:t>
            </a:r>
          </a:p>
          <a:p>
            <a:pPr algn="l"/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Шапкин Ю.Г. – Заведующий кафедрой общей хирургии СГМУ</a:t>
            </a:r>
          </a:p>
          <a:p>
            <a:pPr algn="l"/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Беликов А.В. – Доцент кафедры общей хирургии СГМУ</a:t>
            </a:r>
          </a:p>
          <a:p>
            <a:pPr algn="l"/>
            <a:r>
              <a:rPr lang="ru-RU" b="1" dirty="0"/>
              <a:t>Разработчики:</a:t>
            </a:r>
          </a:p>
          <a:p>
            <a:pPr algn="l"/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Антипов И.В. – студент 3 курса СГТУ им. Гагарина Ю.А. </a:t>
            </a:r>
          </a:p>
          <a:p>
            <a:pPr algn="l"/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 err="1"/>
              <a:t>Ванян</a:t>
            </a:r>
            <a:r>
              <a:rPr lang="ru-RU" dirty="0"/>
              <a:t> А.А. – студент 3 курса СГТУ им. Гагарина Ю.А.</a:t>
            </a:r>
          </a:p>
          <a:p>
            <a:pPr algn="l"/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Кузнецов А.А. – студент 3 курса СГТУ им. Гагарина Ю.А. </a:t>
            </a:r>
          </a:p>
          <a:p>
            <a:pPr algn="l"/>
            <a:endParaRPr lang="en-US" dirty="0">
              <a:latin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39291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C6634-2F1A-4AE4-A6BD-BE40E7139B0F}"/>
              </a:ext>
            </a:extLst>
          </p:cNvPr>
          <p:cNvSpPr/>
          <p:nvPr/>
        </p:nvSpPr>
        <p:spPr>
          <a:xfrm>
            <a:off x="4781863" y="0"/>
            <a:ext cx="7410138" cy="6858000"/>
          </a:xfrm>
          <a:prstGeom prst="rect">
            <a:avLst/>
          </a:prstGeom>
          <a:solidFill>
            <a:srgbClr val="E3E8EC"/>
          </a:solidFill>
          <a:ln>
            <a:solidFill>
              <a:srgbClr val="E8E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299804" y="643414"/>
            <a:ext cx="4262206" cy="2785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Формирование обучающей таблицы</a:t>
            </a:r>
            <a:endParaRPr lang="en-US" sz="4400" dirty="0"/>
          </a:p>
        </p:txBody>
      </p:sp>
      <p:pic>
        <p:nvPicPr>
          <p:cNvPr id="1032" name="Picture 8" descr="PlantUML diagram">
            <a:extLst>
              <a:ext uri="{FF2B5EF4-FFF2-40B4-BE49-F238E27FC236}">
                <a16:creationId xmlns:a16="http://schemas.microsoft.com/office/drawing/2014/main" id="{EC9867A2-E1E1-414F-B32E-84CBB20FA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01" y="-2833"/>
            <a:ext cx="3951061" cy="686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9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C6634-2F1A-4AE4-A6BD-BE40E7139B0F}"/>
              </a:ext>
            </a:extLst>
          </p:cNvPr>
          <p:cNvSpPr/>
          <p:nvPr/>
        </p:nvSpPr>
        <p:spPr>
          <a:xfrm>
            <a:off x="4781863" y="0"/>
            <a:ext cx="7410138" cy="6858000"/>
          </a:xfrm>
          <a:prstGeom prst="rect">
            <a:avLst/>
          </a:prstGeom>
          <a:solidFill>
            <a:srgbClr val="E3E8EC"/>
          </a:solidFill>
          <a:ln>
            <a:solidFill>
              <a:srgbClr val="E8E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299804" y="643414"/>
            <a:ext cx="4262206" cy="2785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Настройка весовых коэффициентов алгоритма для прогнозирования</a:t>
            </a:r>
            <a:endParaRPr lang="en-US" sz="4400" dirty="0"/>
          </a:p>
        </p:txBody>
      </p:sp>
      <p:pic>
        <p:nvPicPr>
          <p:cNvPr id="5" name="Picture 6" descr="PlantUML diagram">
            <a:extLst>
              <a:ext uri="{FF2B5EF4-FFF2-40B4-BE49-F238E27FC236}">
                <a16:creationId xmlns:a16="http://schemas.microsoft.com/office/drawing/2014/main" id="{AB2E41B8-B9CC-4D52-BC99-53FBF611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3" y="0"/>
            <a:ext cx="51695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8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C6634-2F1A-4AE4-A6BD-BE40E7139B0F}"/>
              </a:ext>
            </a:extLst>
          </p:cNvPr>
          <p:cNvSpPr/>
          <p:nvPr/>
        </p:nvSpPr>
        <p:spPr>
          <a:xfrm>
            <a:off x="4781863" y="0"/>
            <a:ext cx="7410138" cy="6858000"/>
          </a:xfrm>
          <a:prstGeom prst="rect">
            <a:avLst/>
          </a:prstGeom>
          <a:solidFill>
            <a:srgbClr val="E3E8EC"/>
          </a:solidFill>
          <a:ln>
            <a:solidFill>
              <a:srgbClr val="E8E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299804" y="643414"/>
            <a:ext cx="4262206" cy="3928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Передача обновленного алгоритма пользователям мобильного приложения</a:t>
            </a:r>
            <a:endParaRPr lang="en-US" sz="4400" dirty="0"/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3D322318-3CDB-4681-8757-A717E9AE1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30" y="-11222"/>
            <a:ext cx="5417004" cy="68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8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48B99F-1B4C-4BFF-B128-A388ECE09B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4301"/>
            <a:ext cx="12192000" cy="61093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F6E221-001D-4E99-B9A6-BD0066826D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631" y="366681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8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Пусто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049D8-0A7D-4328-9A47-0F665544ED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9031" y="367622"/>
            <a:ext cx="990738" cy="22863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186B23-7088-451C-8763-C637945875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65369"/>
            <a:ext cx="12192000" cy="61272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88DB37-2C0A-494F-8F80-52B9C98482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1552" y="290945"/>
            <a:ext cx="122889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4D7C5B-A5F6-4B4A-A6D0-F02C7E0E5E9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7622"/>
            <a:ext cx="12192000" cy="59128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049D8-0A7D-4328-9A47-0F665544E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9031" y="367622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E0102F-714C-409D-8E1C-F0A54101C3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9835"/>
            <a:ext cx="12192000" cy="611833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A6D6F0-15E5-4FC2-BE06-52A53D7C6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9031" y="369835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Пусто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049D8-0A7D-4328-9A47-0F665544ED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9031" y="367622"/>
            <a:ext cx="990738" cy="228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6650BC-2295-4991-84E0-494674E7DC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03334"/>
            <a:ext cx="12192000" cy="56449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DFEF78-9EDC-487D-9AD1-53DE7F660FB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62552" y="367622"/>
            <a:ext cx="86689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Пусто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2049D8-0A7D-4328-9A47-0F665544ED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99031" y="367622"/>
            <a:ext cx="990738" cy="22863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C74C75-4B59-4581-8E7A-027AA374C93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7313"/>
            <a:ext cx="12192000" cy="61272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759914-12B5-4814-871B-3F0551F85D6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1411" y="153279"/>
            <a:ext cx="113363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0E4601-D44A-4357-A9F5-3DB036F98F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1233"/>
            <a:ext cx="12192000" cy="58057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AC51F1-119C-495E-A2CF-369257F317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631" y="288692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5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A7DC0906-30A4-4C25-B5DD-DC660F402C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9585"/>
          <a:stretch/>
        </p:blipFill>
        <p:spPr>
          <a:xfrm>
            <a:off x="0" y="-12829"/>
            <a:ext cx="3690342" cy="688365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4132052" y="643414"/>
            <a:ext cx="7418717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4200" b="1" kern="0" spc="-134" dirty="0">
                <a:solidFill>
                  <a:srgbClr val="000000"/>
                </a:solidFill>
                <a:latin typeface="Inter Bold" pitchFamily="34" charset="0"/>
                <a:ea typeface="Inter Bold"/>
                <a:cs typeface="Inter Bold" pitchFamily="34" charset="-120"/>
              </a:rPr>
              <a:t>Необходимость компьютерного приложения</a:t>
            </a:r>
            <a:endParaRPr lang="en-US" sz="4200" dirty="0">
              <a:ea typeface="Inter Bold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8ED5E56F-968B-465A-BFD0-E9831D70D3EF}"/>
              </a:ext>
            </a:extLst>
          </p:cNvPr>
          <p:cNvSpPr/>
          <p:nvPr/>
        </p:nvSpPr>
        <p:spPr>
          <a:xfrm>
            <a:off x="5358884" y="23950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E4ADD071-D52F-4EBB-B356-CD78ACAF06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3954" y="2437598"/>
            <a:ext cx="340162" cy="425291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F035C673-6717-4DA1-9081-770E1FABDC5E}"/>
              </a:ext>
            </a:extLst>
          </p:cNvPr>
          <p:cNvSpPr/>
          <p:nvPr/>
        </p:nvSpPr>
        <p:spPr>
          <a:xfrm>
            <a:off x="6096000" y="2309361"/>
            <a:ext cx="357421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/>
                <a:ea typeface="Inter Bold"/>
                <a:cs typeface="Inter Bold" pitchFamily="34" charset="-120"/>
              </a:rPr>
              <a:t>Систематизация данных</a:t>
            </a:r>
            <a:endParaRPr lang="en-US" sz="2200" dirty="0">
              <a:latin typeface="Inter Bold"/>
              <a:ea typeface="Inter Bold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BEAD401E-D048-4F35-A522-F48E70B8FCEE}"/>
              </a:ext>
            </a:extLst>
          </p:cNvPr>
          <p:cNvSpPr/>
          <p:nvPr/>
        </p:nvSpPr>
        <p:spPr>
          <a:xfrm>
            <a:off x="6095999" y="2667120"/>
            <a:ext cx="4806005" cy="765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 err="1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Обработка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большого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количества анкет пациентов</a:t>
            </a:r>
            <a:endParaRPr lang="en-US" sz="2000" dirty="0">
              <a:latin typeface="Inter Bold"/>
              <a:ea typeface="Inter Bold"/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BF55E259-3157-46C3-BF2E-8434268CF06B}"/>
              </a:ext>
            </a:extLst>
          </p:cNvPr>
          <p:cNvSpPr/>
          <p:nvPr/>
        </p:nvSpPr>
        <p:spPr>
          <a:xfrm>
            <a:off x="5358884" y="51853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77D0A8A4-9C93-41F6-9B5F-AF8BA15543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43954" y="5227866"/>
            <a:ext cx="340162" cy="425291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D9761210-5962-43EA-AC28-06C6B66B1F7A}"/>
              </a:ext>
            </a:extLst>
          </p:cNvPr>
          <p:cNvSpPr/>
          <p:nvPr/>
        </p:nvSpPr>
        <p:spPr>
          <a:xfrm>
            <a:off x="6096000" y="5094865"/>
            <a:ext cx="36903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/>
                <a:cs typeface="Inter Bold" pitchFamily="34" charset="-120"/>
              </a:rPr>
              <a:t>Расширенный </a:t>
            </a:r>
            <a:r>
              <a:rPr lang="en-US" sz="2200" b="1" kern="0" spc="-67" dirty="0" err="1">
                <a:solidFill>
                  <a:srgbClr val="272525"/>
                </a:solidFill>
                <a:latin typeface="Inter Bold" pitchFamily="34" charset="0"/>
                <a:ea typeface="Inter Bold"/>
                <a:cs typeface="Inter Bold" pitchFamily="34" charset="-120"/>
              </a:rPr>
              <a:t>функционал</a:t>
            </a:r>
            <a:endParaRPr lang="en-US" sz="2200" dirty="0">
              <a:ea typeface="Inter Bold"/>
            </a:endParaRPr>
          </a:p>
        </p:txBody>
      </p:sp>
      <p:sp>
        <p:nvSpPr>
          <p:cNvPr id="27" name="Shape 4">
            <a:extLst>
              <a:ext uri="{FF2B5EF4-FFF2-40B4-BE49-F238E27FC236}">
                <a16:creationId xmlns:a16="http://schemas.microsoft.com/office/drawing/2014/main" id="{7A04B75F-998A-41C6-A92D-536F49C5029F}"/>
              </a:ext>
            </a:extLst>
          </p:cNvPr>
          <p:cNvSpPr/>
          <p:nvPr/>
        </p:nvSpPr>
        <p:spPr>
          <a:xfrm>
            <a:off x="5358884" y="37656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8" name="Image 2" descr="preencoded.png">
            <a:extLst>
              <a:ext uri="{FF2B5EF4-FFF2-40B4-BE49-F238E27FC236}">
                <a16:creationId xmlns:a16="http://schemas.microsoft.com/office/drawing/2014/main" id="{306E177A-636C-4D56-AE92-C0828C922B0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43954" y="3808195"/>
            <a:ext cx="340162" cy="425291"/>
          </a:xfrm>
          <a:prstGeom prst="rect">
            <a:avLst/>
          </a:prstGeom>
        </p:spPr>
      </p:pic>
      <p:sp>
        <p:nvSpPr>
          <p:cNvPr id="29" name="Text 5">
            <a:extLst>
              <a:ext uri="{FF2B5EF4-FFF2-40B4-BE49-F238E27FC236}">
                <a16:creationId xmlns:a16="http://schemas.microsoft.com/office/drawing/2014/main" id="{B7D0C2E1-D30F-4E4F-BAF5-42FA1191D1F4}"/>
              </a:ext>
            </a:extLst>
          </p:cNvPr>
          <p:cNvSpPr/>
          <p:nvPr/>
        </p:nvSpPr>
        <p:spPr>
          <a:xfrm>
            <a:off x="6095999" y="3684724"/>
            <a:ext cx="4316083" cy="442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/>
                <a:cs typeface="Inter Bold" pitchFamily="34" charset="-120"/>
              </a:rPr>
              <a:t>Совершенствование алгоритма</a:t>
            </a:r>
            <a:endParaRPr lang="en-US" sz="2200" dirty="0">
              <a:ea typeface="Inter Bold"/>
            </a:endParaRPr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7D3DE403-CF55-4370-A9EE-B07F7E473088}"/>
              </a:ext>
            </a:extLst>
          </p:cNvPr>
          <p:cNvSpPr/>
          <p:nvPr/>
        </p:nvSpPr>
        <p:spPr>
          <a:xfrm>
            <a:off x="6096000" y="4022767"/>
            <a:ext cx="4806004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 err="1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Изменение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</a:t>
            </a:r>
            <a:r>
              <a:rPr lang="en-US" sz="2000" kern="0" spc="-36" dirty="0" err="1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коэффициентов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алгоритма для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повышения точности</a:t>
            </a:r>
            <a:endParaRPr lang="en-US" sz="2000" dirty="0">
              <a:latin typeface="Inter Bold"/>
              <a:ea typeface="Inter Bold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21678379-B5B8-42F4-AF97-7F67F425865D}"/>
              </a:ext>
            </a:extLst>
          </p:cNvPr>
          <p:cNvSpPr/>
          <p:nvPr/>
        </p:nvSpPr>
        <p:spPr>
          <a:xfrm>
            <a:off x="6101379" y="5449195"/>
            <a:ext cx="4800625" cy="7653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Регистрация 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мобильных приложений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, 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получение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</a:t>
            </a:r>
            <a:r>
              <a:rPr lang="en-US" sz="2000" kern="0" spc="-36" dirty="0" err="1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анкет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  <a:cs typeface="Inter" pitchFamily="34" charset="-120"/>
              </a:rPr>
              <a:t> для анализа</a:t>
            </a:r>
            <a:endParaRPr lang="en-US" sz="2000" dirty="0">
              <a:latin typeface="Inter Bold"/>
              <a:ea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138724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AAF9AE-D256-4580-BB00-05E90076CA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4301"/>
            <a:ext cx="12192000" cy="61093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6596C2-BE7C-4F5B-9B05-34E6154287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631" y="348901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2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D68AB-D85B-4AB2-B7C6-7F23243A0D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4301"/>
            <a:ext cx="12192000" cy="6109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454C39-D002-4BD6-A491-5A83220867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00631" y="343742"/>
            <a:ext cx="990738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/>
              </a:rPr>
              <a:t>Заключение</a:t>
            </a:r>
            <a:endParaRPr lang="en-US" sz="4400" dirty="0">
              <a:ea typeface="Inter Bold"/>
            </a:endParaRPr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5C623D8B-A38B-4880-9E2C-A55D69A5C4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726" y="2215227"/>
            <a:ext cx="5479291" cy="3386364"/>
          </a:xfrm>
          <a:prstGeom prst="rect">
            <a:avLst/>
          </a:prstGeom>
        </p:spPr>
      </p:pic>
      <p:sp>
        <p:nvSpPr>
          <p:cNvPr id="5" name="Shape 1">
            <a:extLst>
              <a:ext uri="{FF2B5EF4-FFF2-40B4-BE49-F238E27FC236}">
                <a16:creationId xmlns:a16="http://schemas.microsoft.com/office/drawing/2014/main" id="{3D359674-824F-4438-B221-6CE6D483443A}"/>
              </a:ext>
            </a:extLst>
          </p:cNvPr>
          <p:cNvSpPr/>
          <p:nvPr/>
        </p:nvSpPr>
        <p:spPr>
          <a:xfrm>
            <a:off x="6512811" y="2069074"/>
            <a:ext cx="4957549" cy="1359926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7DFEED3D-2F3B-45E6-821C-60D9B7BDE7C7}"/>
              </a:ext>
            </a:extLst>
          </p:cNvPr>
          <p:cNvSpPr/>
          <p:nvPr/>
        </p:nvSpPr>
        <p:spPr>
          <a:xfrm>
            <a:off x="6665212" y="2069073"/>
            <a:ext cx="4648200" cy="135992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В настоящее время проходит апробация всей системы докторами в реальных условиях</a:t>
            </a:r>
            <a:endParaRPr lang="en-US" sz="2000" dirty="0">
              <a:latin typeface="Inter Bold"/>
              <a:ea typeface="Inter Bold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EA8F56FD-3778-496F-B9CA-52E44663F3C3}"/>
              </a:ext>
            </a:extLst>
          </p:cNvPr>
          <p:cNvSpPr/>
          <p:nvPr/>
        </p:nvSpPr>
        <p:spPr>
          <a:xfrm>
            <a:off x="6512811" y="3563911"/>
            <a:ext cx="4957549" cy="2165804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1B16604-64F6-4916-9669-7B5C2AA557E2}"/>
              </a:ext>
            </a:extLst>
          </p:cNvPr>
          <p:cNvSpPr/>
          <p:nvPr/>
        </p:nvSpPr>
        <p:spPr>
          <a:xfrm>
            <a:off x="6665212" y="3563910"/>
            <a:ext cx="4648200" cy="2165804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Доктора активно тестируют функциональность приложения, проверяют корректность работы алгоритмов прогнозирования и оценивают удобство интерфейса.</a:t>
            </a:r>
            <a:endParaRPr lang="en-US" sz="2000" dirty="0">
              <a:latin typeface="Inter Bold"/>
              <a:ea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240739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56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Функционал приложений</a:t>
            </a:r>
            <a:endParaRPr lang="en-US" sz="4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E14F7BA4-93C1-4A6A-8B6C-532A87E8E183}"/>
              </a:ext>
            </a:extLst>
          </p:cNvPr>
          <p:cNvSpPr/>
          <p:nvPr/>
        </p:nvSpPr>
        <p:spPr>
          <a:xfrm>
            <a:off x="1339792" y="2246775"/>
            <a:ext cx="4382201" cy="713801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DA293E0C-330C-49A1-8BFB-456470687717}"/>
              </a:ext>
            </a:extLst>
          </p:cNvPr>
          <p:cNvSpPr/>
          <p:nvPr/>
        </p:nvSpPr>
        <p:spPr>
          <a:xfrm>
            <a:off x="1561201" y="1657249"/>
            <a:ext cx="3950180" cy="379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Мобильное приложение</a:t>
            </a:r>
            <a:endParaRPr lang="en-US" sz="2200" dirty="0"/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9DEE27CE-4E39-4085-A601-87B8EDC8579B}"/>
              </a:ext>
            </a:extLst>
          </p:cNvPr>
          <p:cNvSpPr/>
          <p:nvPr/>
        </p:nvSpPr>
        <p:spPr>
          <a:xfrm>
            <a:off x="6455764" y="1657249"/>
            <a:ext cx="4452690" cy="3794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Компьютерное приложение</a:t>
            </a:r>
            <a:endParaRPr lang="en-US" sz="2200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D077B8C6-44F7-4D45-9744-939530CE0484}"/>
              </a:ext>
            </a:extLst>
          </p:cNvPr>
          <p:cNvSpPr/>
          <p:nvPr/>
        </p:nvSpPr>
        <p:spPr>
          <a:xfrm>
            <a:off x="1623774" y="2246774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Анкетирование пациента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Shape 1">
            <a:extLst>
              <a:ext uri="{FF2B5EF4-FFF2-40B4-BE49-F238E27FC236}">
                <a16:creationId xmlns:a16="http://schemas.microsoft.com/office/drawing/2014/main" id="{E4EBDD96-66AE-44A6-BAFD-5F077384BA9D}"/>
              </a:ext>
            </a:extLst>
          </p:cNvPr>
          <p:cNvSpPr/>
          <p:nvPr/>
        </p:nvSpPr>
        <p:spPr>
          <a:xfrm>
            <a:off x="1339792" y="3079182"/>
            <a:ext cx="4382201" cy="713801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36" name="Text 6">
            <a:extLst>
              <a:ext uri="{FF2B5EF4-FFF2-40B4-BE49-F238E27FC236}">
                <a16:creationId xmlns:a16="http://schemas.microsoft.com/office/drawing/2014/main" id="{C2EF8EDF-AE4F-48D8-9366-AAB1A984B244}"/>
              </a:ext>
            </a:extLst>
          </p:cNvPr>
          <p:cNvSpPr/>
          <p:nvPr/>
        </p:nvSpPr>
        <p:spPr>
          <a:xfrm>
            <a:off x="1623774" y="3079181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buNone/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 риска рецидива кровотечения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Shape 1">
            <a:extLst>
              <a:ext uri="{FF2B5EF4-FFF2-40B4-BE49-F238E27FC236}">
                <a16:creationId xmlns:a16="http://schemas.microsoft.com/office/drawing/2014/main" id="{543059BF-8791-4E42-B619-9909173AEBA3}"/>
              </a:ext>
            </a:extLst>
          </p:cNvPr>
          <p:cNvSpPr/>
          <p:nvPr/>
        </p:nvSpPr>
        <p:spPr>
          <a:xfrm>
            <a:off x="1339792" y="3911589"/>
            <a:ext cx="4382201" cy="713801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7280A26D-1D98-4CC7-BA4C-5E34F7DDC00D}"/>
              </a:ext>
            </a:extLst>
          </p:cNvPr>
          <p:cNvSpPr/>
          <p:nvPr/>
        </p:nvSpPr>
        <p:spPr>
          <a:xfrm>
            <a:off x="1623774" y="3911588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Информационная безопасность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8597AC30-B88A-453C-A5CF-A62017E7DBBE}"/>
              </a:ext>
            </a:extLst>
          </p:cNvPr>
          <p:cNvSpPr/>
          <p:nvPr/>
        </p:nvSpPr>
        <p:spPr>
          <a:xfrm>
            <a:off x="1339792" y="4743996"/>
            <a:ext cx="4382201" cy="713801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0" name="Text 6">
            <a:extLst>
              <a:ext uri="{FF2B5EF4-FFF2-40B4-BE49-F238E27FC236}">
                <a16:creationId xmlns:a16="http://schemas.microsoft.com/office/drawing/2014/main" id="{9CC7FBF7-16FD-43D5-8F79-A4A2709CAEBD}"/>
              </a:ext>
            </a:extLst>
          </p:cNvPr>
          <p:cNvSpPr/>
          <p:nvPr/>
        </p:nvSpPr>
        <p:spPr>
          <a:xfrm>
            <a:off x="1623774" y="4743995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Синхронизация метода прогнозирования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Shape 1">
            <a:extLst>
              <a:ext uri="{FF2B5EF4-FFF2-40B4-BE49-F238E27FC236}">
                <a16:creationId xmlns:a16="http://schemas.microsoft.com/office/drawing/2014/main" id="{6BD6498D-B2B3-4192-997E-196B3DB01493}"/>
              </a:ext>
            </a:extLst>
          </p:cNvPr>
          <p:cNvSpPr/>
          <p:nvPr/>
        </p:nvSpPr>
        <p:spPr>
          <a:xfrm>
            <a:off x="1339792" y="5576403"/>
            <a:ext cx="4382201" cy="713801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2" name="Text 6">
            <a:extLst>
              <a:ext uri="{FF2B5EF4-FFF2-40B4-BE49-F238E27FC236}">
                <a16:creationId xmlns:a16="http://schemas.microsoft.com/office/drawing/2014/main" id="{CA391047-B3EF-491B-894C-36545BF621E0}"/>
              </a:ext>
            </a:extLst>
          </p:cNvPr>
          <p:cNvSpPr/>
          <p:nvPr/>
        </p:nvSpPr>
        <p:spPr>
          <a:xfrm>
            <a:off x="1623774" y="5576402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информации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Shape 1">
            <a:extLst>
              <a:ext uri="{FF2B5EF4-FFF2-40B4-BE49-F238E27FC236}">
                <a16:creationId xmlns:a16="http://schemas.microsoft.com/office/drawing/2014/main" id="{DF16F492-5CB6-4665-B985-D869C8D370BE}"/>
              </a:ext>
            </a:extLst>
          </p:cNvPr>
          <p:cNvSpPr/>
          <p:nvPr/>
        </p:nvSpPr>
        <p:spPr>
          <a:xfrm>
            <a:off x="6526253" y="2246775"/>
            <a:ext cx="4382201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4591B93C-27A1-431F-BC13-67AF2F90DBA6}"/>
              </a:ext>
            </a:extLst>
          </p:cNvPr>
          <p:cNvSpPr/>
          <p:nvPr/>
        </p:nvSpPr>
        <p:spPr>
          <a:xfrm>
            <a:off x="6810235" y="2246774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егистрация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пользователей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мобильного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приложения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Shape 1">
            <a:extLst>
              <a:ext uri="{FF2B5EF4-FFF2-40B4-BE49-F238E27FC236}">
                <a16:creationId xmlns:a16="http://schemas.microsoft.com/office/drawing/2014/main" id="{A4689C0E-0CA0-42D7-AEB0-CAC6FD3F2860}"/>
              </a:ext>
            </a:extLst>
          </p:cNvPr>
          <p:cNvSpPr/>
          <p:nvPr/>
        </p:nvSpPr>
        <p:spPr>
          <a:xfrm>
            <a:off x="6526253" y="3079182"/>
            <a:ext cx="4382201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6" name="Text 6">
            <a:extLst>
              <a:ext uri="{FF2B5EF4-FFF2-40B4-BE49-F238E27FC236}">
                <a16:creationId xmlns:a16="http://schemas.microsoft.com/office/drawing/2014/main" id="{F52C81C6-571B-4B19-AE0A-EE1EBE93D494}"/>
              </a:ext>
            </a:extLst>
          </p:cNvPr>
          <p:cNvSpPr/>
          <p:nvPr/>
        </p:nvSpPr>
        <p:spPr>
          <a:xfrm>
            <a:off x="6810235" y="3079181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buNone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риём анкет с мобильных устройств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Shape 1">
            <a:extLst>
              <a:ext uri="{FF2B5EF4-FFF2-40B4-BE49-F238E27FC236}">
                <a16:creationId xmlns:a16="http://schemas.microsoft.com/office/drawing/2014/main" id="{C8D9C2F0-A2D9-463D-9A3A-27DDE9F64A24}"/>
              </a:ext>
            </a:extLst>
          </p:cNvPr>
          <p:cNvSpPr/>
          <p:nvPr/>
        </p:nvSpPr>
        <p:spPr>
          <a:xfrm>
            <a:off x="6526253" y="3911589"/>
            <a:ext cx="4382201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8" name="Text 6">
            <a:extLst>
              <a:ext uri="{FF2B5EF4-FFF2-40B4-BE49-F238E27FC236}">
                <a16:creationId xmlns:a16="http://schemas.microsoft.com/office/drawing/2014/main" id="{6608A123-59DD-4E49-B9FB-9BE09DC2A90C}"/>
              </a:ext>
            </a:extLst>
          </p:cNvPr>
          <p:cNvSpPr/>
          <p:nvPr/>
        </p:nvSpPr>
        <p:spPr>
          <a:xfrm>
            <a:off x="6810235" y="3911588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Формирование обучающей таблицы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Shape 1">
            <a:extLst>
              <a:ext uri="{FF2B5EF4-FFF2-40B4-BE49-F238E27FC236}">
                <a16:creationId xmlns:a16="http://schemas.microsoft.com/office/drawing/2014/main" id="{0A8A07E8-67FF-4875-925D-EA2FBFEE1B8B}"/>
              </a:ext>
            </a:extLst>
          </p:cNvPr>
          <p:cNvSpPr/>
          <p:nvPr/>
        </p:nvSpPr>
        <p:spPr>
          <a:xfrm>
            <a:off x="6526253" y="4743996"/>
            <a:ext cx="4382201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50" name="Text 6">
            <a:extLst>
              <a:ext uri="{FF2B5EF4-FFF2-40B4-BE49-F238E27FC236}">
                <a16:creationId xmlns:a16="http://schemas.microsoft.com/office/drawing/2014/main" id="{61688F95-C65E-4E94-9697-98488779686F}"/>
              </a:ext>
            </a:extLst>
          </p:cNvPr>
          <p:cNvSpPr/>
          <p:nvPr/>
        </p:nvSpPr>
        <p:spPr>
          <a:xfrm>
            <a:off x="6810235" y="4743995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 весовых коэффициентов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Shape 1">
            <a:extLst>
              <a:ext uri="{FF2B5EF4-FFF2-40B4-BE49-F238E27FC236}">
                <a16:creationId xmlns:a16="http://schemas.microsoft.com/office/drawing/2014/main" id="{E924BE49-075D-4B84-9521-67C2A22774D2}"/>
              </a:ext>
            </a:extLst>
          </p:cNvPr>
          <p:cNvSpPr/>
          <p:nvPr/>
        </p:nvSpPr>
        <p:spPr>
          <a:xfrm>
            <a:off x="6526253" y="5576403"/>
            <a:ext cx="4382201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52" name="Text 6">
            <a:extLst>
              <a:ext uri="{FF2B5EF4-FFF2-40B4-BE49-F238E27FC236}">
                <a16:creationId xmlns:a16="http://schemas.microsoft.com/office/drawing/2014/main" id="{1AE459AB-3383-4509-8ED4-C19531C31403}"/>
              </a:ext>
            </a:extLst>
          </p:cNvPr>
          <p:cNvSpPr/>
          <p:nvPr/>
        </p:nvSpPr>
        <p:spPr>
          <a:xfrm>
            <a:off x="6810235" y="5576402"/>
            <a:ext cx="3880801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Передача обновлённого алгоритма</a:t>
            </a: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8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400" b="1" kern="0" spc="-12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Техническая</a:t>
            </a:r>
            <a:r>
              <a:rPr lang="en-US" sz="44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400" b="1" kern="0" spc="-12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реализация</a:t>
            </a:r>
            <a:endParaRPr lang="en-US" sz="4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7262CDD5-1330-49B3-BE31-7EA0EA3C7990}"/>
              </a:ext>
            </a:extLst>
          </p:cNvPr>
          <p:cNvSpPr/>
          <p:nvPr/>
        </p:nvSpPr>
        <p:spPr>
          <a:xfrm>
            <a:off x="2164252" y="2396677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DADBF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5EC5AB05-2A7B-46EE-B043-9CF162EFF538}"/>
              </a:ext>
            </a:extLst>
          </p:cNvPr>
          <p:cNvSpPr/>
          <p:nvPr/>
        </p:nvSpPr>
        <p:spPr>
          <a:xfrm>
            <a:off x="2448233" y="2396676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Windows 10 / 11</a:t>
            </a:r>
          </a:p>
        </p:txBody>
      </p:sp>
      <p:sp>
        <p:nvSpPr>
          <p:cNvPr id="38" name="Shape 1">
            <a:extLst>
              <a:ext uri="{FF2B5EF4-FFF2-40B4-BE49-F238E27FC236}">
                <a16:creationId xmlns:a16="http://schemas.microsoft.com/office/drawing/2014/main" id="{941730A7-9228-47C1-8745-A65975F49B31}"/>
              </a:ext>
            </a:extLst>
          </p:cNvPr>
          <p:cNvSpPr/>
          <p:nvPr/>
        </p:nvSpPr>
        <p:spPr>
          <a:xfrm>
            <a:off x="2164252" y="3429001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FFFFFF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07C14E12-282A-4476-A5C8-CADD5FD778A4}"/>
              </a:ext>
            </a:extLst>
          </p:cNvPr>
          <p:cNvSpPr/>
          <p:nvPr/>
        </p:nvSpPr>
        <p:spPr>
          <a:xfrm>
            <a:off x="2448233" y="3429000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C# .NET9.0</a:t>
            </a:r>
          </a:p>
        </p:txBody>
      </p:sp>
      <p:sp>
        <p:nvSpPr>
          <p:cNvPr id="40" name="Shape 1">
            <a:extLst>
              <a:ext uri="{FF2B5EF4-FFF2-40B4-BE49-F238E27FC236}">
                <a16:creationId xmlns:a16="http://schemas.microsoft.com/office/drawing/2014/main" id="{F6DADCE2-92A8-4D82-86F8-0373F80BEB71}"/>
              </a:ext>
            </a:extLst>
          </p:cNvPr>
          <p:cNvSpPr/>
          <p:nvPr/>
        </p:nvSpPr>
        <p:spPr>
          <a:xfrm>
            <a:off x="2164252" y="4461325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FFFFFF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1" name="Text 6">
            <a:extLst>
              <a:ext uri="{FF2B5EF4-FFF2-40B4-BE49-F238E27FC236}">
                <a16:creationId xmlns:a16="http://schemas.microsoft.com/office/drawing/2014/main" id="{EA77C139-7DF1-47A3-8B1D-2EF6E024BC21}"/>
              </a:ext>
            </a:extLst>
          </p:cNvPr>
          <p:cNvSpPr/>
          <p:nvPr/>
        </p:nvSpPr>
        <p:spPr>
          <a:xfrm>
            <a:off x="2448233" y="4461324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</a:p>
        </p:txBody>
      </p:sp>
      <p:sp>
        <p:nvSpPr>
          <p:cNvPr id="44" name="Shape 1">
            <a:extLst>
              <a:ext uri="{FF2B5EF4-FFF2-40B4-BE49-F238E27FC236}">
                <a16:creationId xmlns:a16="http://schemas.microsoft.com/office/drawing/2014/main" id="{0B355697-837F-4344-91A4-98A9CD8077D7}"/>
              </a:ext>
            </a:extLst>
          </p:cNvPr>
          <p:cNvSpPr/>
          <p:nvPr/>
        </p:nvSpPr>
        <p:spPr>
          <a:xfrm>
            <a:off x="6399969" y="2396677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FFFFFF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5" name="Text 6">
            <a:extLst>
              <a:ext uri="{FF2B5EF4-FFF2-40B4-BE49-F238E27FC236}">
                <a16:creationId xmlns:a16="http://schemas.microsoft.com/office/drawing/2014/main" id="{9325343D-C701-491C-A869-1FB1155F7ECD}"/>
              </a:ext>
            </a:extLst>
          </p:cNvPr>
          <p:cNvSpPr/>
          <p:nvPr/>
        </p:nvSpPr>
        <p:spPr>
          <a:xfrm>
            <a:off x="6683950" y="2396676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Яндекс.Диск</a:t>
            </a:r>
            <a:endParaRPr lang="en-US" sz="2400" b="1" dirty="0">
              <a:latin typeface="Inter Bold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Shape 1">
            <a:extLst>
              <a:ext uri="{FF2B5EF4-FFF2-40B4-BE49-F238E27FC236}">
                <a16:creationId xmlns:a16="http://schemas.microsoft.com/office/drawing/2014/main" id="{A91DAE89-B4F6-473A-8E13-16EFC66B66D1}"/>
              </a:ext>
            </a:extLst>
          </p:cNvPr>
          <p:cNvSpPr/>
          <p:nvPr/>
        </p:nvSpPr>
        <p:spPr>
          <a:xfrm>
            <a:off x="6399969" y="3429001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FFFFFF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7" name="Text 6">
            <a:extLst>
              <a:ext uri="{FF2B5EF4-FFF2-40B4-BE49-F238E27FC236}">
                <a16:creationId xmlns:a16="http://schemas.microsoft.com/office/drawing/2014/main" id="{E228DD7B-F3EA-4EF0-94E5-FDFFB3D6F8F2}"/>
              </a:ext>
            </a:extLst>
          </p:cNvPr>
          <p:cNvSpPr/>
          <p:nvPr/>
        </p:nvSpPr>
        <p:spPr>
          <a:xfrm>
            <a:off x="6683950" y="3429000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MAUI</a:t>
            </a:r>
          </a:p>
        </p:txBody>
      </p:sp>
      <p:sp>
        <p:nvSpPr>
          <p:cNvPr id="48" name="Shape 1">
            <a:extLst>
              <a:ext uri="{FF2B5EF4-FFF2-40B4-BE49-F238E27FC236}">
                <a16:creationId xmlns:a16="http://schemas.microsoft.com/office/drawing/2014/main" id="{11B4068F-0178-4D3D-AA35-9272254FDD28}"/>
              </a:ext>
            </a:extLst>
          </p:cNvPr>
          <p:cNvSpPr/>
          <p:nvPr/>
        </p:nvSpPr>
        <p:spPr>
          <a:xfrm>
            <a:off x="6399969" y="4461325"/>
            <a:ext cx="3951736" cy="713801"/>
          </a:xfrm>
          <a:prstGeom prst="roundRect">
            <a:avLst>
              <a:gd name="adj" fmla="val 7197"/>
            </a:avLst>
          </a:prstGeom>
          <a:solidFill>
            <a:srgbClr val="FFFFFF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49" name="Text 6">
            <a:extLst>
              <a:ext uri="{FF2B5EF4-FFF2-40B4-BE49-F238E27FC236}">
                <a16:creationId xmlns:a16="http://schemas.microsoft.com/office/drawing/2014/main" id="{8130B163-FAE7-4707-A884-9DF1F3533DF9}"/>
              </a:ext>
            </a:extLst>
          </p:cNvPr>
          <p:cNvSpPr/>
          <p:nvPr/>
        </p:nvSpPr>
        <p:spPr>
          <a:xfrm>
            <a:off x="6683950" y="4461324"/>
            <a:ext cx="3499588" cy="713801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err="1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Newtonsoft</a:t>
            </a:r>
            <a:r>
              <a:rPr lang="en-US" sz="2400" b="1" dirty="0">
                <a:latin typeface="Inter Bold"/>
                <a:ea typeface="Tahoma" panose="020B0604030504040204" pitchFamily="34" charset="0"/>
                <a:cs typeface="Tahoma" panose="020B0604030504040204" pitchFamily="34" charset="0"/>
              </a:rPr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49383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Отличие классов</a:t>
            </a:r>
            <a:endParaRPr lang="en-US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5E7D5F-A832-424D-B066-929C5422C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49" y="2009774"/>
            <a:ext cx="10456301" cy="39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/>
              </a:rPr>
              <a:t>Логическая модель базы данных</a:t>
            </a:r>
            <a:endParaRPr lang="en-US" sz="4400" b="1" dirty="0">
              <a:ea typeface="Inter Bo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D934A0-28A3-4128-9BFD-90C4D68710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5612" y="1694930"/>
            <a:ext cx="8400775" cy="45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0" y="643414"/>
            <a:ext cx="12192000" cy="77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Организация взаимодействия устройств</a:t>
            </a:r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614CC4-67EC-4B15-9152-9DC83D0D3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57300"/>
            <a:ext cx="5219700" cy="3870218"/>
          </a:xfrm>
          <a:prstGeom prst="rect">
            <a:avLst/>
          </a:prstGeom>
        </p:spPr>
      </p:pic>
      <p:sp>
        <p:nvSpPr>
          <p:cNvPr id="7" name="Shape 1">
            <a:extLst>
              <a:ext uri="{FF2B5EF4-FFF2-40B4-BE49-F238E27FC236}">
                <a16:creationId xmlns:a16="http://schemas.microsoft.com/office/drawing/2014/main" id="{E175BEAB-7818-4AE0-A1FB-9D55436BB4D0}"/>
              </a:ext>
            </a:extLst>
          </p:cNvPr>
          <p:cNvSpPr/>
          <p:nvPr/>
        </p:nvSpPr>
        <p:spPr>
          <a:xfrm>
            <a:off x="876301" y="1810558"/>
            <a:ext cx="4957549" cy="1359926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5DA97E7-4F67-4DAC-B4F7-CA8AAE55706D}"/>
              </a:ext>
            </a:extLst>
          </p:cNvPr>
          <p:cNvSpPr/>
          <p:nvPr/>
        </p:nvSpPr>
        <p:spPr>
          <a:xfrm>
            <a:off x="1028702" y="1810557"/>
            <a:ext cx="4648200" cy="1359926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Приложения взаимодействуют через </a:t>
            </a:r>
            <a:r>
              <a:rPr lang="en-US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REST API </a:t>
            </a: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Яндекс.Диска без прямой привязки друг к другу</a:t>
            </a:r>
            <a:endParaRPr lang="en-US" sz="2000" dirty="0">
              <a:latin typeface="Inter Bold"/>
              <a:ea typeface="Inter Bold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A74AC035-35C2-48AF-974B-8677361F6FF5}"/>
              </a:ext>
            </a:extLst>
          </p:cNvPr>
          <p:cNvSpPr/>
          <p:nvPr/>
        </p:nvSpPr>
        <p:spPr>
          <a:xfrm>
            <a:off x="876301" y="3327300"/>
            <a:ext cx="4957549" cy="3058987"/>
          </a:xfrm>
          <a:prstGeom prst="roundRect">
            <a:avLst>
              <a:gd name="adj" fmla="val 7197"/>
            </a:avLst>
          </a:prstGeom>
          <a:solidFill>
            <a:schemeClr val="bg1"/>
          </a:solidFill>
          <a:ln w="28575">
            <a:solidFill>
              <a:srgbClr val="C0C1D7"/>
            </a:solidFill>
            <a:prstDash val="solid"/>
          </a:ln>
        </p:spPr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1D3DC0F2-AC6B-474A-9D48-C86AB6A53BCD}"/>
              </a:ext>
            </a:extLst>
          </p:cNvPr>
          <p:cNvSpPr/>
          <p:nvPr/>
        </p:nvSpPr>
        <p:spPr>
          <a:xfrm>
            <a:off x="1028702" y="3327299"/>
            <a:ext cx="4648200" cy="3058987"/>
          </a:xfrm>
          <a:prstGeom prst="rect">
            <a:avLst/>
          </a:prstGeom>
          <a:noFill/>
          <a:ln/>
        </p:spPr>
        <p:txBody>
          <a:bodyPr wrap="square" lIns="0" tIns="0" rIns="0" bIns="0" rtlCol="0" anchor="ctr" anchorCtr="0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000" kern="0" spc="-36" dirty="0">
                <a:solidFill>
                  <a:srgbClr val="272525"/>
                </a:solidFill>
                <a:latin typeface="Inter Bold"/>
                <a:ea typeface="Inter Bold"/>
              </a:rPr>
              <a:t>Хранение данных пациентов на Яндекс.Диске не противоречит законодательству Российской Федерации, поскольку данные хранятся в зашифрованном виде на серверах Яндекс.Диска, а обмен данными происходит исключительно через защищённый API.</a:t>
            </a:r>
            <a:endParaRPr lang="en-US" sz="2000" dirty="0">
              <a:latin typeface="Inter Bold"/>
              <a:ea typeface="Inter Bold"/>
            </a:endParaRPr>
          </a:p>
        </p:txBody>
      </p:sp>
    </p:spTree>
    <p:extLst>
      <p:ext uri="{BB962C8B-B14F-4D97-AF65-F5344CB8AC3E}">
        <p14:creationId xmlns:p14="http://schemas.microsoft.com/office/powerpoint/2010/main" val="47951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C6634-2F1A-4AE4-A6BD-BE40E7139B0F}"/>
              </a:ext>
            </a:extLst>
          </p:cNvPr>
          <p:cNvSpPr/>
          <p:nvPr/>
        </p:nvSpPr>
        <p:spPr>
          <a:xfrm>
            <a:off x="4781863" y="0"/>
            <a:ext cx="7410138" cy="6858000"/>
          </a:xfrm>
          <a:prstGeom prst="rect">
            <a:avLst/>
          </a:prstGeom>
          <a:solidFill>
            <a:srgbClr val="E3E8EC"/>
          </a:solidFill>
          <a:ln>
            <a:solidFill>
              <a:srgbClr val="E8E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180F065-9ED0-490E-9388-15F5434B27AD}"/>
              </a:ext>
            </a:extLst>
          </p:cNvPr>
          <p:cNvSpPr/>
          <p:nvPr/>
        </p:nvSpPr>
        <p:spPr>
          <a:xfrm>
            <a:off x="299804" y="643414"/>
            <a:ext cx="4262206" cy="2785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/>
              </a:rPr>
              <a:t>Регистрация                                  пользователей в мобильном приложении</a:t>
            </a:r>
            <a:endParaRPr lang="en-US" sz="4400" dirty="0">
              <a:ea typeface="Inter Bo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853A5-C270-45ED-A079-E391A1F77D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98" y="0"/>
            <a:ext cx="6380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AC6634-2F1A-4AE4-A6BD-BE40E7139B0F}"/>
              </a:ext>
            </a:extLst>
          </p:cNvPr>
          <p:cNvSpPr/>
          <p:nvPr/>
        </p:nvSpPr>
        <p:spPr>
          <a:xfrm>
            <a:off x="3926332" y="0"/>
            <a:ext cx="8265669" cy="6858000"/>
          </a:xfrm>
          <a:prstGeom prst="rect">
            <a:avLst/>
          </a:prstGeom>
          <a:solidFill>
            <a:srgbClr val="E3E8EC"/>
          </a:solidFill>
          <a:ln>
            <a:solidFill>
              <a:srgbClr val="E8E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17466A4E-04DB-49C1-8DDB-CD0CED42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47" y="141022"/>
            <a:ext cx="7833383" cy="65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B39310E-E4D4-4B11-87E3-AB9E7EECBEC4}"/>
              </a:ext>
            </a:extLst>
          </p:cNvPr>
          <p:cNvSpPr/>
          <p:nvPr/>
        </p:nvSpPr>
        <p:spPr>
          <a:xfrm>
            <a:off x="210952" y="673394"/>
            <a:ext cx="3715380" cy="3119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ru-RU" sz="4400" b="1" kern="0" spc="-121" dirty="0">
                <a:solidFill>
                  <a:srgbClr val="000000"/>
                </a:solidFill>
                <a:ea typeface="Inter Bold" pitchFamily="34" charset="-122"/>
              </a:rPr>
              <a:t>Получение анкет с мобильных устройств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79102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311</Words>
  <Application>Microsoft Office PowerPoint</Application>
  <PresentationFormat>Широкоэкранный</PresentationFormat>
  <Paragraphs>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Inter Bold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Antipov</dc:creator>
  <cp:lastModifiedBy>Ilya Antipov</cp:lastModifiedBy>
  <cp:revision>48</cp:revision>
  <dcterms:created xsi:type="dcterms:W3CDTF">2025-04-14T09:04:44Z</dcterms:created>
  <dcterms:modified xsi:type="dcterms:W3CDTF">2025-04-16T16:44:34Z</dcterms:modified>
</cp:coreProperties>
</file>