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7" r:id="rId9"/>
    <p:sldId id="268" r:id="rId10"/>
    <p:sldId id="261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6D3"/>
    <a:srgbClr val="EB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7A6E-7147-30EB-19C7-5E0BD863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3BC1F-2BF1-E57A-3EB7-4B01819B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B58E0-DB99-CB13-2F74-4134BA96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C58F7-D643-C7BD-36E2-E730841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A7159-3D65-2D13-47C7-6748741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29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F155D-66A9-A107-BF66-A7AE1C1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A861F-4B0F-F080-F06F-76C4D9BF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3510-05D2-1927-4D6C-D934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55893-A02A-00C5-E468-2E15BFD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98208-5400-7DAF-2BCE-CD73903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020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689E29-721A-8C55-F5CF-CF81889B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08FC6-DD16-D5B0-7EA9-56D5E15D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EBADC-A438-E96D-FEC5-C305178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C8770-FB0B-502C-42A9-A5F09DE4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3B14B-BC32-7CAC-9094-4A66644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378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6C2F-00E5-7D81-D1D9-89CCB36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E1225-A85E-2B18-43C2-057A1D27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269AA-0BC7-DE60-E526-C378F16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4AE33-9748-B1BF-4110-CB8226C1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38BFB-802B-F218-6D25-934F88E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80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6058C-0EBB-4D1D-0A2B-1F9FE454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5AB9D-68F9-8A20-1A5F-85623D94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F953B-CA19-FEEB-062B-AEB13DC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F1886-F382-1B17-5031-0EEC050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D0205-0B19-4F26-CD40-D859D55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170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394F2-273E-4712-9C34-F8E8D6A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D6443-F68B-28F6-EFD9-55BF025C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DC3C73-9D00-7FFB-2B47-004018B7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636054-9616-9AB7-0F59-2607C804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081DC-3515-C562-C992-EFBF5584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E2A3-BD00-B015-4CD7-0A64AE8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677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206CB-DA00-78D9-C734-07FE90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C2371-473E-2AD2-786A-69103A4E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54D52-08D2-CAE7-A260-A53948DB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0F5404-F1DA-7A84-4A1D-F5200C02C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FCA4B-3248-B411-9FAC-173DB8A8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49A22-7A18-7A39-C671-9F8F4FA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B3330-9136-B27C-B506-31BF38A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3604B-2CC9-6216-696C-581E4D2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854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8D9EA-B0D4-5C31-F070-7485E1C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FA7AD0-EC66-C53E-4931-74D2A88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B596DC-1A86-A58A-7589-8AF7FEE6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F86B20-6478-837B-7D96-E484BD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565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867BDE-A039-768D-874F-434777A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EF2C5-3003-26DA-C44C-0FEEC51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7988D9-9DC7-3369-2394-C865E32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99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C947C-805F-2D33-06CF-450034E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3C9D5-2E53-97F3-EA84-11B19972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F033D-A766-BCF4-1151-AD9C0F28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EFE5F-C3D3-E321-46AC-418173E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7D064-9610-CE3B-6F17-03BCFA5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3D4A3-5303-2D37-390F-A0FC09A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41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0FDD-911C-8FA0-D3F7-50A64BD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CEC491-5B50-A592-FE90-B27A77C2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CC59FB-0E27-C17E-A89E-43396C6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474F4-2C4A-A055-F86D-407AC62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7FC63-F6D8-C01A-DF01-5ECD4374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C14AE-9D7A-7C23-87B9-C68506C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997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9B3E-F335-6F4D-29AE-5ED34A64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04AD3-C025-E141-CB82-609D59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32561-558E-4B1D-0E64-6A4A7F9C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CAC6-87BE-FB7B-377A-5EF2109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B2F81-CB9C-6755-F77B-17B45B2C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BC2E-C9CE-0E46-2BFF-31DACA0C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130016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effectLst/>
              </a:rPr>
              <a:t>Мобильное приложение для оценки рецидивного кровотечения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AC28E1-8288-CCCD-10DF-A7DE2B2E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11" y="4010077"/>
            <a:ext cx="8939679" cy="2387600"/>
          </a:xfrm>
        </p:spPr>
        <p:txBody>
          <a:bodyPr>
            <a:noAutofit/>
          </a:bodyPr>
          <a:lstStyle/>
          <a:p>
            <a:pPr algn="l"/>
            <a:r>
              <a:rPr lang="ru-RU" sz="1200" dirty="0"/>
              <a:t>Руководители:</a:t>
            </a:r>
            <a:endParaRPr lang="en-US" sz="1200" dirty="0"/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Безруков А.И.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Доцент кафедры ИКСП института </a:t>
            </a:r>
            <a:r>
              <a:rPr lang="ru-RU" sz="1200" dirty="0">
                <a:solidFill>
                  <a:srgbClr val="404040"/>
                </a:solidFill>
                <a:latin typeface="DeepSeek-CJK-patch"/>
              </a:rPr>
              <a:t>СГТУ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Шапкин Ю.Г.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Заведующий кафедрой общей хирургии СГМУ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Беликов А.В.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Доцент кафедры общей хирургии СГМУ</a:t>
            </a:r>
            <a:endParaRPr lang="ru-RU" sz="1200" dirty="0">
              <a:effectLst/>
            </a:endParaRPr>
          </a:p>
          <a:p>
            <a:pPr algn="l"/>
            <a:r>
              <a:rPr lang="ru-RU" sz="1200" dirty="0">
                <a:effectLst/>
              </a:rPr>
              <a:t>Разработчики</a:t>
            </a:r>
            <a:r>
              <a:rPr lang="en-US" sz="1200" dirty="0"/>
              <a:t>:</a:t>
            </a:r>
            <a:endParaRPr lang="ru-RU" sz="120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Кузнецов А.А. – студент 3 курса СГТУ им. Гагарина Ю.А. </a:t>
            </a:r>
          </a:p>
          <a:p>
            <a:pPr algn="l">
              <a:buFont typeface="+mj-lt"/>
              <a:buAutoNum type="arabicPeriod"/>
            </a:pP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Кочергина П.Ф. – студент 3 курса СГТУ им. Гагарина Ю.А. </a:t>
            </a:r>
          </a:p>
          <a:p>
            <a:pPr algn="l">
              <a:buFont typeface="+mj-lt"/>
              <a:buAutoNum type="arabicPeriod"/>
            </a:pPr>
            <a:r>
              <a:rPr lang="ru-RU" sz="1200" b="1" dirty="0" err="1">
                <a:solidFill>
                  <a:srgbClr val="404040"/>
                </a:solidFill>
                <a:latin typeface="DeepSeek-CJK-patch"/>
              </a:rPr>
              <a:t>Ванян</a:t>
            </a: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 А.А. – студент 3 курса СГТУ им. Гагарина Ю.А</a:t>
            </a:r>
            <a:r>
              <a:rPr lang="en-US" sz="1200" b="1" dirty="0">
                <a:solidFill>
                  <a:srgbClr val="404040"/>
                </a:solidFill>
                <a:latin typeface="DeepSeek-CJK-patch"/>
              </a:rPr>
              <a:t>.</a:t>
            </a:r>
            <a:endParaRPr lang="ru-RU" sz="1200" dirty="0"/>
          </a:p>
        </p:txBody>
      </p:sp>
      <p:pic>
        <p:nvPicPr>
          <p:cNvPr id="5" name="Рисунок 4" descr="Изображение выглядит как текст, снимок экран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E21F39A-C992-8C6F-C24B-628B54F46B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0" y="1482840"/>
            <a:ext cx="2345447" cy="5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89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EFBC-3190-EB52-15E3-6C3977F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  <a:t>Интерфейс</a:t>
            </a:r>
            <a:b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bandicam-2025-04-15-20-12-31-792_HAiz26TS">
            <a:hlinkClick r:id="" action="ppaction://media"/>
            <a:extLst>
              <a:ext uri="{FF2B5EF4-FFF2-40B4-BE49-F238E27FC236}">
                <a16:creationId xmlns:a16="http://schemas.microsoft.com/office/drawing/2014/main" id="{82E5676C-A4EF-CB46-5297-754B091D5FF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46045" y="114300"/>
            <a:ext cx="2899909" cy="6629400"/>
          </a:xfr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7252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EFBC-3190-EB52-15E3-6C3977F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" panose="020B0004020202020204" pitchFamily="34" charset="0"/>
                <a:cs typeface="Times New Roman" panose="02020603050405020304" pitchFamily="18" charset="0"/>
              </a:rPr>
              <a:t>Заключение</a:t>
            </a:r>
            <a:b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C2507-D2CE-BBD4-7713-5DEDD001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287566"/>
            <a:ext cx="4363065" cy="448627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Наше приложение позволяет: Проводить диагностику непосредственно у постели пациента. </a:t>
            </a:r>
          </a:p>
          <a:p>
            <a:r>
              <a:rPr lang="ru-RU" sz="2400" dirty="0"/>
              <a:t>Использовать его вне стационара, что расширяет возможности врачей.</a:t>
            </a:r>
          </a:p>
          <a:p>
            <a:r>
              <a:rPr lang="ru-RU" sz="2400" dirty="0"/>
              <a:t>В будущем мы планируем внедрить методы машинного обучения для повышения точности прогнозов.</a:t>
            </a:r>
          </a:p>
          <a:p>
            <a:endParaRPr lang="ru-RU" sz="2400" dirty="0"/>
          </a:p>
        </p:txBody>
      </p:sp>
      <p:pic>
        <p:nvPicPr>
          <p:cNvPr id="12" name="Рисунок 11" descr="Изображение выглядит как мультфильм, рисунок, одежд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B2998999-5468-7C79-CE23-1D5819079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8" y="425092"/>
            <a:ext cx="5751871" cy="5751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504820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Описание проблемы</a:t>
            </a:r>
            <a:br>
              <a:rPr lang="ru-RU" b="1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A631C-F238-EA38-5813-F92333CC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6"/>
            <a:ext cx="3790950" cy="474662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Язвенная болезнь — это серьезное и распространенное заболевание. Особую опасность представляет повторное кровотечение, которое требует своевременной диагностики и неотложных мер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pic>
        <p:nvPicPr>
          <p:cNvPr id="9" name="Рисунок 8" descr="Изображение выглядит как Медицинское оборудование, одежда, в помещении, здравоохранение&#10;&#10;Автоматически созданное описание">
            <a:extLst>
              <a:ext uri="{FF2B5EF4-FFF2-40B4-BE49-F238E27FC236}">
                <a16:creationId xmlns:a16="http://schemas.microsoft.com/office/drawing/2014/main" id="{9135D2D1-38E4-0E6D-06A0-896C6B2D3B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1311274"/>
            <a:ext cx="5181601" cy="5181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61260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8590935" y="3439839"/>
            <a:ext cx="2359742" cy="149936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44750"/>
            <a:ext cx="10515600" cy="1325563"/>
          </a:xfrm>
        </p:spPr>
        <p:txBody>
          <a:bodyPr/>
          <a:lstStyle/>
          <a:p>
            <a:r>
              <a:rPr lang="ru-RU" dirty="0">
                <a:effectLst/>
              </a:rPr>
              <a:t>Ограничения старой DIAGN1 и новые требования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907025" y="2796933"/>
            <a:ext cx="5680590" cy="597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08000" algn="ctr">
              <a:spcBef>
                <a:spcPts val="600"/>
              </a:spcBef>
            </a:pPr>
            <a:endParaRPr lang="ru-RU" dirty="0"/>
          </a:p>
          <a:p>
            <a:pPr marL="108000" algn="ctr">
              <a:spcBef>
                <a:spcPts val="600"/>
              </a:spcBef>
            </a:pPr>
            <a:r>
              <a:rPr lang="ru-RU" dirty="0"/>
              <a:t>Быть совместима с современными ОС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907025" y="3516635"/>
            <a:ext cx="5680590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effectLst/>
              </a:rPr>
              <a:t>Предоставлять возможность работы у постели больного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907025" y="4336993"/>
            <a:ext cx="5680590" cy="86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dirty="0"/>
              <a:t>Давать 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более тревожный прогноз, соответствующий современным медицинским стандартам.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9077631" y="3820191"/>
            <a:ext cx="1622325" cy="983490"/>
            <a:chOff x="9566786" y="1251821"/>
            <a:chExt cx="1376517" cy="98349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566786" y="1251821"/>
              <a:ext cx="1376517" cy="98349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71584" y="1251821"/>
              <a:ext cx="66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DOS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43766" y="1761216"/>
              <a:ext cx="1032390" cy="369332"/>
            </a:xfrm>
            <a:prstGeom prst="rect">
              <a:avLst/>
            </a:prstGeom>
            <a:solidFill>
              <a:srgbClr val="3186D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DIAGN1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458628" y="3444753"/>
            <a:ext cx="71038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79656" y="2796933"/>
            <a:ext cx="3274142" cy="2228876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077630" y="2939594"/>
            <a:ext cx="146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07025" y="1734242"/>
            <a:ext cx="692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Ранее в ГУЗ «СГКБ №6» использовалась программа DIAGN1, работающая под DOS.</a:t>
            </a:r>
          </a:p>
          <a:p>
            <a:r>
              <a:rPr lang="ru-RU" dirty="0"/>
              <a:t>Новая программа должна: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907025" y="5475542"/>
            <a:ext cx="5680590" cy="4311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dirty="0"/>
              <a:t>Обеспечить гибкость системы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900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897193" y="237306"/>
            <a:ext cx="10515600" cy="696759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вычислительных оценок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028" name="AutoShape 4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3DAC400-22B5-19B6-6754-DAE774C2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130397"/>
            <a:ext cx="11152703" cy="53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03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5311874" y="1742038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Анкетирование пациента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5311874" y="2683933"/>
            <a:ext cx="6562725" cy="906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Оценка риска рецидива кровотечения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4" y="3779634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Информационная безопасность</a:t>
            </a:r>
          </a:p>
        </p:txBody>
      </p:sp>
      <p:pic>
        <p:nvPicPr>
          <p:cNvPr id="5" name="Рисунок 4" descr="Изображение выглядит как одежда, человек, снег, аниме&#10;&#10;Автоматически созданное описание">
            <a:extLst>
              <a:ext uri="{FF2B5EF4-FFF2-40B4-BE49-F238E27FC236}">
                <a16:creationId xmlns:a16="http://schemas.microsoft.com/office/drawing/2014/main" id="{1F1BD3B0-8483-7D7E-43E8-7697D1C82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2" y="1690688"/>
            <a:ext cx="4409768" cy="4409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3" y="4644871"/>
            <a:ext cx="6562725" cy="870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Синхронизация метода прогнозирования</a:t>
            </a:r>
          </a:p>
        </p:txBody>
      </p:sp>
      <p:sp>
        <p:nvSpPr>
          <p:cNvPr id="11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4" y="5665174"/>
            <a:ext cx="6562725" cy="558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Сбор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517453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838200" y="2047298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Android 8.0 - 15 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838201" y="3493799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838200" y="49403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MAUI</a:t>
            </a:r>
            <a:endParaRPr lang="ru-RU" sz="2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7A95F8-7EFF-4338-5A5B-13FE6A936D60}"/>
              </a:ext>
            </a:extLst>
          </p:cNvPr>
          <p:cNvSpPr/>
          <p:nvPr/>
        </p:nvSpPr>
        <p:spPr>
          <a:xfrm>
            <a:off x="6558112" y="2047298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C# .NET 9.0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E20B83-8C71-9D1B-09AB-47F8FBA14362}"/>
              </a:ext>
            </a:extLst>
          </p:cNvPr>
          <p:cNvSpPr/>
          <p:nvPr/>
        </p:nvSpPr>
        <p:spPr>
          <a:xfrm>
            <a:off x="6558111" y="34290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Yandex Disk</a:t>
            </a:r>
            <a:endParaRPr lang="ru-RU" sz="28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4FB47F-8F01-D837-B62B-453541CF3F46}"/>
              </a:ext>
            </a:extLst>
          </p:cNvPr>
          <p:cNvSpPr/>
          <p:nvPr/>
        </p:nvSpPr>
        <p:spPr>
          <a:xfrm>
            <a:off x="6558111" y="49403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Newtonsoft</a:t>
            </a:r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 JSON</a:t>
            </a:r>
            <a:endParaRPr lang="ru-RU" sz="2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042527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856A5-566F-9519-40E8-0E822E0C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5" name="Объект 4" descr="Изображение выглядит как снимок экрана, текст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92CA39-B31B-587F-FACA-4768EB4EB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3" y="1481495"/>
            <a:ext cx="8780207" cy="6342089"/>
          </a:xfrm>
        </p:spPr>
      </p:pic>
      <p:sp>
        <p:nvSpPr>
          <p:cNvPr id="4" name="TextBox 3"/>
          <p:cNvSpPr txBox="1"/>
          <p:nvPr/>
        </p:nvSpPr>
        <p:spPr>
          <a:xfrm>
            <a:off x="11446534" y="634010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838200" y="365126"/>
            <a:ext cx="10515600" cy="66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Сравнение результатов прогнозирования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0659"/>
              </p:ext>
            </p:extLst>
          </p:nvPr>
        </p:nvGraphicFramePr>
        <p:xfrm>
          <a:off x="1530555" y="1211279"/>
          <a:ext cx="7977239" cy="35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19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Диагноз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Прогноз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Предрецидивный синдром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Предрецидивный синдром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Консервативное лечение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Консервативное лечение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Предрецидивный синдром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Консервативное лечение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Общее количество больных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25677" y="5073445"/>
            <a:ext cx="829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ожидалось, прогноз мобильного приложения более тревожный. Это демонстрирует изменение представлений о соотношении рисков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рода в современной медицинской практике.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74244" y="633965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Характеристики прогностичности метода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98005"/>
              </p:ext>
            </p:extLst>
          </p:nvPr>
        </p:nvGraphicFramePr>
        <p:xfrm>
          <a:off x="993058" y="1776464"/>
          <a:ext cx="10173929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Стандартная ошибка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Чувствительность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0,955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Специфичность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0,455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Распространенность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0,694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Прогностичность положительного результата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PPV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0,799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Прогностичность отрицательного  результата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0,816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74244" y="633965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353</Words>
  <Application>Microsoft Office PowerPoint</Application>
  <PresentationFormat>Широкоэкранный</PresentationFormat>
  <Paragraphs>101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DeepSeek-CJK-patch</vt:lpstr>
      <vt:lpstr>Nunito Sans</vt:lpstr>
      <vt:lpstr>Times New Roman</vt:lpstr>
      <vt:lpstr>Тема Office</vt:lpstr>
      <vt:lpstr>Мобильное приложение для оценки рецидивного кровотечения</vt:lpstr>
      <vt:lpstr>Описание проблемы </vt:lpstr>
      <vt:lpstr>Ограничения старой DIAGN1 и новые требования</vt:lpstr>
      <vt:lpstr>Метод вычислительных оценок</vt:lpstr>
      <vt:lpstr>Функционал приложения</vt:lpstr>
      <vt:lpstr>Техническая реализация</vt:lpstr>
      <vt:lpstr>Логическая модель базы данных</vt:lpstr>
      <vt:lpstr>Презентация PowerPoint</vt:lpstr>
      <vt:lpstr>Презентация PowerPoint</vt:lpstr>
      <vt:lpstr>Интерфейс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оценки рецидивного кровотечения</dc:title>
  <dc:creator>Андрей Алексеевич</dc:creator>
  <cp:lastModifiedBy>Андрей Алексеевич</cp:lastModifiedBy>
  <cp:revision>27</cp:revision>
  <dcterms:created xsi:type="dcterms:W3CDTF">2025-04-12T10:19:40Z</dcterms:created>
  <dcterms:modified xsi:type="dcterms:W3CDTF">2025-04-16T19:14:49Z</dcterms:modified>
</cp:coreProperties>
</file>