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81" r:id="rId4"/>
    <p:sldId id="282" r:id="rId5"/>
    <p:sldId id="262" r:id="rId6"/>
    <p:sldId id="263" r:id="rId7"/>
    <p:sldId id="264" r:id="rId8"/>
    <p:sldId id="257" r:id="rId9"/>
    <p:sldId id="258" r:id="rId10"/>
    <p:sldId id="259" r:id="rId11"/>
    <p:sldId id="287" r:id="rId12"/>
    <p:sldId id="288" r:id="rId13"/>
    <p:sldId id="285" r:id="rId14"/>
    <p:sldId id="284" r:id="rId15"/>
    <p:sldId id="260" r:id="rId16"/>
    <p:sldId id="286" r:id="rId17"/>
    <p:sldId id="266" r:id="rId18"/>
    <p:sldId id="271" r:id="rId19"/>
    <p:sldId id="272" r:id="rId20"/>
    <p:sldId id="268" r:id="rId21"/>
    <p:sldId id="273" r:id="rId22"/>
    <p:sldId id="274" r:id="rId23"/>
    <p:sldId id="275" r:id="rId24"/>
    <p:sldId id="269" r:id="rId25"/>
    <p:sldId id="276" r:id="rId26"/>
    <p:sldId id="283" r:id="rId27"/>
    <p:sldId id="277" r:id="rId28"/>
    <p:sldId id="278" r:id="rId29"/>
    <p:sldId id="270" r:id="rId30"/>
    <p:sldId id="279" r:id="rId31"/>
    <p:sldId id="280" r:id="rId32"/>
    <p:sldId id="26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0F2"/>
    <a:srgbClr val="318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05B81-8045-4788-9D5C-61708460419D}" v="332" dt="2025-05-04T08:18:38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EBCCD-DDCC-4434-8948-0D8D68289753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B611-B9B5-4018-AAFC-FAD013392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7A6E-7147-30EB-19C7-5E0BD863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3BC1F-2BF1-E57A-3EB7-4B01819B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B58E0-DB99-CB13-2F74-4134BA9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7F51-D547-4005-8166-498B5F569DAF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C58F7-D643-C7BD-36E2-E730841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A7159-3D65-2D13-47C7-6748741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29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155D-66A9-A107-BF66-A7AE1C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A861F-4B0F-F080-F06F-76C4D9BF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3510-05D2-1927-4D6C-D934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F13B-F3AF-45AC-98EB-B2DFD358F38F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55893-A02A-00C5-E468-2E15BFD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98208-5400-7DAF-2BCE-CD7390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02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89E29-721A-8C55-F5CF-CF81889B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08FC6-DD16-D5B0-7EA9-56D5E15D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EBADC-A438-E96D-FEC5-C305178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E2F8-D750-4D73-ABCF-AB53F2C5BA61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8770-FB0B-502C-42A9-A5F09DE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14B-BC32-7CAC-9094-4A66644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37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6C2F-00E5-7D81-D1D9-89CCB36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E1225-A85E-2B18-43C2-057A1D27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269AA-0BC7-DE60-E526-C378F16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9C1E-051B-42B0-BB8E-B419A83FC30E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AE33-9748-B1BF-4110-CB8226C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38BFB-802B-F218-6D25-934F88E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80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58C-0EBB-4D1D-0A2B-1F9FE454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5AB9D-68F9-8A20-1A5F-85623D9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F953B-CA19-FEEB-062B-AEB13DC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CCA-A63A-4720-B240-5C3D965A7960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F1886-F382-1B17-5031-0EEC050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D0205-0B19-4F26-CD40-D859D55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7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94F2-273E-4712-9C34-F8E8D6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D6443-F68B-28F6-EFD9-55BF025C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C3C73-9D00-7FFB-2B47-004018B7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36054-9616-9AB7-0F59-2607C804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95CC-8997-4FEF-B711-CF66CB9B93A2}" type="datetime1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081DC-3515-C562-C992-EFBF5584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E2A3-BD00-B015-4CD7-0A64AE8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7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06CB-DA00-78D9-C734-07FE90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C2371-473E-2AD2-786A-69103A4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4D52-08D2-CAE7-A260-A53948DB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F5404-F1DA-7A84-4A1D-F5200C02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FCA4B-3248-B411-9FAC-173DB8A8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49A22-7A18-7A39-C671-9F8F4F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34C4-540A-4C95-9ABC-68B59DEC14FB}" type="datetime1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B3330-9136-B27C-B506-31BF38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604B-2CC9-6216-696C-581E4D2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54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D9EA-B0D4-5C31-F070-7485E1C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FA7AD0-EC66-C53E-4931-74D2A88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4FE9-71DD-40A0-8655-1C2DEFB110EA}" type="datetime1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B596DC-1A86-A58A-7589-8AF7FEE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86B20-6478-837B-7D96-E484BD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65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67BDE-A039-768D-874F-434777A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6455-0B2C-48A1-9C07-4813F2FFC0EA}" type="datetime1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EF2C5-3003-26DA-C44C-0FEEC5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7988D9-9DC7-3369-2394-C865E32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9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C947C-805F-2D33-06CF-450034E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3C9D5-2E53-97F3-EA84-11B19972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33D-A766-BCF4-1151-AD9C0F28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EFE5F-C3D3-E321-46AC-418173E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4E79-98E3-40C0-A6DD-6078EBE14E1F}" type="datetime1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7D064-9610-CE3B-6F17-03BCFA5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4A3-5303-2D37-390F-A0FC09A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41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0FDD-911C-8FA0-D3F7-50A64BD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C491-5B50-A592-FE90-B27A77C2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CC59FB-0E27-C17E-A89E-43396C6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474F4-2C4A-A055-F86D-407AC62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495B-9869-409D-8415-69514405F2F6}" type="datetime1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7FC63-F6D8-C01A-DF01-5ECD437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C14AE-9D7A-7C23-87B9-C68506C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97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9B3E-F335-6F4D-29AE-5ED34A6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04AD3-C025-E141-CB82-609D59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32561-558E-4B1D-0E64-6A4A7F9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9AD7F-B6B3-4936-9898-4BAC1C2C2DA6}" type="datetime1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CAC6-87BE-FB7B-377A-5EF2109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2F81-CB9C-6755-F77B-17B45B2C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BC2E-C9CE-0E46-2BFF-31DACA0C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489" y="1591293"/>
            <a:ext cx="9144000" cy="387776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Формы и редактор форм. Виды форм: констант, документов, списков. Курсы валют. Виртуальные таблицы регистра сведений. </a:t>
            </a:r>
          </a:p>
        </p:txBody>
      </p:sp>
    </p:spTree>
    <p:extLst>
      <p:ext uri="{BB962C8B-B14F-4D97-AF65-F5344CB8AC3E}">
        <p14:creationId xmlns:p14="http://schemas.microsoft.com/office/powerpoint/2010/main" val="28283689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Включить функцию переноса на обеих таблицах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79465-76C1-2778-E882-6D4D3B15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24" y="1770728"/>
            <a:ext cx="4696775" cy="824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B061A-3A93-325B-6C2F-BB43F95B2445}"/>
              </a:ext>
            </a:extLst>
          </p:cNvPr>
          <p:cNvSpPr txBox="1"/>
          <p:nvPr/>
        </p:nvSpPr>
        <p:spPr>
          <a:xfrm>
            <a:off x="923924" y="1825625"/>
            <a:ext cx="221932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/>
              <a:t>Шаг 3</a:t>
            </a:r>
          </a:p>
          <a:p>
            <a:r>
              <a:rPr lang="ru-RU"/>
              <a:t>Включить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2DCA4-6C13-7521-5AB8-5B13AD6A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24" y="3699494"/>
            <a:ext cx="6857245" cy="1457357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0E31AE06-276A-0733-F9EE-1D206A9A96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3924" y="4029445"/>
            <a:ext cx="2362201" cy="79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/>
              <a:t>Шаг 4</a:t>
            </a:r>
          </a:p>
          <a:p>
            <a:pPr marL="0" indent="0">
              <a:buNone/>
            </a:pPr>
            <a:r>
              <a:rPr lang="ru-RU" sz="1800"/>
              <a:t>Настроить функции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9D5552-BA9B-60DF-7E65-E015CD5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687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Включить функцию переноса на обеих таблицах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79465-76C1-2778-E882-6D4D3B15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24" y="1770728"/>
            <a:ext cx="4696775" cy="824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B061A-3A93-325B-6C2F-BB43F95B2445}"/>
              </a:ext>
            </a:extLst>
          </p:cNvPr>
          <p:cNvSpPr txBox="1"/>
          <p:nvPr/>
        </p:nvSpPr>
        <p:spPr>
          <a:xfrm>
            <a:off x="923924" y="1825625"/>
            <a:ext cx="221932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/>
              <a:t>Шаг 3</a:t>
            </a:r>
          </a:p>
          <a:p>
            <a:r>
              <a:rPr lang="ru-RU"/>
              <a:t>Включить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2DCA4-6C13-7521-5AB8-5B13AD6A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24" y="3699494"/>
            <a:ext cx="6857245" cy="1457357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0E31AE06-276A-0733-F9EE-1D206A9A96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3924" y="4029445"/>
            <a:ext cx="2362201" cy="79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/>
              <a:t>Шаг 4</a:t>
            </a:r>
          </a:p>
          <a:p>
            <a:pPr marL="0" indent="0">
              <a:buNone/>
            </a:pPr>
            <a:r>
              <a:rPr lang="ru-RU" sz="1800"/>
              <a:t>Настроить функции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D02015-AB52-6A74-2EF5-180040D7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9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Написать функции в корзине (приемник)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695D4E-BCC2-4E40-CCD9-0FE4A22C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71" y="3562351"/>
            <a:ext cx="11129353" cy="24262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E73EDA-68C2-31D7-6683-037FDA37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1" y="1970086"/>
            <a:ext cx="5761603" cy="13255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1AB04A-0388-CEE9-517D-25A793F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39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2556-D9DC-48A7-4380-543F0566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9C0FA-3D64-F19E-9F3B-9E5293A4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сведений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DEB94-DD19-6135-807F-3681827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1С регистр сведений - прикладной объект конфигурации, позволяющий хранить произвольные данные в разрезе нескольких измерений: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C173C-24F9-D9FB-3E39-24F6768C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710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810BE-FD42-4512-7C02-76F6A235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718EC-107C-4AC7-07F6-0725A2C4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CA37B-2E90-31DB-5859-AB132420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1С виртуальные таблицы - представления, автоматически создающиеся на основе расчётов регистра сведений для работы с данными в табличной форме</a:t>
            </a:r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D90D54-5AEE-7180-B26F-285D39B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86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/>
              <a:t>Виртуальные таблицы регистра сведений. </a:t>
            </a:r>
            <a:endParaRPr lang="ru-RU"/>
          </a:p>
        </p:txBody>
      </p:sp>
      <p:pic>
        <p:nvPicPr>
          <p:cNvPr id="8" name="Объект 7" descr="Изображение выглядит как текст, Шрифт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7098E6D-38A2-6F26-DB43-CCA2A01B4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40" y="2431915"/>
            <a:ext cx="6306987" cy="1686643"/>
          </a:xfrm>
        </p:spPr>
      </p:pic>
      <p:pic>
        <p:nvPicPr>
          <p:cNvPr id="11" name="Рисунок 10" descr="Изображение выглядит как текст, Шрифт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F3DC88D-2214-17CF-8D34-E6BB2D74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0" y="4716043"/>
            <a:ext cx="11725095" cy="166723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153824E-3026-FD72-5D78-630031F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4560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A45AC-11D3-5700-407D-2057E856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BDCE4-C84F-77B9-A67F-BA097B5A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и периодичность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976E9-F78E-7B12-137E-775DEFE0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Периодичность - характеристика регистра сведений, показывающая, как часто данные в нём изменяются</a:t>
            </a:r>
          </a:p>
          <a:p>
            <a:r>
              <a:rPr lang="ru-RU"/>
              <a:t>Заполнение - характеристика регистра сведений, </a:t>
            </a:r>
            <a:r>
              <a:rPr lang="ru-RU" dirty="0"/>
              <a:t>показывающая, каким образом можно вносить данные.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5832D-18CD-1AA4-8D55-3B3F2F25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217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BFD9C-D491-B3F2-150B-3B9CEB1B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D79E2-06C1-F84C-99FE-0B2890B8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1С константы - объекты, хранящие в информационной базе данные, не изменяющиеся с течением времени:</a:t>
            </a:r>
          </a:p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757E35-EF0E-3415-3C13-96C5151C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2" y="2717524"/>
            <a:ext cx="4657725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004E04-FC2F-063C-1CA9-946D8AFB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8" y="3711437"/>
            <a:ext cx="4114800" cy="495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5F4F97-14FC-0982-F38C-A6473A56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52" y="3214480"/>
            <a:ext cx="2181225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6AC3AE-50C2-E7F5-47DF-AAAD480AE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9" y="4208393"/>
            <a:ext cx="5057775" cy="495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E508B2-6360-3AB0-D8D1-F0435AA97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87" y="4705350"/>
            <a:ext cx="3933825" cy="495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8280DB-F549-EF4C-8824-4BEE97F3B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3" y="5202307"/>
            <a:ext cx="3886200" cy="495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CCA933-182D-B3B4-33CB-690A591B7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76" y="6174133"/>
            <a:ext cx="2324100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7D5B60-066A-75CF-6150-5D79C6882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91" y="5699263"/>
            <a:ext cx="5610225" cy="4953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3EAAD4-D202-24CE-5734-9FE422A6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017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6D61-37FF-FDF5-5E35-FB2D72BE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константы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C5F0A21-6F78-D316-2236-2D0B467F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1" y="2940801"/>
            <a:ext cx="3808456" cy="1956230"/>
          </a:xfrm>
        </p:spPr>
      </p:pic>
      <p:pic>
        <p:nvPicPr>
          <p:cNvPr id="5" name="Рисунок 4" descr="Изображение выглядит как текст, снимок экрана, дисплей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49E6333-B2D8-E4EB-5C3D-07B0F99C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63" y="1462217"/>
            <a:ext cx="3915691" cy="45594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сплей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0E0410-A1CD-365D-7DEE-E80C9F837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00" y="1462216"/>
            <a:ext cx="3905396" cy="455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2C429-5085-56C1-09F5-7AC7E94C1717}"/>
              </a:ext>
            </a:extLst>
          </p:cNvPr>
          <p:cNvSpPr txBox="1"/>
          <p:nvPr/>
        </p:nvSpPr>
        <p:spPr>
          <a:xfrm>
            <a:off x="735634" y="5091297"/>
            <a:ext cx="221035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1: Создание формы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9C187-9D7D-87D9-E215-89629D64673D}"/>
              </a:ext>
            </a:extLst>
          </p:cNvPr>
          <p:cNvSpPr txBox="1"/>
          <p:nvPr/>
        </p:nvSpPr>
        <p:spPr>
          <a:xfrm>
            <a:off x="6908938" y="6029993"/>
            <a:ext cx="233183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2: Конструктор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AC951D-1864-37CD-5D11-44F8120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369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612E9-5838-19F9-C14D-B82EFAF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константы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6F19974-C34D-49E3-70FB-E4CAA3176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07" y="1580430"/>
            <a:ext cx="6335439" cy="4351338"/>
          </a:xfrm>
        </p:spPr>
      </p:pic>
      <p:pic>
        <p:nvPicPr>
          <p:cNvPr id="5" name="Рисунок 4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67800A-7553-DDD2-3777-F5B6D44D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47" y="2891739"/>
            <a:ext cx="385762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D6259-47F3-47DB-9906-351C2DAC3BD5}"/>
              </a:ext>
            </a:extLst>
          </p:cNvPr>
          <p:cNvSpPr txBox="1"/>
          <p:nvPr/>
        </p:nvSpPr>
        <p:spPr>
          <a:xfrm>
            <a:off x="2635112" y="6041036"/>
            <a:ext cx="2630003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 формы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ACFE8-FE2D-FB4D-4D4D-CCF9FEFA23F7}"/>
              </a:ext>
            </a:extLst>
          </p:cNvPr>
          <p:cNvSpPr txBox="1"/>
          <p:nvPr/>
        </p:nvSpPr>
        <p:spPr>
          <a:xfrm>
            <a:off x="8311460" y="4737905"/>
            <a:ext cx="2641047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4: Использование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E73691-374F-1A5B-0604-E8EFF1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97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Элементы на формах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13776-D429-BAA1-94DD-C4A79BEEBA44}"/>
              </a:ext>
            </a:extLst>
          </p:cNvPr>
          <p:cNvSpPr txBox="1"/>
          <p:nvPr/>
        </p:nvSpPr>
        <p:spPr>
          <a:xfrm>
            <a:off x="581025" y="1392851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Декорация – вывод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Декорация-надпись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Декорация-картинка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i="0">
                <a:solidFill>
                  <a:srgbClr val="333333"/>
                </a:solidFill>
                <a:effectLst/>
                <a:latin typeface="Inter"/>
              </a:rPr>
              <a:t>Поле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Флажок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Выключатель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Переключатель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Табличный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Кнопки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/>
              <a:t>И другие…</a:t>
            </a:r>
          </a:p>
        </p:txBody>
      </p:sp>
      <p:pic>
        <p:nvPicPr>
          <p:cNvPr id="1026" name="Picture 2" descr="Настройка форм | Юзабилити - платформа 1С:Предприятие">
            <a:extLst>
              <a:ext uri="{FF2B5EF4-FFF2-40B4-BE49-F238E27FC236}">
                <a16:creationId xmlns:a16="http://schemas.microsoft.com/office/drawing/2014/main" id="{97C8B59F-4B8C-7FC4-B94F-F79C35A7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04" y="1529706"/>
            <a:ext cx="5623492" cy="46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7148DD-DD94-7FC4-8E06-0AF17C1C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910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FEFD6-11D7-05FC-ED75-B8EAB987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Документы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C55FC-1ADF-AD9F-CE44-5F1A1E5D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1С документы - объекты, хранящие информацию об операциях и событиях предприятия:</a:t>
            </a:r>
          </a:p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E13ABB-1654-7E3C-B6DC-66F56947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1" y="2903508"/>
            <a:ext cx="6391275" cy="533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D0998-7133-973B-8B1D-90CA38D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1" y="3737394"/>
            <a:ext cx="7210425" cy="53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B1FFFC-DEB0-1D3E-86F2-5E375235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1" y="4571281"/>
            <a:ext cx="6391275" cy="533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483F4C-4383-7664-741E-8CD18DD2B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64" y="5419545"/>
            <a:ext cx="6724650" cy="5334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75CF9E-10F6-1230-7EB3-4A9FCB6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180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E9242-BEC8-9EBC-4FE1-61E0BADD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документов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332DB06-3299-0B45-43A6-490307E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" y="2664962"/>
            <a:ext cx="2647950" cy="2343150"/>
          </a:xfrm>
        </p:spPr>
      </p:pic>
      <p:pic>
        <p:nvPicPr>
          <p:cNvPr id="5" name="Рисунок 4" descr="Изображение выглядит как текст, снимок экрана, дисплей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E0E5FC2-20BC-8DB5-2744-351F22A3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58" y="1339807"/>
            <a:ext cx="4477587" cy="462818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сплей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20DC3B-D1B8-1744-F89F-750781357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620" y="1339035"/>
            <a:ext cx="4488631" cy="4620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201CB-FE68-8E0B-92AB-591164ACD8CD}"/>
              </a:ext>
            </a:extLst>
          </p:cNvPr>
          <p:cNvSpPr txBox="1"/>
          <p:nvPr/>
        </p:nvSpPr>
        <p:spPr>
          <a:xfrm>
            <a:off x="117199" y="5102341"/>
            <a:ext cx="221035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1: Создание формы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85E80-7936-E074-9559-98D27759DAC3}"/>
              </a:ext>
            </a:extLst>
          </p:cNvPr>
          <p:cNvSpPr txBox="1"/>
          <p:nvPr/>
        </p:nvSpPr>
        <p:spPr>
          <a:xfrm>
            <a:off x="6290503" y="6029993"/>
            <a:ext cx="233183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2: Конструктор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8109BC-9B3F-1E26-E52B-E063CEF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684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722F9-8540-8440-AE5A-8D0F10EC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документов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4DCE1F1-A087-E81F-17C6-3A638385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16" y="1424030"/>
            <a:ext cx="3986384" cy="4567581"/>
          </a:xfrm>
        </p:spPr>
      </p:pic>
      <p:pic>
        <p:nvPicPr>
          <p:cNvPr id="5" name="Рисунок 4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5630C6A-EE29-71D7-89BB-55D70D6E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87" y="1424116"/>
            <a:ext cx="4001016" cy="4565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D8680-27E8-A0EA-C825-B7A8B14361FC}"/>
              </a:ext>
            </a:extLst>
          </p:cNvPr>
          <p:cNvSpPr txBox="1"/>
          <p:nvPr/>
        </p:nvSpPr>
        <p:spPr>
          <a:xfrm>
            <a:off x="1234679" y="6051334"/>
            <a:ext cx="3196355" cy="725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 формы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1BC5-FC37-660E-BD6A-83F5C65D1AE3}"/>
              </a:ext>
            </a:extLst>
          </p:cNvPr>
          <p:cNvSpPr txBox="1"/>
          <p:nvPr/>
        </p:nvSpPr>
        <p:spPr>
          <a:xfrm>
            <a:off x="7763166" y="6051334"/>
            <a:ext cx="3196355" cy="725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 формы списка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A0C128-35B8-2929-21CF-3DC72099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118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2333-0995-7DD4-FA05-FD139723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68EE0-D80C-94A8-2F60-7D72EB10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документов</a:t>
            </a:r>
          </a:p>
        </p:txBody>
      </p:sp>
      <p:pic>
        <p:nvPicPr>
          <p:cNvPr id="3" name="Рисунок 2" descr="Изображение выглядит как текст, электроника, снимок экрана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B65DE9C-06BC-DED8-93BF-C7CD69B2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98" y="1424889"/>
            <a:ext cx="3898042" cy="4564277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CB0A987-8527-8F7E-1043-0F40A6386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5660" y="1424030"/>
            <a:ext cx="3919273" cy="45675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E307A5-5817-93B0-9A87-1A1711781BBF}"/>
              </a:ext>
            </a:extLst>
          </p:cNvPr>
          <p:cNvSpPr txBox="1"/>
          <p:nvPr/>
        </p:nvSpPr>
        <p:spPr>
          <a:xfrm>
            <a:off x="1193490" y="6051334"/>
            <a:ext cx="319635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 формы выбора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B178C-14BD-1CEF-78E8-65658D20D878}"/>
              </a:ext>
            </a:extLst>
          </p:cNvPr>
          <p:cNvSpPr txBox="1"/>
          <p:nvPr/>
        </p:nvSpPr>
        <p:spPr>
          <a:xfrm>
            <a:off x="7938220" y="6205793"/>
            <a:ext cx="319635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 формы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38D2AD-6093-FD51-9942-150212C5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451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BFD8C-CA3B-C833-A0B0-595F758C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Курсы валют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E7D8A-C8E5-8DEE-FB42-E630F36E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1С курсы валют - раздел регистра сведений, для отслеживания и расчёта соотношений денежных знаков: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D4D56F-466A-D648-D91D-B54EAB57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0" y="2903508"/>
            <a:ext cx="5972175" cy="533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94676A-CF3D-CC3B-DEAA-427D317A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0" y="3737394"/>
            <a:ext cx="5495925" cy="533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1DE970-7022-3A5D-1D4F-E177C828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7" y="4585658"/>
            <a:ext cx="4933950" cy="533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A941F7-0D69-372B-5047-58AE52941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02" y="5462677"/>
            <a:ext cx="6105525" cy="5334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FA68CBF-EC3E-29E7-F406-47F089DB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52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A175D-65F7-BCE9-17C9-71B8658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курса валют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DB8FC56-23DD-0265-0C4F-BF02C86BC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9" y="1403436"/>
            <a:ext cx="6545557" cy="4351338"/>
          </a:xfr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2F862BC-5799-0F37-1927-56FD9D21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6" y="2645247"/>
            <a:ext cx="2600325" cy="1876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83464-AA92-A582-839C-3CBBB8106D44}"/>
              </a:ext>
            </a:extLst>
          </p:cNvPr>
          <p:cNvSpPr txBox="1"/>
          <p:nvPr/>
        </p:nvSpPr>
        <p:spPr>
          <a:xfrm>
            <a:off x="1219010" y="4690449"/>
            <a:ext cx="221035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1: Создание формы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F7D9F-C221-DB29-23F1-BF8BDFB43EAF}"/>
              </a:ext>
            </a:extLst>
          </p:cNvPr>
          <p:cNvSpPr txBox="1"/>
          <p:nvPr/>
        </p:nvSpPr>
        <p:spPr>
          <a:xfrm>
            <a:off x="6918638" y="5916723"/>
            <a:ext cx="2651046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2: Конфигурация регистра сведений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D98418-F924-28FE-7D23-1B47805D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613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7981-9B68-FDAF-A2F5-4B2BE9D4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курса валют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2A1200-0984-A466-7317-7AC742C8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505" y="1825625"/>
            <a:ext cx="8314990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C5D808-0DCF-7E76-1994-0D228C33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164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DFEFF-2C75-5699-D6D8-F37765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курса валют</a:t>
            </a: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896045A-EDBA-1CFC-AF30-C4344AC4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127" y="2408174"/>
            <a:ext cx="3733800" cy="2486025"/>
          </a:xfrm>
        </p:spPr>
      </p:pic>
      <p:pic>
        <p:nvPicPr>
          <p:cNvPr id="5" name="Рисунок 4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E760767-DD5E-DF12-004D-94E3602F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66" y="806149"/>
            <a:ext cx="4124583" cy="4627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17833-E427-5AA0-8C0A-537812ACBA8F}"/>
              </a:ext>
            </a:extLst>
          </p:cNvPr>
          <p:cNvSpPr txBox="1"/>
          <p:nvPr/>
        </p:nvSpPr>
        <p:spPr>
          <a:xfrm>
            <a:off x="1836848" y="5081746"/>
            <a:ext cx="221035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1: Создание файла обработки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62EDD-143F-3C24-AD43-AA9FE0F0A409}"/>
              </a:ext>
            </a:extLst>
          </p:cNvPr>
          <p:cNvSpPr txBox="1"/>
          <p:nvPr/>
        </p:nvSpPr>
        <p:spPr>
          <a:xfrm>
            <a:off x="8200578" y="5617206"/>
            <a:ext cx="221035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2: Настройка файла обработки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0B311A-8FFF-35F3-6EAE-DFE6EF4A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405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C8F2C-3037-AF98-6A89-E881F851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Формы курса валют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FE11899-1336-3DB8-E911-B07ADF38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1" y="1547599"/>
            <a:ext cx="6655634" cy="3754094"/>
          </a:xfrm>
        </p:spPr>
      </p:pic>
      <p:pic>
        <p:nvPicPr>
          <p:cNvPr id="5" name="Рисунок 4" descr="Изображение выглядит как текст, электроника, снимок экрана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64C1342-38A3-278A-98A7-AB56CC56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77" y="1543050"/>
            <a:ext cx="5211463" cy="3761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8F0C9-30D3-2D37-3025-7AF4DB73A760}"/>
              </a:ext>
            </a:extLst>
          </p:cNvPr>
          <p:cNvSpPr txBox="1"/>
          <p:nvPr/>
        </p:nvSpPr>
        <p:spPr>
          <a:xfrm>
            <a:off x="2068611" y="5525426"/>
            <a:ext cx="2651046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3: Конфигурация формы обработки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88AC8-524A-4362-46EA-2B628AF2DB3B}"/>
              </a:ext>
            </a:extLst>
          </p:cNvPr>
          <p:cNvSpPr txBox="1"/>
          <p:nvPr/>
        </p:nvSpPr>
        <p:spPr>
          <a:xfrm>
            <a:off x="7958665" y="5525426"/>
            <a:ext cx="3083532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Шаг 4: Программирование формы обработки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FC8B3F-8A9F-A3D5-ABC1-A704275C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51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AACB-6455-0533-C102-61477EDC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91D21-9583-43CA-4841-63479F75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Рабочий стол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6D842-A24D-4A53-4A07-29C9B777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 1С рабочий стол - форма, отвечающая за интерфейс программы в режиме предприятия:</a:t>
            </a:r>
          </a:p>
        </p:txBody>
      </p:sp>
      <p:pic>
        <p:nvPicPr>
          <p:cNvPr id="8" name="Рисунок 7" descr="Изображение выглядит как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1EC62D1-15C5-BC06-C01E-2BEE5691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3" y="2903508"/>
            <a:ext cx="6305550" cy="533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Шрифт, снимок экрана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83B87E9-C195-A92F-07CA-959BF140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48" y="3737394"/>
            <a:ext cx="5924550" cy="5334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Шрифт, чер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D56DD58-869D-699B-A05F-ED131B65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21" y="4542526"/>
            <a:ext cx="6229350" cy="5334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снимок экрана, Графика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DF371A1-86D9-214F-C92E-96BFB14FF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25" y="5376413"/>
            <a:ext cx="6896100" cy="5334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A92BD2-13D0-11D4-C02B-7590AEB6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47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1B53-9ED1-DDF2-5329-5BEFAF70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9268-D052-19FD-9095-28034939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Элементы форм, зависящие от типа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9ABDFD-1140-B131-CAC1-6D95D548E7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D11E5-1E80-05C4-D925-14A5B2313AA0}"/>
              </a:ext>
            </a:extLst>
          </p:cNvPr>
          <p:cNvSpPr txBox="1"/>
          <p:nvPr/>
        </p:nvSpPr>
        <p:spPr>
          <a:xfrm>
            <a:off x="4086225" y="5939451"/>
            <a:ext cx="85725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3200"/>
              <a:t>Поле ввода даты</a:t>
            </a:r>
            <a:endParaRPr lang="ru-RU"/>
          </a:p>
        </p:txBody>
      </p:sp>
      <p:pic>
        <p:nvPicPr>
          <p:cNvPr id="3" name="Рисунок 2" descr="Изображение выглядит как текст, снимок экрана, число, календар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0EB266A-5450-AA10-4F9D-A511B24C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8" y="1670050"/>
            <a:ext cx="5407025" cy="427990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D3B7A0-2A67-4F3C-5749-6EE2A47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31969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317DC-39DC-A1D5-9F61-F7B2ABD91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15753-5FDC-44D6-0DFE-BBD0841A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Рабочий стол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C5F2E53-BB0B-3E7C-B9A4-843B2631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В полной версии 1С он создаётся как общая форма, содержащая кнопки, ссылки, панели и данные. В учебной версии возможности по настройке рабочего стола ограничены: создать произвольную форму, добавить элементы управления или назначить форму по умолчанию нельзя.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B55B1A-5A54-1F1A-4AA2-527FE77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218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645C1-F8B5-94FD-D56F-92E0C01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Рабочий стол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3842CD6-B701-FCE5-0A9E-224A50346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63" y="1712355"/>
            <a:ext cx="8314474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0DE576-71BF-1438-9852-7E28717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54079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4FABB-0671-534C-F582-008A4D0C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98FE-37A1-3B45-0277-13D2AB1A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FE666E-625D-9604-5C74-3C63578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787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14EB6-7B7C-EBCA-6F24-A57378992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2B679-E004-04FC-E650-A287C31E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Элементы форм, зависящие от типа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086D1-F1A3-BBFE-3406-3A407602CE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DAF11-0393-98E1-A0A5-717EE51CA9A2}"/>
              </a:ext>
            </a:extLst>
          </p:cNvPr>
          <p:cNvSpPr txBox="1"/>
          <p:nvPr/>
        </p:nvSpPr>
        <p:spPr>
          <a:xfrm>
            <a:off x="2613025" y="5939451"/>
            <a:ext cx="85725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3200"/>
              <a:t>Поле ввода числовых значений</a:t>
            </a:r>
            <a:endParaRPr lang="ru-RU"/>
          </a:p>
        </p:txBody>
      </p:sp>
      <p:pic>
        <p:nvPicPr>
          <p:cNvPr id="7" name="Рисунок 6" descr="Изображение выглядит как текст, снимок экрана, число, калькулятор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645DF62-CACD-1AB3-8DF7-DD209C71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2265363"/>
            <a:ext cx="4756150" cy="36607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8EA439-F5C1-B2DF-9D08-4096D455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800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Компоновка объектов на форме</a:t>
            </a:r>
            <a:br>
              <a:rPr lang="ru-RU" altLang="ru-RU"/>
            </a:br>
            <a:r>
              <a:rPr lang="ru-RU" altLang="ru-RU" sz="3600"/>
              <a:t>Обычная группа</a:t>
            </a:r>
            <a:endParaRPr lang="ru-RU" sz="3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35208-B9EE-05D3-0839-49D0D6511449}"/>
              </a:ext>
            </a:extLst>
          </p:cNvPr>
          <p:cNvSpPr txBox="1"/>
          <p:nvPr/>
        </p:nvSpPr>
        <p:spPr>
          <a:xfrm>
            <a:off x="962057" y="5619721"/>
            <a:ext cx="5057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>
                <a:latin typeface="Times New Roman" panose="02020603050405020304" pitchFamily="18" charset="0"/>
              </a:rPr>
              <a:t>Исходное расположение</a:t>
            </a:r>
            <a:endParaRPr lang="ru-RU" sz="2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E8DF10-0CDD-1C39-5ADD-6C7BD06E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9954"/>
            <a:ext cx="3952875" cy="39224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C73001-F6E5-6E33-78CD-B531CC994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96" y="1650565"/>
            <a:ext cx="6023804" cy="3951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E762F-23EA-11AE-71AC-C81BE13DD301}"/>
              </a:ext>
            </a:extLst>
          </p:cNvPr>
          <p:cNvSpPr txBox="1"/>
          <p:nvPr/>
        </p:nvSpPr>
        <p:spPr>
          <a:xfrm>
            <a:off x="6172168" y="5602422"/>
            <a:ext cx="5057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>
                <a:latin typeface="Times New Roman" panose="02020603050405020304" pitchFamily="18" charset="0"/>
              </a:rPr>
              <a:t>Расположение после объединения в группу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567277-1B6B-05AB-2D17-E05CF9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55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Компоновка объектов на форме</a:t>
            </a:r>
            <a:br>
              <a:rPr lang="ru-RU" altLang="ru-RU"/>
            </a:br>
            <a:r>
              <a:rPr lang="ru-RU" altLang="ru-RU" sz="3600"/>
              <a:t>Свертываемая группа</a:t>
            </a:r>
            <a:endParaRPr lang="ru-RU" sz="3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35208-B9EE-05D3-0839-49D0D6511449}"/>
              </a:ext>
            </a:extLst>
          </p:cNvPr>
          <p:cNvSpPr txBox="1"/>
          <p:nvPr/>
        </p:nvSpPr>
        <p:spPr>
          <a:xfrm>
            <a:off x="962057" y="5619721"/>
            <a:ext cx="10220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>
                <a:latin typeface="Times New Roman" panose="02020603050405020304" pitchFamily="18" charset="0"/>
              </a:rPr>
              <a:t>Для этого нужно реализовать функции </a:t>
            </a:r>
            <a:r>
              <a:rPr lang="ru-RU" sz="2800" err="1">
                <a:latin typeface="Times New Roman" panose="02020603050405020304" pitchFamily="18" charset="0"/>
              </a:rPr>
              <a:t>Группа.Показать</a:t>
            </a:r>
            <a:r>
              <a:rPr lang="ru-RU" sz="2800">
                <a:latin typeface="Times New Roman" panose="02020603050405020304" pitchFamily="18" charset="0"/>
              </a:rPr>
              <a:t>() и </a:t>
            </a:r>
            <a:r>
              <a:rPr lang="ru-RU" sz="2800" err="1">
                <a:latin typeface="Times New Roman" panose="02020603050405020304" pitchFamily="18" charset="0"/>
              </a:rPr>
              <a:t>Группа.Скрыть</a:t>
            </a:r>
            <a:r>
              <a:rPr lang="ru-RU" sz="2800">
                <a:latin typeface="Times New Roman" panose="02020603050405020304" pitchFamily="18" charset="0"/>
              </a:rPr>
              <a:t>(), в свойствах поле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ru-RU" sz="2800">
                <a:latin typeface="Times New Roman" panose="02020603050405020304" pitchFamily="18" charset="0"/>
              </a:rPr>
              <a:t>«Свернута».</a:t>
            </a:r>
            <a:endParaRPr lang="ru-RU" sz="2800"/>
          </a:p>
        </p:txBody>
      </p:sp>
      <p:pic>
        <p:nvPicPr>
          <p:cNvPr id="2052" name="Picture 4" descr="Как работает всплывающая или свертываемая группа и как ее настроить?">
            <a:extLst>
              <a:ext uri="{FF2B5EF4-FFF2-40B4-BE49-F238E27FC236}">
                <a16:creationId xmlns:a16="http://schemas.microsoft.com/office/drawing/2014/main" id="{CFD4F779-BBDF-E6E4-F3C2-400C5C25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1782096"/>
            <a:ext cx="6196012" cy="37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FAC728-2C51-7FFE-0263-C6585F6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410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/>
          </a:bodyPr>
          <a:lstStyle/>
          <a:p>
            <a:r>
              <a:rPr lang="ru-RU" sz="3600"/>
              <a:t>Базовые элементы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pic>
        <p:nvPicPr>
          <p:cNvPr id="3074" name="Picture 2" descr="Компоновка форм :: Проектирование интерфейсов для 8.3 :: Система стандартов  и методик разработки конфигураций для платформы 1С:Предприятие 8">
            <a:extLst>
              <a:ext uri="{FF2B5EF4-FFF2-40B4-BE49-F238E27FC236}">
                <a16:creationId xmlns:a16="http://schemas.microsoft.com/office/drawing/2014/main" id="{60B3EBC0-073C-307B-5FBF-40B177E2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08" y="1324751"/>
            <a:ext cx="6723155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89DFAD-50D9-3D35-AE61-3DED59D2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645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err="1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Drag&amp;Drop</a:t>
            </a:r>
            <a:r>
              <a:rPr lang="en-US" i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 </a:t>
            </a:r>
            <a:r>
              <a:rPr lang="ru-RU" i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в 1С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7581800-4CA7-5C82-9402-CDC0B611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82" y="1614685"/>
            <a:ext cx="8403771" cy="472712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2D52D4-A961-CBD0-52AF-06D0CC72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1260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обработчика, добавление таблиц на форму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386F73-51D0-75D1-1A16-DC25C534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8" y="2305196"/>
            <a:ext cx="11623343" cy="22476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EE87B-59C0-F43C-6A7C-EBF16ADBBB29}"/>
              </a:ext>
            </a:extLst>
          </p:cNvPr>
          <p:cNvSpPr txBox="1"/>
          <p:nvPr/>
        </p:nvSpPr>
        <p:spPr>
          <a:xfrm>
            <a:off x="5915025" y="4229906"/>
            <a:ext cx="10287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/>
              <a:t>Шаг 1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B9C2896-10E7-1010-E71B-47BBF0101B3C}"/>
              </a:ext>
            </a:extLst>
          </p:cNvPr>
          <p:cNvSpPr/>
          <p:nvPr/>
        </p:nvSpPr>
        <p:spPr>
          <a:xfrm rot="16200000">
            <a:off x="6225063" y="3892244"/>
            <a:ext cx="408623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9D168-525E-874C-A392-F6F548F3AB0D}"/>
              </a:ext>
            </a:extLst>
          </p:cNvPr>
          <p:cNvSpPr txBox="1"/>
          <p:nvPr/>
        </p:nvSpPr>
        <p:spPr>
          <a:xfrm>
            <a:off x="2775826" y="4025595"/>
            <a:ext cx="10287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/>
              <a:t>Шаг 2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F414D1FE-9F18-328C-0AB3-792FCA5C29F5}"/>
              </a:ext>
            </a:extLst>
          </p:cNvPr>
          <p:cNvSpPr/>
          <p:nvPr/>
        </p:nvSpPr>
        <p:spPr>
          <a:xfrm rot="10800000">
            <a:off x="2166226" y="4096556"/>
            <a:ext cx="6096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9A37D0-4084-6316-963D-FE7B59FC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669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Широкоэкранный</PresentationFormat>
  <Paragraphs>113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Inter</vt:lpstr>
      <vt:lpstr>Nunito Sans</vt:lpstr>
      <vt:lpstr>Times New Roman</vt:lpstr>
      <vt:lpstr>Тема Office</vt:lpstr>
      <vt:lpstr>Формы и редактор форм. Виды форм: констант, документов, списков. Курсы валют. Виртуальные таблицы регистра сведений. </vt:lpstr>
      <vt:lpstr>Элементы на формах</vt:lpstr>
      <vt:lpstr>Элементы форм, зависящие от типа данных</vt:lpstr>
      <vt:lpstr>Элементы форм, зависящие от типа данных</vt:lpstr>
      <vt:lpstr>Компоновка объектов на форме Обычная группа</vt:lpstr>
      <vt:lpstr>Компоновка объектов на форме Свертываемая группа</vt:lpstr>
      <vt:lpstr>Базовые элементы формы</vt:lpstr>
      <vt:lpstr>Drag&amp;Drop в 1С</vt:lpstr>
      <vt:lpstr>Создание обработчика, добавление таблиц на форму</vt:lpstr>
      <vt:lpstr>Включить функцию переноса на обеих таблицах</vt:lpstr>
      <vt:lpstr>Включить функцию переноса на обеих таблицах</vt:lpstr>
      <vt:lpstr>Написать функции в корзине (приемник)</vt:lpstr>
      <vt:lpstr>Регистр сведений</vt:lpstr>
      <vt:lpstr>Виртуальные таблицы</vt:lpstr>
      <vt:lpstr>Виртуальные таблицы регистра сведений. </vt:lpstr>
      <vt:lpstr>Заполнение и периодичность</vt:lpstr>
      <vt:lpstr>Константы</vt:lpstr>
      <vt:lpstr>Формы константы</vt:lpstr>
      <vt:lpstr>Формы константы</vt:lpstr>
      <vt:lpstr>Документы</vt:lpstr>
      <vt:lpstr>Формы документов</vt:lpstr>
      <vt:lpstr>Формы документов</vt:lpstr>
      <vt:lpstr>Формы документов</vt:lpstr>
      <vt:lpstr>Курсы валют</vt:lpstr>
      <vt:lpstr>Формы курса валют</vt:lpstr>
      <vt:lpstr>Формы курса валют</vt:lpstr>
      <vt:lpstr>Формы курса валют</vt:lpstr>
      <vt:lpstr>Формы курса валют</vt:lpstr>
      <vt:lpstr>Рабочий стол</vt:lpstr>
      <vt:lpstr>Рабочий стол</vt:lpstr>
      <vt:lpstr>Рабочий стол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оценки рецидивного кровотечения</dc:title>
  <dc:creator>Андрей Алексеевич</dc:creator>
  <cp:lastModifiedBy>Андрей Алексеевич</cp:lastModifiedBy>
  <cp:revision>67</cp:revision>
  <dcterms:created xsi:type="dcterms:W3CDTF">2025-04-12T10:19:40Z</dcterms:created>
  <dcterms:modified xsi:type="dcterms:W3CDTF">2025-05-05T18:52:35Z</dcterms:modified>
</cp:coreProperties>
</file>