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0F2"/>
    <a:srgbClr val="318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7A6E-7147-30EB-19C7-5E0BD8633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73BC1F-2BF1-E57A-3EB7-4B01819BD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8B58E0-DB99-CB13-2F74-4134BA96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1C58F7-D643-C7BD-36E2-E7308415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3A7159-3D65-2D13-47C7-67487416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929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F155D-66A9-A107-BF66-A7AE1C11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7A861F-4B0F-F080-F06F-76C4D9BF3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73510-05D2-1927-4D6C-D93428A1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55893-A02A-00C5-E468-2E15BFDB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498208-5400-7DAF-2BCE-CD739034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7020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689E29-721A-8C55-F5CF-CF81889BB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E08FC6-DD16-D5B0-7EA9-56D5E15D6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9EBADC-A438-E96D-FEC5-C305178D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DC8770-FB0B-502C-42A9-A5F09DE4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13B14B-BC32-7CAC-9094-4A666441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0378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36C2F-00E5-7D81-D1D9-89CCB36F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9E1225-A85E-2B18-43C2-057A1D27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1269AA-0BC7-DE60-E526-C378F165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F4AE33-9748-B1BF-4110-CB8226C1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38BFB-802B-F218-6D25-934F88E9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02805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6058C-0EBB-4D1D-0A2B-1F9FE454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65AB9D-68F9-8A20-1A5F-85623D943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3F953B-CA19-FEEB-062B-AEB13DCD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FF1886-F382-1B17-5031-0EEC0504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9D0205-0B19-4F26-CD40-D859D55A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31700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394F2-273E-4712-9C34-F8E8D6A7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D6443-F68B-28F6-EFD9-55BF025CC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DC3C73-9D00-7FFB-2B47-004018B70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636054-9616-9AB7-0F59-2607C804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F081DC-3515-C562-C992-EFBF5584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D4E2A3-BD00-B015-4CD7-0A64AE8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36779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206CB-DA00-78D9-C734-07FE90C7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5C2371-473E-2AD2-786A-69103A4E7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A54D52-08D2-CAE7-A260-A53948DB0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0F5404-F1DA-7A84-4A1D-F5200C02C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BFCA4B-3248-B411-9FAC-173DB8A80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849A22-7A18-7A39-C671-9F8F4FA3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19.04.2025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9B3330-9136-B27C-B506-31BF38A3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4C3604B-2CC9-6216-696C-581E4D28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78546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8D9EA-B0D4-5C31-F070-7485E1C9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FA7AD0-EC66-C53E-4931-74D2A882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19.04.2025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B596DC-1A86-A58A-7589-8AF7FEE6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F86B20-6478-837B-7D96-E484BDBF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3565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867BDE-A039-768D-874F-434777A9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19.04.2025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3EF2C5-3003-26DA-C44C-0FEEC516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7988D9-9DC7-3369-2394-C865E325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099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C947C-805F-2D33-06CF-450034EE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3C9D5-2E53-97F3-EA84-11B19972B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1F033D-A766-BCF4-1151-AD9C0F28F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AEFE5F-C3D3-E321-46AC-418173E4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07D064-9610-CE3B-6F17-03BCFA58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73D4A3-5303-2D37-390F-A0FC09AB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2241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C0FDD-911C-8FA0-D3F7-50A64BD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CEC491-5B50-A592-FE90-B27A77C22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CC59FB-0E27-C17E-A89E-43396C620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F474F4-2C4A-A055-F86D-407AC62D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27FC63-F6D8-C01A-DF01-5ECD4374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BC14AE-9D7A-7C23-87B9-C68506C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9977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B9B3E-F335-6F4D-29AE-5ED34A64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904AD3-C025-E141-CB82-609D59E2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C32561-558E-4B1D-0E64-6A4A7F9C2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EF62B5-F641-445E-A57F-E4B4936171EF}" type="datetimeFigureOut">
              <a:rPr lang="ru-RU" smtClean="0"/>
              <a:pPr/>
              <a:t>19.04.2025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E8CAC6-87BE-FB7B-377A-5EF210973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5B2F81-CB9C-6755-F77B-17B45B2C6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96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BBC2E-C9CE-0E46-2BFF-31DACA0CD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489" y="1591293"/>
            <a:ext cx="9144000" cy="3877767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Формы и редактор форм. Виды форм: констант, документов, списков. Курсы валют. Виртуальные таблицы регистра сведений. </a:t>
            </a:r>
          </a:p>
        </p:txBody>
      </p:sp>
    </p:spTree>
    <p:extLst>
      <p:ext uri="{BB962C8B-B14F-4D97-AF65-F5344CB8AC3E}">
        <p14:creationId xmlns:p14="http://schemas.microsoft.com/office/powerpoint/2010/main" val="28283689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6BCA7-5905-EA33-474B-D604EB50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Элементы на формах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982E34-CF1B-0750-E1E0-F8217774999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368" y="3219421"/>
            <a:ext cx="457264" cy="4191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74245" y="6341806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13776-D429-BAA1-94DD-C4A79BEEBA44}"/>
              </a:ext>
            </a:extLst>
          </p:cNvPr>
          <p:cNvSpPr txBox="1"/>
          <p:nvPr/>
        </p:nvSpPr>
        <p:spPr>
          <a:xfrm>
            <a:off x="581025" y="1392851"/>
            <a:ext cx="85725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Декорация – вывод текста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Декорация-надпись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Декорация-картинка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rgbClr val="333333"/>
                </a:solidFill>
                <a:effectLst/>
                <a:latin typeface="Inter"/>
              </a:rPr>
              <a:t>Поле ввода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Флажок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Выключатель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Переключатель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Табличный вывод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Кнопки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И другие…</a:t>
            </a:r>
          </a:p>
        </p:txBody>
      </p:sp>
      <p:pic>
        <p:nvPicPr>
          <p:cNvPr id="1026" name="Picture 2" descr="Настройка форм | Юзабилити - платформа 1С:Предприятие">
            <a:extLst>
              <a:ext uri="{FF2B5EF4-FFF2-40B4-BE49-F238E27FC236}">
                <a16:creationId xmlns:a16="http://schemas.microsoft.com/office/drawing/2014/main" id="{97C8B59F-4B8C-7FC4-B94F-F79C35A7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04" y="1529706"/>
            <a:ext cx="5623492" cy="46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0910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6BCA7-5905-EA33-474B-D604EB50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Компоновка объектов на форме</a:t>
            </a:r>
            <a:br>
              <a:rPr lang="ru-RU" altLang="ru-RU" dirty="0"/>
            </a:br>
            <a:r>
              <a:rPr lang="ru-RU" altLang="ru-RU" sz="3600" dirty="0"/>
              <a:t>Обычная группа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982E34-CF1B-0750-E1E0-F8217774999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368" y="3219421"/>
            <a:ext cx="457264" cy="4191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74245" y="6341806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35208-B9EE-05D3-0839-49D0D6511449}"/>
              </a:ext>
            </a:extLst>
          </p:cNvPr>
          <p:cNvSpPr txBox="1"/>
          <p:nvPr/>
        </p:nvSpPr>
        <p:spPr>
          <a:xfrm>
            <a:off x="962057" y="5619721"/>
            <a:ext cx="50577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</a:rPr>
              <a:t>Исходное расположение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E8DF10-0CDD-1C39-5ADD-6C7BD06ED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79954"/>
            <a:ext cx="3952875" cy="392246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9C73001-F6E5-6E33-78CD-B531CC994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996" y="1650565"/>
            <a:ext cx="6023804" cy="39518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8E762F-23EA-11AE-71AC-C81BE13DD301}"/>
              </a:ext>
            </a:extLst>
          </p:cNvPr>
          <p:cNvSpPr txBox="1"/>
          <p:nvPr/>
        </p:nvSpPr>
        <p:spPr>
          <a:xfrm>
            <a:off x="6172168" y="5602422"/>
            <a:ext cx="50577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</a:rPr>
              <a:t>Расположение после объединения в группу</a:t>
            </a:r>
          </a:p>
        </p:txBody>
      </p:sp>
    </p:spTree>
    <p:extLst>
      <p:ext uri="{BB962C8B-B14F-4D97-AF65-F5344CB8AC3E}">
        <p14:creationId xmlns:p14="http://schemas.microsoft.com/office/powerpoint/2010/main" val="12993551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6BCA7-5905-EA33-474B-D604EB50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Компоновка объектов на форме</a:t>
            </a:r>
            <a:br>
              <a:rPr lang="ru-RU" altLang="ru-RU" dirty="0"/>
            </a:br>
            <a:r>
              <a:rPr lang="ru-RU" altLang="ru-RU" sz="3600" dirty="0"/>
              <a:t>Свертываемая группа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982E34-CF1B-0750-E1E0-F8217774999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368" y="3219421"/>
            <a:ext cx="457264" cy="4191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74245" y="6341806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35208-B9EE-05D3-0839-49D0D6511449}"/>
              </a:ext>
            </a:extLst>
          </p:cNvPr>
          <p:cNvSpPr txBox="1"/>
          <p:nvPr/>
        </p:nvSpPr>
        <p:spPr>
          <a:xfrm>
            <a:off x="962057" y="5619721"/>
            <a:ext cx="102202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</a:rPr>
              <a:t>Для этого нужно реализовать функции </a:t>
            </a:r>
            <a:r>
              <a:rPr lang="ru-RU" sz="2800" dirty="0" err="1">
                <a:latin typeface="Times New Roman" panose="02020603050405020304" pitchFamily="18" charset="0"/>
              </a:rPr>
              <a:t>Группа.Показать</a:t>
            </a:r>
            <a:r>
              <a:rPr lang="ru-RU" sz="2800" dirty="0">
                <a:latin typeface="Times New Roman" panose="02020603050405020304" pitchFamily="18" charset="0"/>
              </a:rPr>
              <a:t>() и </a:t>
            </a:r>
            <a:r>
              <a:rPr lang="ru-RU" sz="2800" dirty="0" err="1">
                <a:latin typeface="Times New Roman" panose="02020603050405020304" pitchFamily="18" charset="0"/>
              </a:rPr>
              <a:t>Группа.Скрыть</a:t>
            </a:r>
            <a:r>
              <a:rPr lang="ru-RU" sz="2800" dirty="0">
                <a:latin typeface="Times New Roman" panose="02020603050405020304" pitchFamily="18" charset="0"/>
              </a:rPr>
              <a:t>(), в свойствах поле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</a:rPr>
              <a:t>«Свернута».</a:t>
            </a:r>
            <a:endParaRPr lang="ru-RU" sz="2800" dirty="0"/>
          </a:p>
        </p:txBody>
      </p:sp>
      <p:pic>
        <p:nvPicPr>
          <p:cNvPr id="2052" name="Picture 4" descr="Как работает всплывающая или свертываемая группа и как ее настроить?">
            <a:extLst>
              <a:ext uri="{FF2B5EF4-FFF2-40B4-BE49-F238E27FC236}">
                <a16:creationId xmlns:a16="http://schemas.microsoft.com/office/drawing/2014/main" id="{CFD4F779-BBDF-E6E4-F3C2-400C5C25D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4" y="1782096"/>
            <a:ext cx="6196012" cy="371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0410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6BCA7-5905-EA33-474B-D604EB50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>
            <a:normAutofit/>
          </a:bodyPr>
          <a:lstStyle/>
          <a:p>
            <a:r>
              <a:rPr lang="ru-RU" sz="3600" dirty="0"/>
              <a:t>Базовые элементы формы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982E34-CF1B-0750-E1E0-F8217774999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368" y="3219421"/>
            <a:ext cx="457264" cy="4191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74245" y="6341806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3074" name="Picture 2" descr="Компоновка форм :: Проектирование интерфейсов для 8.3 :: Система стандартов  и методик разработки конфигураций для платформы 1С:Предприятие 8">
            <a:extLst>
              <a:ext uri="{FF2B5EF4-FFF2-40B4-BE49-F238E27FC236}">
                <a16:creationId xmlns:a16="http://schemas.microsoft.com/office/drawing/2014/main" id="{60B3EBC0-073C-307B-5FBF-40B177E22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908" y="1324751"/>
            <a:ext cx="6723155" cy="538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8645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6BCA7-5905-EA33-474B-D604EB50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err="1">
                <a:solidFill>
                  <a:srgbClr val="000000"/>
                </a:solidFill>
                <a:effectLst/>
                <a:latin typeface="Nunito Sans" panose="020F0502020204030204" pitchFamily="2" charset="-52"/>
              </a:rPr>
              <a:t>Drag&amp;Drop</a:t>
            </a:r>
            <a:r>
              <a:rPr lang="en-US" i="0" dirty="0">
                <a:solidFill>
                  <a:srgbClr val="000000"/>
                </a:solidFill>
                <a:effectLst/>
                <a:latin typeface="Nunito Sans" panose="020F0502020204030204" pitchFamily="2" charset="-52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Nunito Sans" panose="020F0502020204030204" pitchFamily="2" charset="-52"/>
              </a:rPr>
              <a:t>в 1С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982E34-CF1B-0750-E1E0-F8217774999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368" y="3219421"/>
            <a:ext cx="457264" cy="4191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74245" y="6341806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pic>
        <p:nvPicPr>
          <p:cNvPr id="7" name="Рисунок 6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7581800-4CA7-5C82-9402-CDC0B611D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82" y="1614685"/>
            <a:ext cx="8403771" cy="472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260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927B5-EE77-4C2B-185C-53D6B3A5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обработчика, добавление таблиц на форму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7386F73-51D0-75D1-1A16-DC25C534D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8" y="2305196"/>
            <a:ext cx="11623343" cy="22476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3EE87B-59C0-F43C-6A7C-EBF16ADBBB29}"/>
              </a:ext>
            </a:extLst>
          </p:cNvPr>
          <p:cNvSpPr txBox="1"/>
          <p:nvPr/>
        </p:nvSpPr>
        <p:spPr>
          <a:xfrm>
            <a:off x="5915025" y="4229906"/>
            <a:ext cx="10287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Шаг 1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7B9C2896-10E7-1010-E71B-47BBF0101B3C}"/>
              </a:ext>
            </a:extLst>
          </p:cNvPr>
          <p:cNvSpPr/>
          <p:nvPr/>
        </p:nvSpPr>
        <p:spPr>
          <a:xfrm rot="16200000">
            <a:off x="6225063" y="3892244"/>
            <a:ext cx="408623" cy="266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9D168-525E-874C-A392-F6F548F3AB0D}"/>
              </a:ext>
            </a:extLst>
          </p:cNvPr>
          <p:cNvSpPr txBox="1"/>
          <p:nvPr/>
        </p:nvSpPr>
        <p:spPr>
          <a:xfrm>
            <a:off x="2775826" y="4025595"/>
            <a:ext cx="102870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Шаг 2</a:t>
            </a: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F414D1FE-9F18-328C-0AB3-792FCA5C29F5}"/>
              </a:ext>
            </a:extLst>
          </p:cNvPr>
          <p:cNvSpPr/>
          <p:nvPr/>
        </p:nvSpPr>
        <p:spPr>
          <a:xfrm rot="10800000">
            <a:off x="2166226" y="4096556"/>
            <a:ext cx="609600" cy="266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0669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927B5-EE77-4C2B-185C-53D6B3A5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Включить функцию переноса на обеих таблицах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D79465-76C1-2778-E882-6D4D3B15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024" y="1770728"/>
            <a:ext cx="4696775" cy="8248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0B061A-3A93-325B-6C2F-BB43F95B2445}"/>
              </a:ext>
            </a:extLst>
          </p:cNvPr>
          <p:cNvSpPr txBox="1"/>
          <p:nvPr/>
        </p:nvSpPr>
        <p:spPr>
          <a:xfrm>
            <a:off x="923924" y="1825625"/>
            <a:ext cx="2219325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Шаг 3</a:t>
            </a:r>
          </a:p>
          <a:p>
            <a:r>
              <a:rPr lang="ru-RU" dirty="0"/>
              <a:t>Включить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92DCA4-6C13-7521-5AB8-5B13AD6A7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024" y="3699494"/>
            <a:ext cx="6857245" cy="1457357"/>
          </a:xfrm>
          <a:prstGeom prst="rect">
            <a:avLst/>
          </a:prstGeo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0E31AE06-276A-0733-F9EE-1D206A9A96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23924" y="4029445"/>
            <a:ext cx="2362201" cy="7974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1800" dirty="0"/>
              <a:t>Шаг 4</a:t>
            </a:r>
          </a:p>
          <a:p>
            <a:pPr marL="0" indent="0">
              <a:buNone/>
            </a:pPr>
            <a:r>
              <a:rPr lang="ru-RU" sz="1800" dirty="0"/>
              <a:t>Настроить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41896687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927B5-EE77-4C2B-185C-53D6B3A5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Написать функции в корзине (приемник)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695D4E-BCC2-4E40-CCD9-0FE4A22CB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71" y="3562351"/>
            <a:ext cx="11129353" cy="242625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E73EDA-68C2-31D7-6683-037FDA375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71" y="1970086"/>
            <a:ext cx="576160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560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127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Inter</vt:lpstr>
      <vt:lpstr>Nunito Sans</vt:lpstr>
      <vt:lpstr>Times New Roman</vt:lpstr>
      <vt:lpstr>Тема Office</vt:lpstr>
      <vt:lpstr>Формы и редактор форм. Виды форм: констант, документов, списков. Курсы валют. Виртуальные таблицы регистра сведений. </vt:lpstr>
      <vt:lpstr>Элементы на формах</vt:lpstr>
      <vt:lpstr>Компоновка объектов на форме Обычная группа</vt:lpstr>
      <vt:lpstr>Компоновка объектов на форме Свертываемая группа</vt:lpstr>
      <vt:lpstr>Базовые элементы формы</vt:lpstr>
      <vt:lpstr>Drag&amp;Drop в 1С</vt:lpstr>
      <vt:lpstr>Создание обработчика, добавление таблиц на форму</vt:lpstr>
      <vt:lpstr>Включить функцию переноса на обеих таблицах</vt:lpstr>
      <vt:lpstr>Написать функции в корзине (приемник)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для оценки рецидивного кровотечения</dc:title>
  <dc:creator>Андрей Алексеевич</dc:creator>
  <cp:lastModifiedBy>Андрей Алексеевич</cp:lastModifiedBy>
  <cp:revision>47</cp:revision>
  <dcterms:created xsi:type="dcterms:W3CDTF">2025-04-12T10:19:40Z</dcterms:created>
  <dcterms:modified xsi:type="dcterms:W3CDTF">2025-04-19T16:26:53Z</dcterms:modified>
</cp:coreProperties>
</file>