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4" r:id="rId3"/>
    <p:sldId id="273" r:id="rId4"/>
    <p:sldId id="265" r:id="rId5"/>
    <p:sldId id="263" r:id="rId6"/>
    <p:sldId id="268" r:id="rId7"/>
    <p:sldId id="286" r:id="rId8"/>
    <p:sldId id="287" r:id="rId9"/>
    <p:sldId id="288" r:id="rId10"/>
    <p:sldId id="264" r:id="rId11"/>
    <p:sldId id="289" r:id="rId12"/>
    <p:sldId id="290" r:id="rId13"/>
    <p:sldId id="291" r:id="rId14"/>
    <p:sldId id="282" r:id="rId15"/>
    <p:sldId id="262" r:id="rId16"/>
    <p:sldId id="266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92" r:id="rId25"/>
    <p:sldId id="267" r:id="rId26"/>
    <p:sldId id="285" r:id="rId27"/>
    <p:sldId id="269" r:id="rId28"/>
    <p:sldId id="293" r:id="rId29"/>
    <p:sldId id="280" r:id="rId30"/>
    <p:sldId id="283" r:id="rId31"/>
    <p:sldId id="281" r:id="rId32"/>
    <p:sldId id="270" r:id="rId33"/>
  </p:sldIdLst>
  <p:sldSz cx="9144000" cy="6858000" type="screen4x3"/>
  <p:notesSz cx="7102475" cy="10233025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Webdings" panose="05030102010509060703" pitchFamily="18" charset="2"/>
      <p:regular r:id="rId4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A820B89-5B69-4694-8BC1-5936D119EF4D}">
          <p14:sldIdLst>
            <p14:sldId id="256"/>
            <p14:sldId id="284"/>
            <p14:sldId id="273"/>
            <p14:sldId id="265"/>
            <p14:sldId id="263"/>
            <p14:sldId id="268"/>
            <p14:sldId id="286"/>
            <p14:sldId id="287"/>
            <p14:sldId id="288"/>
            <p14:sldId id="264"/>
            <p14:sldId id="289"/>
            <p14:sldId id="290"/>
            <p14:sldId id="291"/>
            <p14:sldId id="282"/>
            <p14:sldId id="262"/>
            <p14:sldId id="266"/>
            <p14:sldId id="271"/>
            <p14:sldId id="272"/>
            <p14:sldId id="274"/>
            <p14:sldId id="275"/>
            <p14:sldId id="276"/>
            <p14:sldId id="277"/>
            <p14:sldId id="278"/>
            <p14:sldId id="292"/>
            <p14:sldId id="267"/>
            <p14:sldId id="285"/>
            <p14:sldId id="269"/>
            <p14:sldId id="293"/>
            <p14:sldId id="280"/>
            <p14:sldId id="283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Westerheid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571" autoAdjust="0"/>
  </p:normalViewPr>
  <p:slideViewPr>
    <p:cSldViewPr>
      <p:cViewPr varScale="1">
        <p:scale>
          <a:sx n="93" d="100"/>
          <a:sy n="93" d="100"/>
        </p:scale>
        <p:origin x="846" y="90"/>
      </p:cViewPr>
      <p:guideLst>
        <p:guide orient="horz" pos="527"/>
        <p:guide orient="horz" pos="4128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117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F475E3E3-C0E0-4B00-9FF4-7DEB7CA586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90950" y="523875"/>
            <a:ext cx="2857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pic>
        <p:nvPicPr>
          <p:cNvPr id="4099" name="Picture 6" descr="KITlogo_RGB">
            <a:extLst>
              <a:ext uri="{FF2B5EF4-FFF2-40B4-BE49-F238E27FC236}">
                <a16:creationId xmlns:a16="http://schemas.microsoft.com/office/drawing/2014/main" id="{72B7BB83-E131-44D0-ADED-E573329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0650"/>
            <a:ext cx="11207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>
            <a:extLst>
              <a:ext uri="{FF2B5EF4-FFF2-40B4-BE49-F238E27FC236}">
                <a16:creationId xmlns:a16="http://schemas.microsoft.com/office/drawing/2014/main" id="{7F6967E2-BB84-4127-93DE-7F1F156A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548813"/>
            <a:ext cx="26844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und Universität Karlsruhe (TH)</a:t>
            </a:r>
          </a:p>
        </p:txBody>
      </p:sp>
      <p:pic>
        <p:nvPicPr>
          <p:cNvPr id="4101" name="Picture 9" descr="fzk_sw">
            <a:extLst>
              <a:ext uri="{FF2B5EF4-FFF2-40B4-BE49-F238E27FC236}">
                <a16:creationId xmlns:a16="http://schemas.microsoft.com/office/drawing/2014/main" id="{172BE173-F81B-4313-A8AC-36DB586F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9504363"/>
            <a:ext cx="1193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Wortbildmarke_schwarz">
            <a:extLst>
              <a:ext uri="{FF2B5EF4-FFF2-40B4-BE49-F238E27FC236}">
                <a16:creationId xmlns:a16="http://schemas.microsoft.com/office/drawing/2014/main" id="{39164529-B53D-4885-B8BC-E62D726E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9504363"/>
            <a:ext cx="13382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CB54C1-52BA-4EBF-B245-F207C56F2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7AD789-C852-4ACB-BF18-8AE1157DD0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B9C3E4-3CCE-49B1-BA9C-13F5D45801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4CBF00B-36B4-4FB8-A8C7-629F7254A2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9E233B-4638-467D-B08A-BDEED71AED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2F72DC0-20F6-43FA-BC5A-856588A49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5" tIns="49528" rIns="99055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3FE9B00-3E8D-4D6C-AF11-86B3F082ED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70374A6D-ACC2-4C18-9538-C6A98BC73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F96F1282-0B5F-48DB-8895-8784ECDF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B5DDD828-C1E5-4453-81CE-99C53E772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B3B1BD44-9598-45F4-9F1D-3212D6A2A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6108EE-C502-4913-9EC0-9FE79C22ACF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517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D9DEFC43-82E4-4D3C-9547-03A8970AC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4672B1C0-276D-4EF1-AE8D-48589D048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Wahlweise direkt auf neu erstellen zweig wechseln!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CDB77AEA-DFB3-4FAC-ABFB-8DEDAB4B7C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F5D1B2B6-8967-458D-ADFB-2A8DF92C4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C48FF-BED8-468E-A091-B66451233415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9F6B3112-041D-4C03-A423-587BDA956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8FC4E2B2-B9D0-4D29-A021-E44A1B8E0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3556" name="Fußzeilenplatzhalter 3">
            <a:extLst>
              <a:ext uri="{FF2B5EF4-FFF2-40B4-BE49-F238E27FC236}">
                <a16:creationId xmlns:a16="http://schemas.microsoft.com/office/drawing/2014/main" id="{9B826017-BF2A-4C26-A7C5-5DB043975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CC19FE33-814D-407B-BBDF-AE503FD68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2C950-D50D-4F46-9D69-28F28DDF46D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99E605BE-B8C0-42D8-BC8E-684E099E5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FF44589A-C306-42FB-811C-C157DCE3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5604" name="Fußzeilenplatzhalter 3">
            <a:extLst>
              <a:ext uri="{FF2B5EF4-FFF2-40B4-BE49-F238E27FC236}">
                <a16:creationId xmlns:a16="http://schemas.microsoft.com/office/drawing/2014/main" id="{7DC75CF8-0128-46B1-8645-8D206E8DD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5605" name="Foliennummernplatzhalter 4">
            <a:extLst>
              <a:ext uri="{FF2B5EF4-FFF2-40B4-BE49-F238E27FC236}">
                <a16:creationId xmlns:a16="http://schemas.microsoft.com/office/drawing/2014/main" id="{1EADC265-BDCC-4687-BDB1-ED721CBBF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FD4502-CC9C-4152-B241-7D59FBCB1E3C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>
            <a:extLst>
              <a:ext uri="{FF2B5EF4-FFF2-40B4-BE49-F238E27FC236}">
                <a16:creationId xmlns:a16="http://schemas.microsoft.com/office/drawing/2014/main" id="{D0D023A2-0F1F-42D5-958F-E0C5B1B19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>
            <a:extLst>
              <a:ext uri="{FF2B5EF4-FFF2-40B4-BE49-F238E27FC236}">
                <a16:creationId xmlns:a16="http://schemas.microsoft.com/office/drawing/2014/main" id="{C969DBD7-6864-4614-A73E-2F0BF8C6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(</a:t>
            </a:r>
            <a:r>
              <a:rPr lang="de-DE" altLang="de-DE" b="1"/>
              <a:t>I</a:t>
            </a:r>
            <a:r>
              <a:rPr lang="de-DE" altLang="de-DE"/>
              <a:t>ntegrated </a:t>
            </a:r>
            <a:r>
              <a:rPr lang="de-DE" altLang="de-DE" b="1"/>
              <a:t>D</a:t>
            </a:r>
            <a:r>
              <a:rPr lang="de-DE" altLang="de-DE"/>
              <a:t>evelopment </a:t>
            </a:r>
            <a:r>
              <a:rPr lang="de-DE" altLang="de-DE" b="1"/>
              <a:t>E</a:t>
            </a:r>
            <a:r>
              <a:rPr lang="de-DE" altLang="de-DE"/>
              <a:t>nvironment) sind Programmsysteme zur professionellen (und komfortablen) ProgrammEntwicklung 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28676" name="Fußzeilenplatzhalter 3">
            <a:extLst>
              <a:ext uri="{FF2B5EF4-FFF2-40B4-BE49-F238E27FC236}">
                <a16:creationId xmlns:a16="http://schemas.microsoft.com/office/drawing/2014/main" id="{458DB8B9-6547-4127-90F9-00DB4C1AA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0E1D31C1-4889-42E8-8495-3DD613310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70E77-BCE3-4385-A63D-299420A253A9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>
            <a:extLst>
              <a:ext uri="{FF2B5EF4-FFF2-40B4-BE49-F238E27FC236}">
                <a16:creationId xmlns:a16="http://schemas.microsoft.com/office/drawing/2014/main" id="{F71E939A-A8E9-4767-BD58-32ACF812C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>
            <a:extLst>
              <a:ext uri="{FF2B5EF4-FFF2-40B4-BE49-F238E27FC236}">
                <a16:creationId xmlns:a16="http://schemas.microsoft.com/office/drawing/2014/main" id="{52232225-719A-42EF-857F-81FC5CCD2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Damit Befehle überhaupt verfügbar sind muss zunächst das </a:t>
            </a:r>
            <a:r>
              <a:rPr lang="de-DE" altLang="de-DE" dirty="0" err="1"/>
              <a:t>Repo</a:t>
            </a:r>
            <a:r>
              <a:rPr lang="de-DE" altLang="de-DE" dirty="0"/>
              <a:t> hinzugefügt werden. Dies über File -&gt; Import durchführen</a:t>
            </a:r>
          </a:p>
          <a:p>
            <a:endParaRPr lang="de-DE" altLang="de-DE" dirty="0"/>
          </a:p>
        </p:txBody>
      </p:sp>
      <p:sp>
        <p:nvSpPr>
          <p:cNvPr id="30724" name="Fußzeilenplatzhalter 3">
            <a:extLst>
              <a:ext uri="{FF2B5EF4-FFF2-40B4-BE49-F238E27FC236}">
                <a16:creationId xmlns:a16="http://schemas.microsoft.com/office/drawing/2014/main" id="{D949A9D3-ED2B-46FA-B88C-67657A59C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30725" name="Foliennummernplatzhalter 4">
            <a:extLst>
              <a:ext uri="{FF2B5EF4-FFF2-40B4-BE49-F238E27FC236}">
                <a16:creationId xmlns:a16="http://schemas.microsoft.com/office/drawing/2014/main" id="{C9873014-9580-4E5F-A25E-1DFA874E4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0F6E7-51BA-4950-86C2-A2F5622FE0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D16230C3-82A2-438B-857C-81B906621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441D3DD6-A7CF-4CAB-87EC-1440CB816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9F1C0E94-AA18-41F1-90BD-B09F6967E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96034B6E-065A-4F19-AB35-4EFE11C8C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00806-C3A3-4F2C-BF86-B645BC9B428B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49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8993AAA8-1714-4FBE-AB8D-400C9DD4D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CEE1F2BF-0520-400C-B455-0AF5869F6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Alternative: Rebase </a:t>
            </a:r>
            <a:r>
              <a:rPr lang="de-DE" altLang="de-DE">
                <a:sym typeface="Wingdings" panose="05000000000000000000" pitchFamily="2" charset="2"/>
              </a:rPr>
              <a:t> SVN Workflow</a:t>
            </a:r>
            <a:endParaRPr lang="de-DE" altLang="de-DE"/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EB620225-42C7-4660-A812-FEA69D4FA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1821E22-881D-40FF-B982-BACD41B6D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C588EC-3B7E-4759-9595-4D565FA3D64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154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4C66192B-F30C-448E-9A32-B2D3ECC50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ADE28A2C-9D38-4A06-A660-F22A8F81D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Wer von Euch kennt TortoiseGit bereits? </a:t>
            </a:r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0C56F0DF-7839-4B05-A1ED-C136E758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4CE21506-A696-405C-8082-6148DB0F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1FB3D-FB6C-4D5A-9BBE-AD3262EA7AD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ECC024DC-142B-4125-AD55-799BD9365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8DEA2BAB-2459-4474-ACBB-B54016AA5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Was ist TortoiseGit?</a:t>
            </a:r>
          </a:p>
          <a:p>
            <a:r>
              <a:rPr lang="de-DE" altLang="de-DE" dirty="0"/>
              <a:t>Was macht es?</a:t>
            </a:r>
          </a:p>
          <a:p>
            <a:endParaRPr lang="de-DE" altLang="de-DE" dirty="0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310ED172-A9BA-4991-BAA8-E61A243A33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ED4A1F5B-9618-4F79-A340-A9BFF446C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A2265-0C3E-4DBA-A7C6-8B215D8FE57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5EFFB0BB-FF97-4EDA-9163-42B41F9DD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AE9F2F88-7DE3-43C7-8C60-168D394C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clone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sync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Dann Änderungen durchführen!!!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commit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push</a:t>
            </a:r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46E6D7A6-D5DB-4FCC-A64E-2EC28BB50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49E23E1-7A62-4A9B-BE89-8EBE63E17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1C9918-09EF-4F47-A065-0FEE9B3BD0F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FE9B00-3E8D-4D6C-AF11-86B3F082ED38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068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9A4DF007-E78E-4BAE-A4C8-77D13A396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18ECC80B-7E7C-4BBF-94D2-492A5193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Commit</a:t>
            </a:r>
          </a:p>
          <a:p>
            <a:r>
              <a:rPr lang="de-DE" altLang="de-DE"/>
              <a:t>ReCommit</a:t>
            </a:r>
          </a:p>
          <a:p>
            <a:r>
              <a:rPr lang="de-DE" altLang="de-DE"/>
              <a:t>Commit &amp; Psuh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FF48BA3D-6460-4C05-9C66-359750E9C4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3860CDB4-DCA8-4011-A2AC-8C469258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AE3C6-D0D0-42BF-9575-A0BF7F282143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5AEB3F2C-C005-4314-A128-1EACBC337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967791DF-C313-4E45-8C73-317B0D512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CC67FFB3-DB5A-4F11-BBDD-CED15325E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81B1B3A5-75FC-4CD0-8BC3-5718DD320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6B71E-7F95-454E-AA01-A444CED8B5BF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Kopfbild">
            <a:extLst>
              <a:ext uri="{FF2B5EF4-FFF2-40B4-BE49-F238E27FC236}">
                <a16:creationId xmlns:a16="http://schemas.microsoft.com/office/drawing/2014/main" id="{596C6CC4-E813-4E88-AF0D-6E229471D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AA996A6C-08FF-4A6F-96CE-B6EC00E66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CB376E93-3028-4F04-94F2-B146FA46DA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50" y="3357563"/>
            <a:ext cx="4537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3BEC5C2F-24E7-40AA-9E29-68F4F8A8AB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F4098801-47E2-46E0-B0E7-EC27A08A91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de-DE" sz="800"/>
              <a:t>nationales Forschungszentrum in der Helmholtz-Gemeinschaft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6E647D7B-CCFC-42EC-AA12-37ADC315D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altLang="de-DE" noProof="0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altLang="de-DE" noProof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23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99B119-F7B1-4836-B433-A969F8C928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7DB6EA-4DD1-4538-A624-4074768FD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B858-0A98-43E9-9679-99ED1DD182D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06BCE75-8BB0-486B-B2DD-75CFFF38E0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873B-7EC7-4A4C-88A8-3FF2FDE9C5D7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3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DE9F69-56A8-4863-AE6B-2AD45F2EA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CD3BB0-4568-4903-9A93-B0ECAEC6F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2C033-9C83-4B91-83EB-39599FF8690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98C04C2-5436-480E-BD7C-67C4FC048C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BE535-0CA6-4B26-A504-40135ECDEE7B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24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7C3ED0-7FB3-4170-B8D0-CD185712E4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4DCEB9-3B5C-4EFD-835F-C9306386F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13426-4001-4B48-B627-15753A2BE65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AA4CD5B-2FF7-4D18-A225-0C31E20230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F27C-50A6-4FC9-8DF9-9B0271C0A92F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14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D21DE-36FE-4154-938E-78E4D845CE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8CBDCF-8A34-48C5-B248-2A280A49A5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D7C1-3764-4045-970E-8673E0E9F0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2D946F2-1839-4A88-8808-B83E7CFD4B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7C97-788C-4F8F-B34B-4696FBBEDC2E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5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730915-F9E0-4C70-83E3-ED547EFD40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326E79-87CF-4609-BEDA-EBEE089EAE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4E8B-D1AE-4400-94BC-A4E421440C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EB88767-5996-455D-8B8D-18FA7E8630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D643B-ACF5-437E-BA9F-2A814C74231B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26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6869D9-FCFD-4673-9D06-9F9208D14E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E277DE-9037-4531-82E4-FD60DC5D0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7343-7BA4-4FCF-9435-B4F379D2D90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11FC26B1-D49A-4F7A-AC0E-CD677EDF79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72115-0FA0-41CB-BF08-314ABA05A999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92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EF6A8B-86CF-42B4-B75A-72079E95D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FB74949-90B3-4A4F-9151-42B0E6C404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2EBF-26AA-4DCE-9853-C30A462DC5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60DA9A8-C350-4B91-A703-9A7D523C61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42993-FE5C-4BB8-851E-5C421C924594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51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E76CF6-B8F1-43B6-8647-BCA784B29E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C5A635A-7272-4DE9-A506-9553C8513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AF0F5-8B4E-422A-880C-97F1DFFD89C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7BFD61B-918C-4980-AB6A-F6B384EBE3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222CA-DE8E-4EE3-8317-211E3B242801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41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50948-20C9-437F-BB49-EF66DC91EC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FF4C0E-8BC1-4A9B-8D13-4831E943D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4B5BB-FE7E-4C0E-8EE3-24B429D51E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5D5D126-2CA5-4FD3-9C5C-F7E4A2FF80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5DCD2-E124-4071-A530-8DD1BA182168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880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43846D-6995-4D48-AD69-8C68CF74B7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99A6D2-B27F-4EFC-A9D6-ADC26E655E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02C1-7E3E-40AA-9EB8-B9C29D04FB3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5C092D7-2458-4D0A-A9D0-FAECCEF8A6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1691-C545-45C9-968A-ACE186467940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68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>
            <a:extLst>
              <a:ext uri="{FF2B5EF4-FFF2-40B4-BE49-F238E27FC236}">
                <a16:creationId xmlns:a16="http://schemas.microsoft.com/office/drawing/2014/main" id="{FE0C475A-670C-4011-842F-EB63FB1EF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64FB73D-0DF5-4652-B908-9BFFE495E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5423462-7480-48F9-97C9-6306FB07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CD193D-10B9-470E-95BF-4149E97258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38900"/>
            <a:ext cx="3457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1C27F2C4-01AB-4569-9EFA-AA7B1217F2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38900"/>
            <a:ext cx="3984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1"/>
            </a:lvl1pPr>
          </a:lstStyle>
          <a:p>
            <a:pPr>
              <a:defRPr/>
            </a:pPr>
            <a:fld id="{EEA1EFD1-F79E-4459-B9EE-0549B0898F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CE49AC58-BE9C-498F-96FA-9D067B7750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0525" y="6438900"/>
            <a:ext cx="868363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2CDE4F69-E8D2-487C-B4E3-FCB144626B24}" type="datetime1">
              <a:rPr lang="de-DE" altLang="de-DE"/>
              <a:pPr>
                <a:defRPr/>
              </a:pPr>
              <a:t>14.05.2018</a:t>
            </a:fld>
            <a:endParaRPr lang="de-DE" altLang="de-DE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D06AF1E-DE88-4093-8BE2-8413AF426F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5963" y="645318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pic>
        <p:nvPicPr>
          <p:cNvPr id="1033" name="Picture 13" descr="KIT-Logo-rgb_de">
            <a:extLst>
              <a:ext uri="{FF2B5EF4-FFF2-40B4-BE49-F238E27FC236}">
                <a16:creationId xmlns:a16="http://schemas.microsoft.com/office/drawing/2014/main" id="{43A1AA85-47EE-4C9F-A2FF-2215584CFD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ogella.com/tutorials/EclipseGit/article.html" TargetMode="External"/><Relationship Id="rId3" Type="http://schemas.openxmlformats.org/officeDocument/2006/relationships/hyperlink" Target="https://www.atlassian.com/git/tutorials/using-branches" TargetMode="External"/><Relationship Id="rId7" Type="http://schemas.openxmlformats.org/officeDocument/2006/relationships/hyperlink" Target="https://tortoisegit.org/docs/tortoiseg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lfebert.de/git/workflows/" TargetMode="External"/><Relationship Id="rId5" Type="http://schemas.openxmlformats.org/officeDocument/2006/relationships/hyperlink" Target="https://infos.seibert-media.net/display/Productivity/Git-Workflows+-+Der+Gitflow-Workflow" TargetMode="External"/><Relationship Id="rId4" Type="http://schemas.openxmlformats.org/officeDocument/2006/relationships/hyperlink" Target="https://git-scm.com/book/de/v1/Git-Branching-Branching-Workflow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hyperlink" Target="http://i0.kym-cdn.com/photos/images/newsfeed/000/041/343/index.php20110724-22047-58b7h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eddit.com/r/ProgrammerHumor/comments/7l3jtr/someday_all_hype_about_git_will_be_over/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EB16A6-E7F0-4911-908E-721486EDAD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Versionsmanagment: Git</a:t>
            </a:r>
            <a:br>
              <a:rPr lang="de-DE" altLang="de-DE" dirty="0"/>
            </a:br>
            <a:r>
              <a:rPr lang="de-DE" altLang="de-DE" dirty="0"/>
              <a:t>Prinzip &amp; Clients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4B14DC-D350-4DA1-8684-EFF0402E90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B. Sc. Simon Müller</a:t>
            </a:r>
          </a:p>
          <a:p>
            <a:pPr eaLnBrk="1" hangingPunct="1"/>
            <a:r>
              <a:rPr lang="de-DE" altLang="de-DE"/>
              <a:t>Denis Westerheide</a:t>
            </a:r>
          </a:p>
        </p:txBody>
      </p:sp>
      <p:pic>
        <p:nvPicPr>
          <p:cNvPr id="5124" name="Picture 14" descr="ITIV-logo_color_small">
            <a:extLst>
              <a:ext uri="{FF2B5EF4-FFF2-40B4-BE49-F238E27FC236}">
                <a16:creationId xmlns:a16="http://schemas.microsoft.com/office/drawing/2014/main" id="{A744A822-0357-44AF-9402-08F82D38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68300"/>
            <a:ext cx="5635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>
            <a:extLst>
              <a:ext uri="{FF2B5EF4-FFF2-40B4-BE49-F238E27FC236}">
                <a16:creationId xmlns:a16="http://schemas.microsoft.com/office/drawing/2014/main" id="{BD7070FE-2766-4116-8DF8-435F008A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14338"/>
            <a:ext cx="2166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Informationsverarbeitung</a:t>
            </a:r>
          </a:p>
        </p:txBody>
      </p:sp>
      <p:sp>
        <p:nvSpPr>
          <p:cNvPr id="5126" name="Rectangle 15">
            <a:extLst>
              <a:ext uri="{FF2B5EF4-FFF2-40B4-BE49-F238E27FC236}">
                <a16:creationId xmlns:a16="http://schemas.microsoft.com/office/drawing/2014/main" id="{04F0B7BE-8709-429C-8651-BE7F19FE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1268413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 b="1"/>
              <a:t>Institutsleitung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Dr. h. c. J. Becker (Sprecher)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Eric Sax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 rer. nat. W. Stork 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08BC4E6-C192-43CC-B7A4-C31C9C1946BF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937125"/>
            <a:ext cx="8235950" cy="973138"/>
            <a:chOff x="311150" y="4929188"/>
            <a:chExt cx="8235950" cy="973137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809C2B3-20FE-41AD-A4E3-AF16DD0158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025" y="5129213"/>
              <a:ext cx="52562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FBA7B300-9520-44EF-BD30-8ACDCE99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50" y="5730875"/>
              <a:ext cx="7410450" cy="46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398" name="Textfeld 4">
              <a:extLst>
                <a:ext uri="{FF2B5EF4-FFF2-40B4-BE49-F238E27FC236}">
                  <a16:creationId xmlns:a16="http://schemas.microsoft.com/office/drawing/2014/main" id="{23597A2E-59E2-466F-888D-818B7872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5534025"/>
              <a:ext cx="889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Master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CD94DCA9-7840-430B-AD93-0A0C7AFB7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025" y="5129213"/>
              <a:ext cx="0" cy="61594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feld 8192">
              <a:extLst>
                <a:ext uri="{FF2B5EF4-FFF2-40B4-BE49-F238E27FC236}">
                  <a16:creationId xmlns:a16="http://schemas.microsoft.com/office/drawing/2014/main" id="{B62DD2A0-A198-40F6-A506-F0E9BBAD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50" y="4929188"/>
              <a:ext cx="1377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FeatureFoo</a:t>
              </a:r>
            </a:p>
          </p:txBody>
        </p:sp>
        <p:sp>
          <p:nvSpPr>
            <p:cNvPr id="8200" name="Ellipse 8199">
              <a:extLst>
                <a:ext uri="{FF2B5EF4-FFF2-40B4-BE49-F238E27FC236}">
                  <a16:creationId xmlns:a16="http://schemas.microsoft.com/office/drawing/2014/main" id="{543BD6EB-477E-40DB-9DBC-69E6ECA2F0FB}"/>
                </a:ext>
              </a:extLst>
            </p:cNvPr>
            <p:cNvSpPr/>
            <p:nvPr/>
          </p:nvSpPr>
          <p:spPr>
            <a:xfrm>
              <a:off x="2449512" y="568642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AE1EF17-D7AF-41CC-AD4E-22D3EE2100DA}"/>
                </a:ext>
              </a:extLst>
            </p:cNvPr>
            <p:cNvSpPr/>
            <p:nvPr/>
          </p:nvSpPr>
          <p:spPr>
            <a:xfrm>
              <a:off x="219551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66F301B-1264-48D7-B75D-7430EFB826AC}"/>
                </a:ext>
              </a:extLst>
            </p:cNvPr>
            <p:cNvSpPr/>
            <p:nvPr/>
          </p:nvSpPr>
          <p:spPr>
            <a:xfrm>
              <a:off x="2916237" y="5078413"/>
              <a:ext cx="95250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0E42518-4B63-4C0C-9C55-411E4C0A9643}"/>
                </a:ext>
              </a:extLst>
            </p:cNvPr>
            <p:cNvSpPr/>
            <p:nvPr/>
          </p:nvSpPr>
          <p:spPr>
            <a:xfrm>
              <a:off x="3635375" y="5078413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5C51B3F-3EC3-4B96-AEE2-F6687DEC56E5}"/>
                </a:ext>
              </a:extLst>
            </p:cNvPr>
            <p:cNvSpPr/>
            <p:nvPr/>
          </p:nvSpPr>
          <p:spPr>
            <a:xfrm>
              <a:off x="4427537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7D13B86-9B82-447B-A868-B1BBD065DA12}"/>
                </a:ext>
              </a:extLst>
            </p:cNvPr>
            <p:cNvSpPr/>
            <p:nvPr/>
          </p:nvSpPr>
          <p:spPr>
            <a:xfrm>
              <a:off x="514826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5257F3E-7F90-4B9A-93E9-02887DCC0A4C}"/>
                </a:ext>
              </a:extLst>
            </p:cNvPr>
            <p:cNvSpPr/>
            <p:nvPr/>
          </p:nvSpPr>
          <p:spPr>
            <a:xfrm>
              <a:off x="5940425" y="5073651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0A13CED-DF60-48D3-969D-817C23E1DD04}"/>
                </a:ext>
              </a:extLst>
            </p:cNvPr>
            <p:cNvSpPr/>
            <p:nvPr/>
          </p:nvSpPr>
          <p:spPr>
            <a:xfrm>
              <a:off x="3217862" y="5703887"/>
              <a:ext cx="95250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28311F4C-C2EA-4F9A-B10B-0EA2FB6ABA98}"/>
                </a:ext>
              </a:extLst>
            </p:cNvPr>
            <p:cNvSpPr/>
            <p:nvPr/>
          </p:nvSpPr>
          <p:spPr>
            <a:xfrm>
              <a:off x="3987800" y="5703887"/>
              <a:ext cx="96837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3E19FEF-3F8E-45A5-8FB4-03B43A40FE18}"/>
                </a:ext>
              </a:extLst>
            </p:cNvPr>
            <p:cNvSpPr/>
            <p:nvPr/>
          </p:nvSpPr>
          <p:spPr>
            <a:xfrm>
              <a:off x="4754562" y="57038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6031C3E-46DD-4B93-BDE1-950AEEE0FAF4}"/>
                </a:ext>
              </a:extLst>
            </p:cNvPr>
            <p:cNvSpPr/>
            <p:nvPr/>
          </p:nvSpPr>
          <p:spPr>
            <a:xfrm>
              <a:off x="5521325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B666F32-800C-4004-963D-DC65A810278B}"/>
                </a:ext>
              </a:extLst>
            </p:cNvPr>
            <p:cNvSpPr/>
            <p:nvPr/>
          </p:nvSpPr>
          <p:spPr>
            <a:xfrm>
              <a:off x="6291262" y="571817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8110CA7-47E8-4762-9FB4-C472BE1EAF8C}"/>
                </a:ext>
              </a:extLst>
            </p:cNvPr>
            <p:cNvSpPr/>
            <p:nvPr/>
          </p:nvSpPr>
          <p:spPr>
            <a:xfrm>
              <a:off x="1808162" y="56911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6387" name="Titel 1">
            <a:extLst>
              <a:ext uri="{FF2B5EF4-FFF2-40B4-BE49-F238E27FC236}">
                <a16:creationId xmlns:a16="http://schemas.microsoft.com/office/drawing/2014/main" id="{6C73D8FD-BD8A-40DC-98D4-62E4AFD8F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Feature Branches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1A282A3D-6871-4582-9733-DAB46BFFD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198563"/>
            <a:ext cx="8356600" cy="3292475"/>
          </a:xfrm>
        </p:spPr>
        <p:txBody>
          <a:bodyPr/>
          <a:lstStyle/>
          <a:p>
            <a:r>
              <a:rPr lang="de-DE" altLang="de-DE"/>
              <a:t>Ziel: Neues Feature Foo</a:t>
            </a:r>
          </a:p>
          <a:p>
            <a:endParaRPr lang="de-DE" altLang="de-DE"/>
          </a:p>
          <a:p>
            <a:r>
              <a:rPr lang="de-DE" altLang="de-DE">
                <a:sym typeface="Wingdings" panose="05000000000000000000" pitchFamily="2" charset="2"/>
              </a:rPr>
              <a:t>Erzeuge </a:t>
            </a:r>
            <a:r>
              <a:rPr lang="de-DE" altLang="de-DE"/>
              <a:t>Branch: FeatureFoo</a:t>
            </a:r>
          </a:p>
          <a:p>
            <a:pPr lvl="1"/>
            <a:r>
              <a:rPr lang="de-DE" altLang="de-DE"/>
              <a:t>Featurecommits NUR in FeatureFoo</a:t>
            </a:r>
          </a:p>
          <a:p>
            <a:pPr lvl="1"/>
            <a:r>
              <a:rPr lang="de-DE" altLang="de-DE"/>
              <a:t>Gleichzeitig: Bugfixes etc. auf Master</a:t>
            </a:r>
          </a:p>
          <a:p>
            <a:endParaRPr lang="de-DE" altLang="de-DE"/>
          </a:p>
          <a:p>
            <a:r>
              <a:rPr lang="de-DE" altLang="de-DE"/>
              <a:t>Feature fertig →</a:t>
            </a:r>
            <a:r>
              <a:rPr lang="de-DE" altLang="de-DE">
                <a:sym typeface="Wingdings" panose="05000000000000000000" pitchFamily="2" charset="2"/>
              </a:rPr>
              <a:t> Pull Request/Merge FeatureFoo in Master</a:t>
            </a:r>
            <a:endParaRPr lang="de-DE" altLang="de-DE"/>
          </a:p>
          <a:p>
            <a:endParaRPr lang="de-DE" altLang="de-DE"/>
          </a:p>
          <a:p>
            <a:endParaRPr lang="de-DE" altLang="de-DE"/>
          </a:p>
          <a:p>
            <a:endParaRPr lang="de-DE" altLang="de-DE"/>
          </a:p>
        </p:txBody>
      </p:sp>
      <p:sp>
        <p:nvSpPr>
          <p:cNvPr id="16389" name="Fußzeilenplatzhalter 3">
            <a:extLst>
              <a:ext uri="{FF2B5EF4-FFF2-40B4-BE49-F238E27FC236}">
                <a16:creationId xmlns:a16="http://schemas.microsoft.com/office/drawing/2014/main" id="{BD7AD193-F509-4CEC-BFCB-3F61E3612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6390" name="Foliennummernplatzhalter 4">
            <a:extLst>
              <a:ext uri="{FF2B5EF4-FFF2-40B4-BE49-F238E27FC236}">
                <a16:creationId xmlns:a16="http://schemas.microsoft.com/office/drawing/2014/main" id="{0E8C8432-5CDB-4FC7-BECE-A7C51E1A7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424B82-F36D-4334-9819-8B3553CBD6C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de-DE" altLang="de-DE" sz="900"/>
          </a:p>
        </p:txBody>
      </p:sp>
      <p:sp>
        <p:nvSpPr>
          <p:cNvPr id="16391" name="Datumsplatzhalter 5">
            <a:extLst>
              <a:ext uri="{FF2B5EF4-FFF2-40B4-BE49-F238E27FC236}">
                <a16:creationId xmlns:a16="http://schemas.microsoft.com/office/drawing/2014/main" id="{021A0E34-8C66-4B35-93F1-5E826F2D00B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99182BC-54DA-4055-BBE9-1AB73E79206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C881F0-56E1-4E96-B946-444E2403BB57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5003800"/>
            <a:ext cx="1658938" cy="806450"/>
            <a:chOff x="6965950" y="5003800"/>
            <a:chExt cx="1658938" cy="806450"/>
          </a:xfrm>
        </p:grpSpPr>
        <p:cxnSp>
          <p:nvCxnSpPr>
            <p:cNvPr id="8192" name="Gerade Verbindung mit Pfeil 8191">
              <a:extLst>
                <a:ext uri="{FF2B5EF4-FFF2-40B4-BE49-F238E27FC236}">
                  <a16:creationId xmlns:a16="http://schemas.microsoft.com/office/drawing/2014/main" id="{3E2C54A1-E376-44AD-AF5C-847168E64A79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38" y="5129213"/>
              <a:ext cx="0" cy="58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3DA7488-88DE-4AA4-9501-6B334942ED9C}"/>
                </a:ext>
              </a:extLst>
            </p:cNvPr>
            <p:cNvSpPr/>
            <p:nvPr/>
          </p:nvSpPr>
          <p:spPr>
            <a:xfrm>
              <a:off x="7062788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395" name="Textfeld 8205">
              <a:extLst>
                <a:ext uri="{FF2B5EF4-FFF2-40B4-BE49-F238E27FC236}">
                  <a16:creationId xmlns:a16="http://schemas.microsoft.com/office/drawing/2014/main" id="{D91E2DC9-952E-4F1A-AEBC-3A10F7C1B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31802">
              <a:off x="6965950" y="5003800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Merge-commit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7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623B231-9F15-4A69-8EAA-6264B4017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Gitflow</a:t>
            </a:r>
          </a:p>
        </p:txBody>
      </p:sp>
      <p:sp>
        <p:nvSpPr>
          <p:cNvPr id="11274" name="Inhaltsplatzhalter 2">
            <a:extLst>
              <a:ext uri="{FF2B5EF4-FFF2-40B4-BE49-F238E27FC236}">
                <a16:creationId xmlns:a16="http://schemas.microsoft.com/office/drawing/2014/main" id="{5593D37F-6A90-4CC3-99EA-C1175C1B4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4411663"/>
            <a:ext cx="8356600" cy="4892675"/>
          </a:xfrm>
        </p:spPr>
        <p:txBody>
          <a:bodyPr/>
          <a:lstStyle/>
          <a:p>
            <a:r>
              <a:rPr lang="de-DE" altLang="de-DE"/>
              <a:t>Master nur für Releases</a:t>
            </a:r>
          </a:p>
          <a:p>
            <a:r>
              <a:rPr lang="de-DE" altLang="de-DE"/>
              <a:t>Neuer Code nur in Development-Branch</a:t>
            </a:r>
          </a:p>
          <a:p>
            <a:r>
              <a:rPr lang="de-DE" altLang="de-DE"/>
              <a:t>Abschließende Arbeiten in Release-Branch</a:t>
            </a:r>
          </a:p>
          <a:p>
            <a:r>
              <a:rPr lang="de-DE" altLang="de-DE"/>
              <a:t>Merge in Master-Branch für neuen Release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9019EAD3-1A2E-4CF2-8D4C-431A3CF00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A663835-AC3B-4858-B9E2-829A12E6A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2C05EAA-AA68-4CBA-8E2A-28BFD945C12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de-DE" altLang="de-DE" sz="900"/>
          </a:p>
        </p:txBody>
      </p:sp>
      <p:sp>
        <p:nvSpPr>
          <p:cNvPr id="17414" name="Datumsplatzhalter 5">
            <a:extLst>
              <a:ext uri="{FF2B5EF4-FFF2-40B4-BE49-F238E27FC236}">
                <a16:creationId xmlns:a16="http://schemas.microsoft.com/office/drawing/2014/main" id="{6CDD4D20-A2B3-4197-90BA-456A2B9E1A7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44A15F6-206A-4039-93B3-4F108038E8E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D90FBD-FB63-4C85-AED1-40087D6D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8958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feld 58">
            <a:extLst>
              <a:ext uri="{FF2B5EF4-FFF2-40B4-BE49-F238E27FC236}">
                <a16:creationId xmlns:a16="http://schemas.microsoft.com/office/drawing/2014/main" id="{3A09091E-F217-44A1-A125-3BEBF74C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090988"/>
            <a:ext cx="1287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2242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/>
      <p:bldP spid="122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46E1DB46-9872-4E12-A7C3-17BCECB4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DF1D-DA3F-4D9D-A49E-BDBE94FD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Committe oft</a:t>
            </a:r>
          </a:p>
          <a:p>
            <a:pPr lvl="1">
              <a:defRPr/>
            </a:pPr>
            <a:r>
              <a:rPr lang="de-DE" dirty="0"/>
              <a:t>Erleichtert </a:t>
            </a:r>
            <a:r>
              <a:rPr lang="de-DE" dirty="0" err="1"/>
              <a:t>Reverten</a:t>
            </a:r>
            <a:r>
              <a:rPr lang="de-DE" dirty="0"/>
              <a:t> bei Problemen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Committe nur zusammengehörige Änderungen</a:t>
            </a:r>
          </a:p>
          <a:p>
            <a:pPr lvl="1">
              <a:defRPr/>
            </a:pPr>
            <a:r>
              <a:rPr lang="de-DE" dirty="0"/>
              <a:t>Vermeidet Nebeneffekte beim </a:t>
            </a:r>
            <a:r>
              <a:rPr lang="de-DE" dirty="0" err="1"/>
              <a:t>Reverten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Fülle die </a:t>
            </a:r>
            <a:r>
              <a:rPr lang="de-DE" dirty="0" err="1"/>
              <a:t>Commitmessage</a:t>
            </a:r>
            <a:r>
              <a:rPr lang="de-DE" dirty="0"/>
              <a:t> sinnvoll</a:t>
            </a:r>
          </a:p>
          <a:p>
            <a:pPr lvl="1">
              <a:defRPr/>
            </a:pPr>
            <a:r>
              <a:rPr lang="de-DE" dirty="0"/>
              <a:t>Sinn eines </a:t>
            </a:r>
            <a:r>
              <a:rPr lang="de-DE" dirty="0" err="1"/>
              <a:t>Commits</a:t>
            </a:r>
            <a:r>
              <a:rPr lang="de-DE" dirty="0"/>
              <a:t> sollte sofort erkennbar sein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NIEMALS</a:t>
            </a:r>
            <a:r>
              <a:rPr lang="de-DE" dirty="0"/>
              <a:t> push --</a:t>
            </a:r>
            <a:r>
              <a:rPr lang="de-DE" dirty="0" err="1"/>
              <a:t>force</a:t>
            </a:r>
            <a:r>
              <a:rPr lang="de-DE" dirty="0"/>
              <a:t> benutzen</a:t>
            </a:r>
          </a:p>
          <a:p>
            <a:pPr lvl="1">
              <a:defRPr/>
            </a:pPr>
            <a:r>
              <a:rPr lang="de-DE" dirty="0"/>
              <a:t>Zerstört sämtliche lokale Kopien des </a:t>
            </a:r>
            <a:r>
              <a:rPr lang="de-DE" dirty="0" err="1"/>
              <a:t>Repositorys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18436" name="Foliennummernplatzhalter 4">
            <a:extLst>
              <a:ext uri="{FF2B5EF4-FFF2-40B4-BE49-F238E27FC236}">
                <a16:creationId xmlns:a16="http://schemas.microsoft.com/office/drawing/2014/main" id="{70D65CC3-1C7A-4FA8-B8EB-538692156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A2D00B-9029-4E15-90D3-E5FD71C1486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de-DE" altLang="de-DE" sz="900"/>
          </a:p>
        </p:txBody>
      </p:sp>
      <p:sp>
        <p:nvSpPr>
          <p:cNvPr id="18437" name="Datumsplatzhalter 5">
            <a:extLst>
              <a:ext uri="{FF2B5EF4-FFF2-40B4-BE49-F238E27FC236}">
                <a16:creationId xmlns:a16="http://schemas.microsoft.com/office/drawing/2014/main" id="{20585617-5674-4AB9-8918-B654FA96EED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6151177-6E05-4C60-8822-2CF511E850B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B793A16-423E-4784-AA9E-C016B42C3D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17309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6">
            <a:extLst>
              <a:ext uri="{FF2B5EF4-FFF2-40B4-BE49-F238E27FC236}">
                <a16:creationId xmlns:a16="http://schemas.microsoft.com/office/drawing/2014/main" id="{F2DE6829-CED9-46EF-AA16-F22E53956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man Git (in kleinen Teams) nicht benutzt</a:t>
            </a:r>
          </a:p>
        </p:txBody>
      </p:sp>
      <p:pic>
        <p:nvPicPr>
          <p:cNvPr id="13315" name="Inhaltsplatzhalter 9">
            <a:extLst>
              <a:ext uri="{FF2B5EF4-FFF2-40B4-BE49-F238E27FC236}">
                <a16:creationId xmlns:a16="http://schemas.microsoft.com/office/drawing/2014/main" id="{557FE76B-E216-4630-BC71-1588352EB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9775" y="1812925"/>
            <a:ext cx="4892675" cy="3711575"/>
          </a:xfrm>
        </p:spPr>
      </p:pic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E24236DC-3455-4916-98FB-AFB276452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0E7A55DB-562D-4519-91AE-858FFF242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FA00EE3-396F-4591-9FE2-E755AA24D8A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de-DE" altLang="de-DE" sz="900"/>
          </a:p>
        </p:txBody>
      </p:sp>
      <p:sp>
        <p:nvSpPr>
          <p:cNvPr id="19462" name="Datumsplatzhalter 5">
            <a:extLst>
              <a:ext uri="{FF2B5EF4-FFF2-40B4-BE49-F238E27FC236}">
                <a16:creationId xmlns:a16="http://schemas.microsoft.com/office/drawing/2014/main" id="{1B902FBE-1F9D-4110-8AB5-34D2A26BAE9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C1E486C-99FF-4525-BC3B-F34491DF5232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15367" name="Textfeld 15">
            <a:extLst>
              <a:ext uri="{FF2B5EF4-FFF2-40B4-BE49-F238E27FC236}">
                <a16:creationId xmlns:a16="http://schemas.microsoft.com/office/drawing/2014/main" id="{90AD9CAA-AB33-4201-8511-F35F3812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462588"/>
            <a:ext cx="1979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https://github.com/rails/rails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FA9F4C-6AD4-4FF5-9138-37CAFDE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154305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7">
            <a:extLst>
              <a:ext uri="{FF2B5EF4-FFF2-40B4-BE49-F238E27FC236}">
                <a16:creationId xmlns:a16="http://schemas.microsoft.com/office/drawing/2014/main" id="{BB42B0A9-A7B5-42B7-8137-DDF4D85C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Vorstellung und Nutzung</a:t>
            </a:r>
          </a:p>
        </p:txBody>
      </p:sp>
      <p:sp>
        <p:nvSpPr>
          <p:cNvPr id="8195" name="Fußzeilenplatzhalter 3">
            <a:extLst>
              <a:ext uri="{FF2B5EF4-FFF2-40B4-BE49-F238E27FC236}">
                <a16:creationId xmlns:a16="http://schemas.microsoft.com/office/drawing/2014/main" id="{2A4DD607-82AC-43E7-A153-EDC3EF752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196" name="Foliennummernplatzhalter 4">
            <a:extLst>
              <a:ext uri="{FF2B5EF4-FFF2-40B4-BE49-F238E27FC236}">
                <a16:creationId xmlns:a16="http://schemas.microsoft.com/office/drawing/2014/main" id="{D20B69B8-9CBC-43BE-AC4A-A6298D1D4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C98824-4CB8-4AEF-B886-C418E36C704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de-DE" altLang="de-DE" sz="900"/>
          </a:p>
        </p:txBody>
      </p:sp>
      <p:sp>
        <p:nvSpPr>
          <p:cNvPr id="8197" name="Datumsplatzhalter 5">
            <a:extLst>
              <a:ext uri="{FF2B5EF4-FFF2-40B4-BE49-F238E27FC236}">
                <a16:creationId xmlns:a16="http://schemas.microsoft.com/office/drawing/2014/main" id="{36E10160-6430-445B-A821-3484EBE820E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2601122-D033-4655-899C-9A00044443E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8198" name="Grafik 1">
            <a:extLst>
              <a:ext uri="{FF2B5EF4-FFF2-40B4-BE49-F238E27FC236}">
                <a16:creationId xmlns:a16="http://schemas.microsoft.com/office/drawing/2014/main" id="{3DA97363-BD19-4DBE-986E-C4E81BC36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22663"/>
            <a:ext cx="46688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>
            <a:extLst>
              <a:ext uri="{FF2B5EF4-FFF2-40B4-BE49-F238E27FC236}">
                <a16:creationId xmlns:a16="http://schemas.microsoft.com/office/drawing/2014/main" id="{90660A40-4D28-4595-B8F8-05E5808B27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243" name="Foliennummernplatzhalter 4">
            <a:extLst>
              <a:ext uri="{FF2B5EF4-FFF2-40B4-BE49-F238E27FC236}">
                <a16:creationId xmlns:a16="http://schemas.microsoft.com/office/drawing/2014/main" id="{76681C47-33DB-4150-BA58-0E095BCB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C4BBAF-796B-4583-839F-7C105E5E45E2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de-DE" altLang="de-DE" sz="900"/>
          </a:p>
        </p:txBody>
      </p:sp>
      <p:sp>
        <p:nvSpPr>
          <p:cNvPr id="10244" name="Datumsplatzhalter 5">
            <a:extLst>
              <a:ext uri="{FF2B5EF4-FFF2-40B4-BE49-F238E27FC236}">
                <a16:creationId xmlns:a16="http://schemas.microsoft.com/office/drawing/2014/main" id="{5798436F-683F-41E4-AA3B-EADAE2CDE27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5DEAC31-82F3-4DD1-BA2A-1ED26C75C77E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92A58CC-005D-4B04-8C25-20B98F53F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TortoiseGit</a:t>
            </a:r>
            <a:br>
              <a:rPr lang="de-DE" altLang="de-DE" sz="2000" dirty="0"/>
            </a:br>
            <a:r>
              <a:rPr lang="de-DE" altLang="de-DE" sz="2000" dirty="0"/>
              <a:t>Vorstellung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TortoiseGit ist ein Client für Windows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Macht Kommandos im Explorer-Kontextmenü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/>
              <a:t>    verfügbar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Nützliche Zusatzfunktionen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Vergleichswerkzeug,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Icon </a:t>
            </a:r>
            <a:r>
              <a:rPr lang="de-DE" altLang="de-DE" dirty="0" err="1"/>
              <a:t>Overlay‘s</a:t>
            </a:r>
            <a:r>
              <a:rPr lang="de-DE" altLang="de-DE" dirty="0"/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uvm</a:t>
            </a:r>
            <a:r>
              <a:rPr lang="de-DE" altLang="de-DE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DE3DD5-D1FE-41C6-9C24-CF20364D1235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1412875"/>
            <a:ext cx="4125913" cy="4824413"/>
            <a:chOff x="4848225" y="1412875"/>
            <a:chExt cx="4125913" cy="4824413"/>
          </a:xfrm>
        </p:grpSpPr>
        <p:grpSp>
          <p:nvGrpSpPr>
            <p:cNvPr id="10249" name="Gruppieren 9">
              <a:extLst>
                <a:ext uri="{FF2B5EF4-FFF2-40B4-BE49-F238E27FC236}">
                  <a16:creationId xmlns:a16="http://schemas.microsoft.com/office/drawing/2014/main" id="{6418326E-04F2-45B3-A378-E35D5F656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363" y="1412875"/>
              <a:ext cx="4041775" cy="4824413"/>
              <a:chOff x="3121753" y="260648"/>
              <a:chExt cx="5020522" cy="5904656"/>
            </a:xfrm>
          </p:grpSpPr>
          <p:pic>
            <p:nvPicPr>
              <p:cNvPr id="10251" name="Grafik 10">
                <a:extLst>
                  <a:ext uri="{FF2B5EF4-FFF2-40B4-BE49-F238E27FC236}">
                    <a16:creationId xmlns:a16="http://schemas.microsoft.com/office/drawing/2014/main" id="{B81D0880-85C8-4383-9F57-620FBEA40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1753" y="1180588"/>
                <a:ext cx="2900494" cy="4496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2" name="Grafik 11">
                <a:extLst>
                  <a:ext uri="{FF2B5EF4-FFF2-40B4-BE49-F238E27FC236}">
                    <a16:creationId xmlns:a16="http://schemas.microsoft.com/office/drawing/2014/main" id="{928F94F5-3390-4701-8C30-88708550D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1" b="11150"/>
              <a:stretch>
                <a:fillRect/>
              </a:stretch>
            </p:blipFill>
            <p:spPr bwMode="auto">
              <a:xfrm>
                <a:off x="6022247" y="260648"/>
                <a:ext cx="2120028" cy="5904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87AA121A-F6F6-40F2-9DC4-8A205DBAE45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25" y="1916113"/>
              <a:ext cx="1811338" cy="15128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fik 1">
            <a:extLst>
              <a:ext uri="{FF2B5EF4-FFF2-40B4-BE49-F238E27FC236}">
                <a16:creationId xmlns:a16="http://schemas.microsoft.com/office/drawing/2014/main" id="{2B0D733F-E2BC-453E-8EA2-CFFEF881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1"/>
          <a:stretch>
            <a:fillRect/>
          </a:stretch>
        </p:blipFill>
        <p:spPr bwMode="auto">
          <a:xfrm>
            <a:off x="2627313" y="342900"/>
            <a:ext cx="103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>
            <a:extLst>
              <a:ext uri="{FF2B5EF4-FFF2-40B4-BE49-F238E27FC236}">
                <a16:creationId xmlns:a16="http://schemas.microsoft.com/office/drawing/2014/main" id="{5BB78EAC-08EF-4366-85A8-1882D8181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2291" name="Foliennummernplatzhalter 4">
            <a:extLst>
              <a:ext uri="{FF2B5EF4-FFF2-40B4-BE49-F238E27FC236}">
                <a16:creationId xmlns:a16="http://schemas.microsoft.com/office/drawing/2014/main" id="{99DE9658-2B2A-4041-AC89-66C544D76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163721-4FED-427C-991E-BF2AC57FB9D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de-DE" altLang="de-DE" sz="900"/>
          </a:p>
        </p:txBody>
      </p:sp>
      <p:sp>
        <p:nvSpPr>
          <p:cNvPr id="12292" name="Datumsplatzhalter 5">
            <a:extLst>
              <a:ext uri="{FF2B5EF4-FFF2-40B4-BE49-F238E27FC236}">
                <a16:creationId xmlns:a16="http://schemas.microsoft.com/office/drawing/2014/main" id="{9B2FE5A2-6B3D-4404-AE91-90BFDA2D0FD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329B030-5F0C-4496-82C6-C19F9099E668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5BEAC73-2832-4798-BFD7-9D7918425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TortoiseGit</a:t>
            </a:r>
            <a:br>
              <a:rPr lang="de-DE" altLang="de-DE" sz="2000" dirty="0"/>
            </a:br>
            <a:r>
              <a:rPr lang="de-DE" altLang="de-DE" sz="2000" dirty="0"/>
              <a:t>Nutzung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Übersicht der wichtigsten Funktionen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u="sng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Clone / Create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Commit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Sync</a:t>
            </a:r>
            <a:r>
              <a:rPr lang="de-DE" altLang="de-DE" dirty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de-DE" altLang="de-DE" dirty="0"/>
              <a:t>Pull, Push usw.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Branch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Switch/Checkout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Merge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4339" name="Inhaltsplatzhalter 6">
            <a:extLst>
              <a:ext uri="{FF2B5EF4-FFF2-40B4-BE49-F238E27FC236}">
                <a16:creationId xmlns:a16="http://schemas.microsoft.com/office/drawing/2014/main" id="{5AD3010B-8226-463D-A277-E003BF83B4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2" y="1198563"/>
            <a:ext cx="8359775" cy="4894262"/>
          </a:xfrm>
        </p:spPr>
        <p:txBody>
          <a:bodyPr/>
          <a:lstStyle/>
          <a:p>
            <a:r>
              <a:rPr lang="de-DE" altLang="de-DE" dirty="0"/>
              <a:t>erstmalig für lokale Kopie eines </a:t>
            </a:r>
            <a:r>
              <a:rPr lang="de-DE" altLang="de-DE" dirty="0" err="1"/>
              <a:t>Repos</a:t>
            </a:r>
            <a:endParaRPr lang="de-DE" altLang="de-DE" dirty="0"/>
          </a:p>
          <a:p>
            <a:pPr lvl="1"/>
            <a:r>
              <a:rPr lang="de-DE" altLang="de-DE" dirty="0"/>
              <a:t>rechtsklick an gewünschter Stelle</a:t>
            </a:r>
          </a:p>
          <a:p>
            <a:pPr lvl="1"/>
            <a:r>
              <a:rPr lang="de-DE" altLang="de-DE" dirty="0"/>
              <a:t>wähle TortoiseGit</a:t>
            </a:r>
          </a:p>
          <a:p>
            <a:pPr lvl="1"/>
            <a:r>
              <a:rPr lang="de-DE" altLang="de-DE" dirty="0"/>
              <a:t>„clone…“ </a:t>
            </a:r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2A86AF8B-78AE-4BBF-AB20-EF5032FF8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53F2371D-6EF8-4BEA-88D6-94BBB553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1AB6CBB-E999-4046-811F-5765D6A451F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C9F42310-9C21-4BF3-AC13-098672C39A7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AE25FEA-CB2C-46B5-93D8-A58E7C80629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14343" name="Grafik 8">
            <a:extLst>
              <a:ext uri="{FF2B5EF4-FFF2-40B4-BE49-F238E27FC236}">
                <a16:creationId xmlns:a16="http://schemas.microsoft.com/office/drawing/2014/main" id="{F6E27AF4-25BE-4978-89E5-73F186D0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989138"/>
            <a:ext cx="523081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5363" name="Inhaltsplatzhalter 6">
            <a:extLst>
              <a:ext uri="{FF2B5EF4-FFF2-40B4-BE49-F238E27FC236}">
                <a16:creationId xmlns:a16="http://schemas.microsoft.com/office/drawing/2014/main" id="{E259D8A1-3BEA-4F87-93A0-37DE709CE9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3" y="1198563"/>
            <a:ext cx="7924800" cy="4894262"/>
          </a:xfrm>
        </p:spPr>
        <p:txBody>
          <a:bodyPr/>
          <a:lstStyle/>
          <a:p>
            <a:pPr lvl="1"/>
            <a:r>
              <a:rPr lang="de-DE" altLang="de-DE" dirty="0"/>
              <a:t>jetzt remote </a:t>
            </a:r>
            <a:r>
              <a:rPr lang="de-DE" altLang="de-DE" dirty="0" err="1"/>
              <a:t>repo</a:t>
            </a:r>
            <a:r>
              <a:rPr lang="de-DE" altLang="de-DE" dirty="0"/>
              <a:t>-Pfad angeben </a:t>
            </a:r>
          </a:p>
          <a:p>
            <a:pPr lvl="1"/>
            <a:r>
              <a:rPr lang="de-DE" altLang="de-DE" dirty="0"/>
              <a:t>ggf. lokalen </a:t>
            </a:r>
            <a:r>
              <a:rPr lang="de-DE" altLang="de-DE" dirty="0" err="1"/>
              <a:t>repo</a:t>
            </a:r>
            <a:r>
              <a:rPr lang="de-DE" altLang="de-DE" dirty="0"/>
              <a:t>-Pfad nochmal anpassen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8D69DF44-E7A5-4DCB-9CAF-FBB6330B7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0A8A6CD0-82EF-4979-9A74-8541B7AA6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770D8D5-B660-4CA2-B23B-7946F32AD42A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2CCD4841-C393-42F8-8C13-1F7882C4872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DA7295-7A5A-4A51-BE31-D54550A813FA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15367" name="Grafik 7">
            <a:extLst>
              <a:ext uri="{FF2B5EF4-FFF2-40B4-BE49-F238E27FC236}">
                <a16:creationId xmlns:a16="http://schemas.microsoft.com/office/drawing/2014/main" id="{8DAD8656-C9C0-468D-9936-7ED42FD4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133600"/>
            <a:ext cx="5156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Grafik 9">
            <a:extLst>
              <a:ext uri="{FF2B5EF4-FFF2-40B4-BE49-F238E27FC236}">
                <a16:creationId xmlns:a16="http://schemas.microsoft.com/office/drawing/2014/main" id="{FC95418C-E37D-4AE1-B907-6D393528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2949575"/>
            <a:ext cx="27781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42EFAD1-C260-4C84-AD83-904B7C35E459}"/>
              </a:ext>
            </a:extLst>
          </p:cNvPr>
          <p:cNvSpPr/>
          <p:nvPr/>
        </p:nvSpPr>
        <p:spPr>
          <a:xfrm>
            <a:off x="5546725" y="379095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de-DE" dirty="0"/>
              <a:t>“ </a:t>
            </a:r>
          </a:p>
        </p:txBody>
      </p:sp>
      <p:sp>
        <p:nvSpPr>
          <p:cNvPr id="16387" name="Fußzeilenplatzhalter 3">
            <a:extLst>
              <a:ext uri="{FF2B5EF4-FFF2-40B4-BE49-F238E27FC236}">
                <a16:creationId xmlns:a16="http://schemas.microsoft.com/office/drawing/2014/main" id="{9E26F9A4-07F3-47A0-BB1C-77757A7A8D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6388" name="Foliennummernplatzhalter 4">
            <a:extLst>
              <a:ext uri="{FF2B5EF4-FFF2-40B4-BE49-F238E27FC236}">
                <a16:creationId xmlns:a16="http://schemas.microsoft.com/office/drawing/2014/main" id="{E962D63D-40BC-4815-8592-F0091B284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3AF8A6-485E-4F9A-8430-DDF90FE67DE5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de-DE" altLang="de-DE" sz="900"/>
          </a:p>
        </p:txBody>
      </p:sp>
      <p:sp>
        <p:nvSpPr>
          <p:cNvPr id="16389" name="Datumsplatzhalter 5">
            <a:extLst>
              <a:ext uri="{FF2B5EF4-FFF2-40B4-BE49-F238E27FC236}">
                <a16:creationId xmlns:a16="http://schemas.microsoft.com/office/drawing/2014/main" id="{34B52898-81B7-41E7-9A62-7711571387B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60383F0-BBB1-488A-9C0F-FE3B2EE8FCE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26" name="Inhaltsplatzhalter 6">
            <a:extLst>
              <a:ext uri="{FF2B5EF4-FFF2-40B4-BE49-F238E27FC236}">
                <a16:creationId xmlns:a16="http://schemas.microsoft.com/office/drawing/2014/main" id="{A2BB64B0-261E-488A-941F-F51BED7A2AB9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79248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Nach Änderungen commit durchführen!</a:t>
            </a:r>
          </a:p>
          <a:p>
            <a:pPr lvl="1">
              <a:defRPr/>
            </a:pPr>
            <a:r>
              <a:rPr lang="de-DE" dirty="0"/>
              <a:t>Sinnvoller Kommentar passend zur Änderung!</a:t>
            </a:r>
          </a:p>
          <a:p>
            <a:pPr lvl="1">
              <a:defRPr/>
            </a:pPr>
            <a:r>
              <a:rPr lang="de-DE" dirty="0"/>
              <a:t>Dateien auswählen</a:t>
            </a:r>
          </a:p>
          <a:p>
            <a:pPr lvl="1">
              <a:defRPr/>
            </a:pPr>
            <a:r>
              <a:rPr lang="de-DE" dirty="0"/>
              <a:t>Commit &amp; Push </a:t>
            </a:r>
          </a:p>
          <a:p>
            <a:pPr lvl="2">
              <a:defRPr/>
            </a:pPr>
            <a:r>
              <a:rPr lang="de-DE" dirty="0"/>
              <a:t>standardmäßig angewählt</a:t>
            </a:r>
          </a:p>
          <a:p>
            <a:pPr lvl="2">
              <a:defRPr/>
            </a:pPr>
            <a:r>
              <a:rPr lang="de-DE" dirty="0"/>
              <a:t>Versioniert lokal + remote</a:t>
            </a:r>
          </a:p>
          <a:p>
            <a:pPr marL="914400" lvl="2" indent="0">
              <a:buFontTx/>
              <a:buNone/>
              <a:defRPr/>
            </a:pPr>
            <a:r>
              <a:rPr lang="de-DE" dirty="0"/>
              <a:t> </a:t>
            </a:r>
          </a:p>
          <a:p>
            <a:pPr marL="914400" lvl="2" indent="0">
              <a:buFontTx/>
              <a:buNone/>
              <a:defRPr/>
            </a:pPr>
            <a:endParaRPr lang="de-DE" dirty="0"/>
          </a:p>
          <a:p>
            <a:pPr lvl="2">
              <a:defRPr/>
            </a:pPr>
            <a:endParaRPr lang="de-DE" dirty="0"/>
          </a:p>
        </p:txBody>
      </p:sp>
      <p:pic>
        <p:nvPicPr>
          <p:cNvPr id="16391" name="Grafik 27">
            <a:extLst>
              <a:ext uri="{FF2B5EF4-FFF2-40B4-BE49-F238E27FC236}">
                <a16:creationId xmlns:a16="http://schemas.microsoft.com/office/drawing/2014/main" id="{894AD485-F374-4A24-A582-DF3048F8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00"/>
          <a:stretch>
            <a:fillRect/>
          </a:stretch>
        </p:blipFill>
        <p:spPr bwMode="auto">
          <a:xfrm>
            <a:off x="1403648" y="4912396"/>
            <a:ext cx="216058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Grafik 28">
            <a:extLst>
              <a:ext uri="{FF2B5EF4-FFF2-40B4-BE49-F238E27FC236}">
                <a16:creationId xmlns:a16="http://schemas.microsoft.com/office/drawing/2014/main" id="{3372B8DB-7820-4547-B85C-03804301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017713"/>
            <a:ext cx="46672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AA0DE32-295D-4058-B489-6B423256FD34}"/>
              </a:ext>
            </a:extLst>
          </p:cNvPr>
          <p:cNvSpPr/>
          <p:nvPr/>
        </p:nvSpPr>
        <p:spPr>
          <a:xfrm>
            <a:off x="3727599" y="5365627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38B2D18E-52AD-4DAC-AA98-C4CF8CD1D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128FC0F3-B2DE-4B47-9C9B-C684A553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Versionsmanagment mit Git</a:t>
            </a:r>
          </a:p>
          <a:p>
            <a:pPr lvl="1"/>
            <a:r>
              <a:rPr lang="de-DE" altLang="de-DE" dirty="0"/>
              <a:t>Warum Versionsverwaltung?</a:t>
            </a:r>
          </a:p>
          <a:p>
            <a:pPr lvl="1"/>
            <a:r>
              <a:rPr lang="de-DE" altLang="de-DE" dirty="0"/>
              <a:t>Was ist Git? &amp; Wie funktioniert es?</a:t>
            </a:r>
          </a:p>
          <a:p>
            <a:pPr lvl="1"/>
            <a:r>
              <a:rPr lang="de-DE" altLang="de-DE" dirty="0"/>
              <a:t>Kommandos &amp; Konflikte</a:t>
            </a:r>
          </a:p>
          <a:p>
            <a:pPr lvl="1"/>
            <a:r>
              <a:rPr lang="de-DE" altLang="de-DE" dirty="0"/>
              <a:t>Workflow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TortoiseGit</a:t>
            </a:r>
          </a:p>
          <a:p>
            <a:pPr lvl="1"/>
            <a:r>
              <a:rPr lang="de-DE" altLang="de-DE" dirty="0"/>
              <a:t>Vorstellung &amp; Nutzung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EclipseGit</a:t>
            </a:r>
          </a:p>
          <a:p>
            <a:pPr lvl="1"/>
            <a:r>
              <a:rPr lang="de-DE" altLang="de-DE" dirty="0"/>
              <a:t>Vorstellung &amp; </a:t>
            </a:r>
            <a:r>
              <a:rPr lang="de-DE" altLang="de-DE" dirty="0" err="1"/>
              <a:t>Nutzunng</a:t>
            </a:r>
            <a:endParaRPr lang="de-DE" altLang="de-DE" dirty="0"/>
          </a:p>
          <a:p>
            <a:pPr marL="457200" lvl="1" indent="0">
              <a:buNone/>
            </a:pPr>
            <a:endParaRPr lang="de-DE" altLang="de-DE" dirty="0"/>
          </a:p>
          <a:p>
            <a:pPr algn="r"/>
            <a:r>
              <a:rPr lang="de-DE" altLang="de-DE" sz="1800" i="1" dirty="0"/>
              <a:t>Optional: Live-Demo TortoiseGit &amp; EclipseGit</a:t>
            </a:r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C0378033-F278-4C0F-A041-0592F4A35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23C16B5C-9AE9-4216-986B-3D0B27DCC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7C1F25-417C-4DB7-9AC1-0D0FD9BEDA7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08E1EBEA-EFEF-4A47-8041-BA90EE4B236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762C0D2-E92B-440F-A1B4-5420C8FF146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Ein Fenster für viele Funktionen, z.B. 	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Pull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 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Push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Fußzeilenplatzhalter 3">
            <a:extLst>
              <a:ext uri="{FF2B5EF4-FFF2-40B4-BE49-F238E27FC236}">
                <a16:creationId xmlns:a16="http://schemas.microsoft.com/office/drawing/2014/main" id="{6EA70305-97D6-4755-9068-1D0B5F662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E22814CB-2987-41B5-8953-A571D47FF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74520D3-E82B-4F22-BFA7-A6E7FF258B6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de-DE" altLang="de-DE" sz="900"/>
          </a:p>
        </p:txBody>
      </p:sp>
      <p:sp>
        <p:nvSpPr>
          <p:cNvPr id="18438" name="Datumsplatzhalter 5">
            <a:extLst>
              <a:ext uri="{FF2B5EF4-FFF2-40B4-BE49-F238E27FC236}">
                <a16:creationId xmlns:a16="http://schemas.microsoft.com/office/drawing/2014/main" id="{D491A65F-FEC6-4186-A45F-8145CD6178F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0A304D9-BCDE-4BB3-91D7-FCD8D6153C0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18439" name="Grafik 2">
            <a:extLst>
              <a:ext uri="{FF2B5EF4-FFF2-40B4-BE49-F238E27FC236}">
                <a16:creationId xmlns:a16="http://schemas.microsoft.com/office/drawing/2014/main" id="{694247A1-769F-49B9-A35B-FB3870C5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0"/>
          <a:stretch>
            <a:fillRect/>
          </a:stretch>
        </p:blipFill>
        <p:spPr bwMode="auto">
          <a:xfrm>
            <a:off x="298450" y="4581525"/>
            <a:ext cx="19192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Grafik 7">
            <a:extLst>
              <a:ext uri="{FF2B5EF4-FFF2-40B4-BE49-F238E27FC236}">
                <a16:creationId xmlns:a16="http://schemas.microsoft.com/office/drawing/2014/main" id="{A9340BAD-F45C-410A-844E-E50BAAAF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38338"/>
            <a:ext cx="61372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2444040-EAF3-45A2-825F-EF2B5F9DDFAB}"/>
              </a:ext>
            </a:extLst>
          </p:cNvPr>
          <p:cNvSpPr/>
          <p:nvPr/>
        </p:nvSpPr>
        <p:spPr>
          <a:xfrm>
            <a:off x="2255838" y="515620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Neuen Zweig anlegen (pro Entwickler ein Pfad)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Fußzeilenplatzhalter 3">
            <a:extLst>
              <a:ext uri="{FF2B5EF4-FFF2-40B4-BE49-F238E27FC236}">
                <a16:creationId xmlns:a16="http://schemas.microsoft.com/office/drawing/2014/main" id="{DB7DDB01-1012-4A74-9C56-5A06B8F47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FCE59947-06B2-480B-BB83-3BC0047E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71F580E-C25C-4710-8F5F-D44134CEE79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de-DE" altLang="de-DE" sz="900"/>
          </a:p>
        </p:txBody>
      </p:sp>
      <p:sp>
        <p:nvSpPr>
          <p:cNvPr id="20486" name="Datumsplatzhalter 5">
            <a:extLst>
              <a:ext uri="{FF2B5EF4-FFF2-40B4-BE49-F238E27FC236}">
                <a16:creationId xmlns:a16="http://schemas.microsoft.com/office/drawing/2014/main" id="{D93F8E06-B088-4114-BC48-AA03B723EB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70502CA-6050-447E-84C1-51D9FA1BE3C3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20487" name="Grafik 8">
            <a:extLst>
              <a:ext uri="{FF2B5EF4-FFF2-40B4-BE49-F238E27FC236}">
                <a16:creationId xmlns:a16="http://schemas.microsoft.com/office/drawing/2014/main" id="{77C998A6-3345-4E1C-AF0E-0A59C479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0" b="17476"/>
          <a:stretch>
            <a:fillRect/>
          </a:stretch>
        </p:blipFill>
        <p:spPr bwMode="auto">
          <a:xfrm>
            <a:off x="390525" y="4217988"/>
            <a:ext cx="24479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Grafik 9">
            <a:extLst>
              <a:ext uri="{FF2B5EF4-FFF2-40B4-BE49-F238E27FC236}">
                <a16:creationId xmlns:a16="http://schemas.microsoft.com/office/drawing/2014/main" id="{0162147B-0C0C-4BF4-B12F-6FCD70E3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773238"/>
            <a:ext cx="54562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92C0465-D345-4D0E-B497-005C53DCA304}"/>
              </a:ext>
            </a:extLst>
          </p:cNvPr>
          <p:cNvSpPr/>
          <p:nvPr/>
        </p:nvSpPr>
        <p:spPr>
          <a:xfrm>
            <a:off x="2939135" y="486916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Switch/Checkout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1335087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Wechselt den Zweig</a:t>
            </a:r>
          </a:p>
          <a:p>
            <a:pPr marL="0" indent="0">
              <a:buFontTx/>
              <a:buNone/>
              <a:defRPr/>
            </a:pPr>
            <a:endParaRPr lang="de-DE" sz="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2" name="Fußzeilenplatzhalter 3">
            <a:extLst>
              <a:ext uri="{FF2B5EF4-FFF2-40B4-BE49-F238E27FC236}">
                <a16:creationId xmlns:a16="http://schemas.microsoft.com/office/drawing/2014/main" id="{74F513C5-C72C-4529-AD6F-4C13D8A96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72D7E0D8-86D7-42A9-B0F9-9E08C23B2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2B6A0A-256D-442C-96F7-C8D6A305F20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de-DE" altLang="de-DE" sz="900"/>
          </a:p>
        </p:txBody>
      </p:sp>
      <p:sp>
        <p:nvSpPr>
          <p:cNvPr id="22534" name="Datumsplatzhalter 5">
            <a:extLst>
              <a:ext uri="{FF2B5EF4-FFF2-40B4-BE49-F238E27FC236}">
                <a16:creationId xmlns:a16="http://schemas.microsoft.com/office/drawing/2014/main" id="{1D4AFC9F-B154-40F8-BC7C-0CC0B088BBB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A6EC72-5CE8-4D90-A77D-891D0F6631F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22535" name="Grafik 2">
            <a:extLst>
              <a:ext uri="{FF2B5EF4-FFF2-40B4-BE49-F238E27FC236}">
                <a16:creationId xmlns:a16="http://schemas.microsoft.com/office/drawing/2014/main" id="{D653CB6E-E0B8-4B57-9CE3-7C2D5CE0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2539"/>
          <a:stretch>
            <a:fillRect/>
          </a:stretch>
        </p:blipFill>
        <p:spPr bwMode="auto">
          <a:xfrm>
            <a:off x="6675438" y="1052513"/>
            <a:ext cx="2162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BA6F3D85-6446-481D-BF44-F3F40CE7BBF3}"/>
              </a:ext>
            </a:extLst>
          </p:cNvPr>
          <p:cNvSpPr txBox="1">
            <a:spLocks/>
          </p:cNvSpPr>
          <p:nvPr/>
        </p:nvSpPr>
        <p:spPr bwMode="auto">
          <a:xfrm>
            <a:off x="390525" y="2565400"/>
            <a:ext cx="8445500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Jetzt Wechseln auf Pfad 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7" name="Grafik 8">
            <a:extLst>
              <a:ext uri="{FF2B5EF4-FFF2-40B4-BE49-F238E27FC236}">
                <a16:creationId xmlns:a16="http://schemas.microsoft.com/office/drawing/2014/main" id="{27C6D5EF-DB03-4704-9832-34167EED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3228975"/>
            <a:ext cx="38703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8" name="Gruppieren 14">
            <a:extLst>
              <a:ext uri="{FF2B5EF4-FFF2-40B4-BE49-F238E27FC236}">
                <a16:creationId xmlns:a16="http://schemas.microsoft.com/office/drawing/2014/main" id="{4D7F7243-0822-471F-851D-848AACCD796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628775"/>
            <a:ext cx="6064250" cy="762000"/>
            <a:chOff x="506413" y="1700809"/>
            <a:chExt cx="6169786" cy="690212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7EE9D62-D56A-4265-9594-74F87E8C98D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508462" y="1700809"/>
              <a:ext cx="1167737" cy="370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5F5728-13D4-47BF-9531-D632E432C36F}"/>
                </a:ext>
              </a:extLst>
            </p:cNvPr>
            <p:cNvSpPr/>
            <p:nvPr/>
          </p:nvSpPr>
          <p:spPr>
            <a:xfrm>
              <a:off x="506413" y="1752575"/>
              <a:ext cx="5002049" cy="638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sz="1600" dirty="0"/>
                <a:t>HINWEIS: Der aktuell angewählte Zweig, </a:t>
              </a:r>
            </a:p>
            <a:p>
              <a:pPr>
                <a:defRPr/>
              </a:pPr>
              <a:r>
                <a:rPr lang="de-DE" sz="1600" dirty="0"/>
                <a:t>steht immer nach dem Pfeil bei Commit Kommando!</a:t>
              </a:r>
            </a:p>
          </p:txBody>
        </p:sp>
      </p:grpSp>
      <p:pic>
        <p:nvPicPr>
          <p:cNvPr id="22539" name="Grafik 15">
            <a:extLst>
              <a:ext uri="{FF2B5EF4-FFF2-40B4-BE49-F238E27FC236}">
                <a16:creationId xmlns:a16="http://schemas.microsoft.com/office/drawing/2014/main" id="{13005D20-F1A4-49D5-A695-BAC03F73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368675"/>
            <a:ext cx="216058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Grafik 16">
            <a:extLst>
              <a:ext uri="{FF2B5EF4-FFF2-40B4-BE49-F238E27FC236}">
                <a16:creationId xmlns:a16="http://schemas.microsoft.com/office/drawing/2014/main" id="{1691E27A-1D2B-4408-866B-9AEF7DF6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8" b="31105"/>
          <a:stretch>
            <a:fillRect/>
          </a:stretch>
        </p:blipFill>
        <p:spPr bwMode="auto">
          <a:xfrm>
            <a:off x="382588" y="5414963"/>
            <a:ext cx="216058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25F18E0-7508-4D57-BFB4-FABE2BCAC5A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527675" y="2038350"/>
            <a:ext cx="2068513" cy="16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Führt Zweige zusammen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Wechsle dazu in den Zweig in den zusammengeführt werden soll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Hier der Zweig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 in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80" name="Fußzeilenplatzhalter 3">
            <a:extLst>
              <a:ext uri="{FF2B5EF4-FFF2-40B4-BE49-F238E27FC236}">
                <a16:creationId xmlns:a16="http://schemas.microsoft.com/office/drawing/2014/main" id="{2D657FB3-9DEF-4889-B4FB-08AE74DD9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4581" name="Foliennummernplatzhalter 4">
            <a:extLst>
              <a:ext uri="{FF2B5EF4-FFF2-40B4-BE49-F238E27FC236}">
                <a16:creationId xmlns:a16="http://schemas.microsoft.com/office/drawing/2014/main" id="{6A8C53AB-10CA-4ED7-9EB8-2E1914C0E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F4197D-508C-4990-9098-C552CB39AC4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de-DE" altLang="de-DE" sz="900"/>
          </a:p>
        </p:txBody>
      </p:sp>
      <p:sp>
        <p:nvSpPr>
          <p:cNvPr id="24582" name="Datumsplatzhalter 5">
            <a:extLst>
              <a:ext uri="{FF2B5EF4-FFF2-40B4-BE49-F238E27FC236}">
                <a16:creationId xmlns:a16="http://schemas.microsoft.com/office/drawing/2014/main" id="{67350D17-D9D5-4BB7-82BE-9F28C894D6B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981DE97-8BFF-4F84-9DA0-2A89425AD9F4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24583" name="Grafik 2">
            <a:extLst>
              <a:ext uri="{FF2B5EF4-FFF2-40B4-BE49-F238E27FC236}">
                <a16:creationId xmlns:a16="http://schemas.microsoft.com/office/drawing/2014/main" id="{1D961302-F21C-495D-B57A-C3F999D1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0" b="26900"/>
          <a:stretch>
            <a:fillRect/>
          </a:stretch>
        </p:blipFill>
        <p:spPr bwMode="auto">
          <a:xfrm>
            <a:off x="1259632" y="5186363"/>
            <a:ext cx="27003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Grafik 8">
            <a:extLst>
              <a:ext uri="{FF2B5EF4-FFF2-40B4-BE49-F238E27FC236}">
                <a16:creationId xmlns:a16="http://schemas.microsoft.com/office/drawing/2014/main" id="{C90BEE65-DCC9-43F6-9E05-4D31AEC3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70150"/>
            <a:ext cx="41211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2FA0069-0238-4D00-BE3C-817F0BCE6058}"/>
              </a:ext>
            </a:extLst>
          </p:cNvPr>
          <p:cNvSpPr/>
          <p:nvPr/>
        </p:nvSpPr>
        <p:spPr>
          <a:xfrm>
            <a:off x="4135016" y="5545138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EF4E548-1FCC-45EA-A2D7-08583C1F26E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3258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6">
            <a:extLst>
              <a:ext uri="{FF2B5EF4-FFF2-40B4-BE49-F238E27FC236}">
                <a16:creationId xmlns:a16="http://schemas.microsoft.com/office/drawing/2014/main" id="{293D61A1-ED25-4633-BC8C-855EC0191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              Git</a:t>
            </a:r>
          </a:p>
        </p:txBody>
      </p:sp>
      <p:sp>
        <p:nvSpPr>
          <p:cNvPr id="26627" name="Textplatzhalter 7">
            <a:extLst>
              <a:ext uri="{FF2B5EF4-FFF2-40B4-BE49-F238E27FC236}">
                <a16:creationId xmlns:a16="http://schemas.microsoft.com/office/drawing/2014/main" id="{D12E1C8D-FD67-4471-B88A-580A3282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Integration von Git in Eclipse</a:t>
            </a:r>
          </a:p>
          <a:p>
            <a:r>
              <a:rPr lang="de-DE" altLang="de-DE"/>
              <a:t>Vorstellung und Nutzung</a:t>
            </a:r>
          </a:p>
          <a:p>
            <a:endParaRPr lang="de-DE" altLang="de-DE"/>
          </a:p>
        </p:txBody>
      </p:sp>
      <p:sp>
        <p:nvSpPr>
          <p:cNvPr id="26628" name="Fußzeilenplatzhalter 3">
            <a:extLst>
              <a:ext uri="{FF2B5EF4-FFF2-40B4-BE49-F238E27FC236}">
                <a16:creationId xmlns:a16="http://schemas.microsoft.com/office/drawing/2014/main" id="{E9252D7B-00FF-48A7-96A4-3AF8F98D2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6629" name="Foliennummernplatzhalter 4">
            <a:extLst>
              <a:ext uri="{FF2B5EF4-FFF2-40B4-BE49-F238E27FC236}">
                <a16:creationId xmlns:a16="http://schemas.microsoft.com/office/drawing/2014/main" id="{07E08581-A90E-4E5F-88DD-87A55C0F6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61D8E7F-CD21-4B4C-945C-F35DFFC2C3CD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de-DE" altLang="de-DE" sz="900"/>
          </a:p>
        </p:txBody>
      </p:sp>
      <p:sp>
        <p:nvSpPr>
          <p:cNvPr id="26630" name="Datumsplatzhalter 5">
            <a:extLst>
              <a:ext uri="{FF2B5EF4-FFF2-40B4-BE49-F238E27FC236}">
                <a16:creationId xmlns:a16="http://schemas.microsoft.com/office/drawing/2014/main" id="{93FD2637-43B7-4976-9EE3-513CF40DA08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B461999-684B-476A-9E71-B5605B7D7499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26631" name="Grafik 2">
            <a:extLst>
              <a:ext uri="{FF2B5EF4-FFF2-40B4-BE49-F238E27FC236}">
                <a16:creationId xmlns:a16="http://schemas.microsoft.com/office/drawing/2014/main" id="{64A79C4B-1558-446F-915D-A200D903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860800"/>
            <a:ext cx="29003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>
            <a:extLst>
              <a:ext uri="{FF2B5EF4-FFF2-40B4-BE49-F238E27FC236}">
                <a16:creationId xmlns:a16="http://schemas.microsoft.com/office/drawing/2014/main" id="{8D41E906-C7C1-48FD-844A-44A9DBD8C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7651" name="Foliennummernplatzhalter 4">
            <a:extLst>
              <a:ext uri="{FF2B5EF4-FFF2-40B4-BE49-F238E27FC236}">
                <a16:creationId xmlns:a16="http://schemas.microsoft.com/office/drawing/2014/main" id="{25FCF5D7-1805-4068-8896-A3F4CAB36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52D85D8-E47F-41D0-85C6-99B3D152775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de-DE" altLang="de-DE" sz="900"/>
          </a:p>
        </p:txBody>
      </p:sp>
      <p:sp>
        <p:nvSpPr>
          <p:cNvPr id="27652" name="Datumsplatzhalter 5">
            <a:extLst>
              <a:ext uri="{FF2B5EF4-FFF2-40B4-BE49-F238E27FC236}">
                <a16:creationId xmlns:a16="http://schemas.microsoft.com/office/drawing/2014/main" id="{D53D72A6-A5E5-4476-B7CE-BB379ABA6D6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3C15EF0-5A90-4021-8F83-2C4E0E94A1FF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3C9CA59-2F23-4903-A7EC-B292272A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EclipseGit</a:t>
            </a:r>
            <a:br>
              <a:rPr lang="de-DE" altLang="de-DE" sz="2000" dirty="0"/>
            </a:br>
            <a:r>
              <a:rPr lang="de-DE" altLang="de-DE" sz="2000" dirty="0"/>
              <a:t>Vorstellung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Funktionen/Kommandos direkt in IDE</a:t>
            </a:r>
            <a:r>
              <a:rPr lang="de-DE" altLang="de-DE" b="1" baseline="30000" dirty="0">
                <a:solidFill>
                  <a:schemeClr val="accent1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Wird mit Eclipse Oxygen (hier 4.7.3) automatisch installiert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444339-3AD5-4A27-BB72-664394F1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013450"/>
            <a:ext cx="83566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sz="2000" b="1" i="1" baseline="30000" dirty="0">
                <a:solidFill>
                  <a:schemeClr val="accent1"/>
                </a:solidFill>
              </a:rPr>
              <a:t>1</a:t>
            </a:r>
            <a:r>
              <a:rPr lang="de-DE" altLang="de-DE" sz="2000" i="1" dirty="0"/>
              <a:t> Integrated Development Environment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i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E8E3BF0-F640-4241-9D8B-36A439A6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1" y="2132856"/>
            <a:ext cx="5706018" cy="370838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>
            <a:extLst>
              <a:ext uri="{FF2B5EF4-FFF2-40B4-BE49-F238E27FC236}">
                <a16:creationId xmlns:a16="http://schemas.microsoft.com/office/drawing/2014/main" id="{1B78A0BE-FE06-4759-BED3-A50A6EB84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9699" name="Foliennummernplatzhalter 4">
            <a:extLst>
              <a:ext uri="{FF2B5EF4-FFF2-40B4-BE49-F238E27FC236}">
                <a16:creationId xmlns:a16="http://schemas.microsoft.com/office/drawing/2014/main" id="{2A24133D-D569-4ED1-9A97-A3F28C281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6E44DF-242C-4E45-97D4-27BBC224447E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de-DE" altLang="de-DE" sz="900"/>
          </a:p>
        </p:txBody>
      </p:sp>
      <p:sp>
        <p:nvSpPr>
          <p:cNvPr id="29700" name="Datumsplatzhalter 5">
            <a:extLst>
              <a:ext uri="{FF2B5EF4-FFF2-40B4-BE49-F238E27FC236}">
                <a16:creationId xmlns:a16="http://schemas.microsoft.com/office/drawing/2014/main" id="{D4286482-686B-4461-8729-A3450B03E0D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D34FA0-19EA-4885-8DE9-C025401AC08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861B614-614D-46D7-B290-AD56394DD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EclipseGit</a:t>
            </a:r>
            <a:br>
              <a:rPr lang="de-DE" altLang="de-DE" sz="2000" dirty="0"/>
            </a:br>
            <a:r>
              <a:rPr lang="de-DE" altLang="de-DE" sz="2000" dirty="0"/>
              <a:t>Einrichtung</a:t>
            </a:r>
            <a:endParaRPr lang="de-DE" altLang="de-DE" sz="2000" i="1" dirty="0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2E8E4601-EC02-4770-9647-5D4BEF6FD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Repository über „File“</a:t>
            </a:r>
            <a:r>
              <a:rPr lang="de-DE" altLang="de-DE" dirty="0">
                <a:solidFill>
                  <a:srgbClr val="000000"/>
                </a:solidFill>
                <a:latin typeface="Webdings" panose="05030102010509060703" pitchFamily="18" charset="2"/>
              </a:rPr>
              <a:t>4</a:t>
            </a:r>
            <a:r>
              <a:rPr lang="de-DE" altLang="de-DE" dirty="0"/>
              <a:t>„Import“ hinzufügen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Anschließend sind Git Funktionen unter: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Rechtsklick im </a:t>
            </a:r>
            <a:r>
              <a:rPr lang="de-DE" altLang="de-DE" dirty="0">
                <a:solidFill>
                  <a:srgbClr val="000000"/>
                </a:solidFill>
              </a:rPr>
              <a:t>Project Explorer </a:t>
            </a:r>
            <a:endParaRPr lang="de-DE" altLang="de-DE" dirty="0">
              <a:solidFill>
                <a:srgbClr val="000000"/>
              </a:solidFill>
              <a:latin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„Team“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>
                <a:solidFill>
                  <a:srgbClr val="000000"/>
                </a:solidFill>
              </a:rPr>
              <a:t>zu finden.</a:t>
            </a:r>
          </a:p>
          <a:p>
            <a:pPr marL="5715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5715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</p:txBody>
      </p:sp>
      <p:pic>
        <p:nvPicPr>
          <p:cNvPr id="29703" name="Grafik 6">
            <a:extLst>
              <a:ext uri="{FF2B5EF4-FFF2-40B4-BE49-F238E27FC236}">
                <a16:creationId xmlns:a16="http://schemas.microsoft.com/office/drawing/2014/main" id="{564DB181-37FC-400C-A6BF-35A87DD3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/>
          <a:stretch>
            <a:fillRect/>
          </a:stretch>
        </p:blipFill>
        <p:spPr bwMode="auto">
          <a:xfrm>
            <a:off x="4841875" y="2049463"/>
            <a:ext cx="3906838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2A71A18-C53D-4946-A7A3-5751506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B2F59AB-54DC-4F33-87F9-D3CD50D4A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TortoiseGit &amp; EclipseGit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E355C7-E9D5-4F48-9DCA-265BF7BD4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E143ED-F7D7-4555-B3CF-21B0C1430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F13426-4001-4B48-B627-15753A2BE658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F8FB20F-7BAF-485D-8AD7-9888D0CF20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BD3F27C-50A6-4FC9-8DF9-9B0271C0A92F}" type="datetime1">
              <a:rPr lang="de-DE" altLang="de-DE" smtClean="0"/>
              <a:pPr>
                <a:defRPr/>
              </a:pPr>
              <a:t>14.05.2018</a:t>
            </a:fld>
            <a:endParaRPr lang="de-DE" altLang="de-DE"/>
          </a:p>
        </p:txBody>
      </p:sp>
      <p:pic>
        <p:nvPicPr>
          <p:cNvPr id="10" name="Grafik 9" descr="Projektor">
            <a:extLst>
              <a:ext uri="{FF2B5EF4-FFF2-40B4-BE49-F238E27FC236}">
                <a16:creationId xmlns:a16="http://schemas.microsoft.com/office/drawing/2014/main" id="{0C1E9E8A-DD8F-41D0-947C-10E03F569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040" y="3675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EF4E548-1FCC-45EA-A2D7-08583C1F26E5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DD01DD2-DA34-4A28-9FED-BC3B5FD2B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725" y="1198563"/>
            <a:ext cx="7699375" cy="4894262"/>
          </a:xfrm>
        </p:spPr>
      </p:pic>
      <p:sp>
        <p:nvSpPr>
          <p:cNvPr id="6147" name="Titel 2">
            <a:extLst>
              <a:ext uri="{FF2B5EF4-FFF2-40B4-BE49-F238E27FC236}">
                <a16:creationId xmlns:a16="http://schemas.microsoft.com/office/drawing/2014/main" id="{E7D8C443-B49A-4442-A6B1-FCFB59940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Warum Versionsverwaltung?</a:t>
            </a:r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3A9822FC-68A5-4237-AC16-FCE645FFC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07D859F3-146C-4484-9686-9B208F3D4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5D2CD3C-B6FA-40D5-9922-086CFA05FBA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85592E52-52C4-4F68-929C-710564951EE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AC32575-1F93-4AB2-A9B6-2CF065479598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6151" name="Textfeld 8">
            <a:extLst>
              <a:ext uri="{FF2B5EF4-FFF2-40B4-BE49-F238E27FC236}">
                <a16:creationId xmlns:a16="http://schemas.microsoft.com/office/drawing/2014/main" id="{5886EC98-9A35-4100-B0AC-53EED134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6145213"/>
            <a:ext cx="1120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reddit.com</a:t>
            </a:r>
          </a:p>
        </p:txBody>
      </p:sp>
    </p:spTree>
    <p:extLst>
      <p:ext uri="{BB962C8B-B14F-4D97-AF65-F5344CB8AC3E}">
        <p14:creationId xmlns:p14="http://schemas.microsoft.com/office/powerpoint/2010/main" val="493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6">
            <a:extLst>
              <a:ext uri="{FF2B5EF4-FFF2-40B4-BE49-F238E27FC236}">
                <a16:creationId xmlns:a16="http://schemas.microsoft.com/office/drawing/2014/main" id="{A7AF8A41-5B23-4B4E-94FA-572147909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709738"/>
            <a:ext cx="7886700" cy="2079625"/>
          </a:xfrm>
        </p:spPr>
        <p:txBody>
          <a:bodyPr/>
          <a:lstStyle/>
          <a:p>
            <a:pPr algn="ctr"/>
            <a:r>
              <a:rPr lang="de-DE" altLang="de-DE" sz="3200"/>
              <a:t>Vielen Dank für Eure Aufmerksamkeit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defRPr/>
            </a:pP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Fußzeilenplatzhalter 3">
            <a:extLst>
              <a:ext uri="{FF2B5EF4-FFF2-40B4-BE49-F238E27FC236}">
                <a16:creationId xmlns:a16="http://schemas.microsoft.com/office/drawing/2014/main" id="{3E7FB29E-5FEF-4CB8-BC77-05331956B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2773" name="Foliennummernplatzhalter 4">
            <a:extLst>
              <a:ext uri="{FF2B5EF4-FFF2-40B4-BE49-F238E27FC236}">
                <a16:creationId xmlns:a16="http://schemas.microsoft.com/office/drawing/2014/main" id="{63438053-B0CB-41C6-B3C4-C56EFCA44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2C4F9F-CD58-41B2-BE5D-6B2465D7488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de-DE" altLang="de-DE" sz="900"/>
          </a:p>
        </p:txBody>
      </p:sp>
      <p:sp>
        <p:nvSpPr>
          <p:cNvPr id="32774" name="Datumsplatzhalter 5">
            <a:extLst>
              <a:ext uri="{FF2B5EF4-FFF2-40B4-BE49-F238E27FC236}">
                <a16:creationId xmlns:a16="http://schemas.microsoft.com/office/drawing/2014/main" id="{5BF0F4EA-F385-42FC-BFF2-AB4D94C4AEF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9D10C4-D78B-4950-ACD4-1EE0724B46AD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6">
            <a:extLst>
              <a:ext uri="{FF2B5EF4-FFF2-40B4-BE49-F238E27FC236}">
                <a16:creationId xmlns:a16="http://schemas.microsoft.com/office/drawing/2014/main" id="{CDA80C3D-52E0-48C1-A586-FF3254433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Quellen</a:t>
            </a:r>
          </a:p>
        </p:txBody>
      </p:sp>
      <p:sp>
        <p:nvSpPr>
          <p:cNvPr id="33795" name="Fußzeilenplatzhalter 3">
            <a:extLst>
              <a:ext uri="{FF2B5EF4-FFF2-40B4-BE49-F238E27FC236}">
                <a16:creationId xmlns:a16="http://schemas.microsoft.com/office/drawing/2014/main" id="{B919E134-6D2B-41D9-AE6A-5B0CCE668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3796" name="Foliennummernplatzhalter 4">
            <a:extLst>
              <a:ext uri="{FF2B5EF4-FFF2-40B4-BE49-F238E27FC236}">
                <a16:creationId xmlns:a16="http://schemas.microsoft.com/office/drawing/2014/main" id="{4B532896-577E-4C71-8E4F-FCA3731A3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1DBBB80-E061-4708-93DA-E081DE708EB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de-DE" altLang="de-DE" sz="900"/>
          </a:p>
        </p:txBody>
      </p:sp>
      <p:sp>
        <p:nvSpPr>
          <p:cNvPr id="33797" name="Datumsplatzhalter 5">
            <a:extLst>
              <a:ext uri="{FF2B5EF4-FFF2-40B4-BE49-F238E27FC236}">
                <a16:creationId xmlns:a16="http://schemas.microsoft.com/office/drawing/2014/main" id="{89734C69-1C84-467F-997A-157790CDDB3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266DFA-0439-46AF-9E5D-7B9010DC5916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33798" name="Inhaltsplatzhalter 9">
            <a:extLst>
              <a:ext uri="{FF2B5EF4-FFF2-40B4-BE49-F238E27FC236}">
                <a16:creationId xmlns:a16="http://schemas.microsoft.com/office/drawing/2014/main" id="{DA3F3F68-A172-49D4-B967-5EFE89CE2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Git</a:t>
            </a:r>
          </a:p>
          <a:p>
            <a:pPr lvl="1">
              <a:defRPr/>
            </a:pPr>
            <a:r>
              <a:rPr lang="de-DE" dirty="0">
                <a:hlinkClick r:id="rId3"/>
              </a:rPr>
              <a:t>https://www.atlassian.com/git/tutorials/using-branches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4"/>
              </a:rPr>
              <a:t>https://git-scm.com/book/de/v1/Git-Branching-Branching-Workflows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5"/>
              </a:rPr>
              <a:t>https://infos.seibert-media.net/display/Productivity/Git-Workflows+-+Der+Gitflow-Workflow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6"/>
              </a:rPr>
              <a:t>https://www.ralfebert.de/git/workflows/</a:t>
            </a:r>
            <a:endParaRPr lang="de-DE" dirty="0"/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TortoiseGit</a:t>
            </a:r>
          </a:p>
          <a:p>
            <a:pPr lvl="1"/>
            <a:r>
              <a:rPr lang="de-DE" altLang="de-DE" dirty="0">
                <a:hlinkClick r:id="rId7"/>
              </a:rPr>
              <a:t>https://tortoisegit.org/docs/tortoisegit/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Egit</a:t>
            </a:r>
            <a:endParaRPr lang="de-DE" altLang="de-DE" dirty="0"/>
          </a:p>
          <a:p>
            <a:pPr lvl="1"/>
            <a:r>
              <a:rPr lang="de-DE" altLang="de-DE" dirty="0">
                <a:hlinkClick r:id="rId8"/>
              </a:rPr>
              <a:t>http://www.vogella.com/tutorials/EclipseGit/article.html</a:t>
            </a:r>
            <a:endParaRPr lang="de-DE" altLang="de-DE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Inhaltsplatzhalter 1">
            <a:extLst>
              <a:ext uri="{FF2B5EF4-FFF2-40B4-BE49-F238E27FC236}">
                <a16:creationId xmlns:a16="http://schemas.microsoft.com/office/drawing/2014/main" id="{3EF48602-3226-4523-BA9B-D3E49EC4F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>
                <a:hlinkClick r:id="rId2"/>
              </a:rPr>
              <a:t>http://i0.kym-cdn.com/photos/images/newsfeed/000/041/343/index.php20110724-22047-58b7hk.png</a:t>
            </a:r>
            <a:endParaRPr lang="de-DE" altLang="de-DE" sz="1600"/>
          </a:p>
          <a:p>
            <a:r>
              <a:rPr lang="de-DE" altLang="de-DE" sz="1600">
                <a:hlinkClick r:id="rId3"/>
              </a:rPr>
              <a:t>https://www.atlassian.com/git/tutorials/comparing-workflows/feature-branch-workflow</a:t>
            </a:r>
            <a:endParaRPr lang="de-DE" altLang="de-DE" sz="1600"/>
          </a:p>
          <a:p>
            <a:r>
              <a:rPr lang="de-DE" altLang="de-DE" sz="1600">
                <a:hlinkClick r:id="rId4"/>
              </a:rPr>
              <a:t>https://www.atlassian.com/git/tutorials/comparing-workflows/gitflow-workflow</a:t>
            </a:r>
            <a:endParaRPr lang="de-DE" altLang="de-DE" sz="1600"/>
          </a:p>
          <a:p>
            <a:r>
              <a:rPr lang="de-DE" altLang="de-DE" sz="1600">
                <a:hlinkClick r:id="rId5"/>
              </a:rPr>
              <a:t>https://www.reddit.com/r/ProgrammerHumor/comments/7l3jtr/someday_all_hype_about_git_will_be_over/</a:t>
            </a:r>
            <a:endParaRPr lang="de-DE" altLang="de-DE" sz="1600"/>
          </a:p>
          <a:p>
            <a:endParaRPr lang="de-DE" altLang="de-DE" sz="1600"/>
          </a:p>
        </p:txBody>
      </p:sp>
      <p:sp>
        <p:nvSpPr>
          <p:cNvPr id="21507" name="Titel 2">
            <a:extLst>
              <a:ext uri="{FF2B5EF4-FFF2-40B4-BE49-F238E27FC236}">
                <a16:creationId xmlns:a16="http://schemas.microsoft.com/office/drawing/2014/main" id="{9A4B4D89-4603-416F-9A39-B537D74D5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Bildquellen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4743DCF9-38C1-41D9-B392-1F672655E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37DED366-81A5-4077-BB88-55AFCB7C6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5CB1567-ACC6-4A02-BBBE-2BAFDC91788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de-DE" altLang="de-DE" sz="900"/>
          </a:p>
        </p:txBody>
      </p:sp>
      <p:sp>
        <p:nvSpPr>
          <p:cNvPr id="21510" name="Datumsplatzhalter 5">
            <a:extLst>
              <a:ext uri="{FF2B5EF4-FFF2-40B4-BE49-F238E27FC236}">
                <a16:creationId xmlns:a16="http://schemas.microsoft.com/office/drawing/2014/main" id="{4967203C-9BDC-400B-851F-A239781B9D9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BD09A0A-CCB5-4FA6-AF67-4B4A299FD09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19633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AA2C598D-3E0C-4ACA-94E2-7482318D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ist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591F8-E127-4140-A6E5-8B40446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Versionskontrollsystem</a:t>
            </a:r>
          </a:p>
          <a:p>
            <a:pPr>
              <a:defRPr/>
            </a:pPr>
            <a:r>
              <a:rPr lang="de-DE" dirty="0"/>
              <a:t>Dezentral (theoretisch)</a:t>
            </a:r>
          </a:p>
          <a:p>
            <a:pPr>
              <a:defRPr/>
            </a:pPr>
            <a:r>
              <a:rPr lang="de-DE" dirty="0"/>
              <a:t>Praktisch oft:</a:t>
            </a:r>
          </a:p>
          <a:p>
            <a:pPr lvl="1">
              <a:defRPr/>
            </a:pPr>
            <a:r>
              <a:rPr lang="de-DE" dirty="0"/>
              <a:t>Zentraler Server mit Master-Repository (github.com, </a:t>
            </a:r>
            <a:r>
              <a:rPr lang="de-DE" dirty="0" err="1"/>
              <a:t>Gitlab</a:t>
            </a:r>
            <a:r>
              <a:rPr lang="de-DE" dirty="0"/>
              <a:t>, </a:t>
            </a:r>
            <a:r>
              <a:rPr lang="de-DE" dirty="0" err="1"/>
              <a:t>ssh</a:t>
            </a:r>
            <a:r>
              <a:rPr lang="de-DE" dirty="0"/>
              <a:t>-Server, …)</a:t>
            </a:r>
          </a:p>
          <a:p>
            <a:pPr lvl="1">
              <a:defRPr/>
            </a:pPr>
            <a:r>
              <a:rPr lang="de-DE" dirty="0"/>
              <a:t>Vollständige lokale Kopien</a:t>
            </a:r>
          </a:p>
          <a:p>
            <a:pPr lvl="1">
              <a:defRPr/>
            </a:pPr>
            <a:r>
              <a:rPr lang="de-DE" dirty="0"/>
              <a:t>Hinzufügen von Änderungssets</a:t>
            </a:r>
          </a:p>
          <a:p>
            <a:pPr lvl="1">
              <a:defRPr/>
            </a:pPr>
            <a:r>
              <a:rPr lang="de-DE" dirty="0"/>
              <a:t>Regelmäßige Synchronisation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Parallele Entwicklung über </a:t>
            </a:r>
            <a:r>
              <a:rPr lang="de-DE" dirty="0" err="1"/>
              <a:t>Branches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b="1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FCE3B53F-3696-4735-A63A-68B53A561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F3D7471-AAEC-48DB-BD1D-BCF876EB488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de-DE" altLang="de-DE" sz="900"/>
          </a:p>
        </p:txBody>
      </p:sp>
      <p:sp>
        <p:nvSpPr>
          <p:cNvPr id="7173" name="Datumsplatzhalter 5">
            <a:extLst>
              <a:ext uri="{FF2B5EF4-FFF2-40B4-BE49-F238E27FC236}">
                <a16:creationId xmlns:a16="http://schemas.microsoft.com/office/drawing/2014/main" id="{33F8A3AD-7DF1-4901-A9DE-309D2DFC517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766DAB-C0E1-4774-8FDE-A4B15840DF70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6150" name="Textfeld 6">
            <a:extLst>
              <a:ext uri="{FF2B5EF4-FFF2-40B4-BE49-F238E27FC236}">
                <a16:creationId xmlns:a16="http://schemas.microsoft.com/office/drawing/2014/main" id="{712464F2-D27D-442A-BAA1-C9F6D633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12737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6151" name="Textfeld 7">
            <a:extLst>
              <a:ext uri="{FF2B5EF4-FFF2-40B4-BE49-F238E27FC236}">
                <a16:creationId xmlns:a16="http://schemas.microsoft.com/office/drawing/2014/main" id="{7BAC07A6-594C-4132-B4FE-89AFF9F4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865563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push / git pull</a:t>
            </a:r>
          </a:p>
        </p:txBody>
      </p:sp>
      <p:sp>
        <p:nvSpPr>
          <p:cNvPr id="6152" name="Textfeld 8">
            <a:extLst>
              <a:ext uri="{FF2B5EF4-FFF2-40B4-BE49-F238E27FC236}">
                <a16:creationId xmlns:a16="http://schemas.microsoft.com/office/drawing/2014/main" id="{DAB94D01-E8C2-428D-81CB-D0214AB6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652963"/>
            <a:ext cx="2305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branch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checkout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merge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rebase</a:t>
            </a:r>
          </a:p>
        </p:txBody>
      </p:sp>
      <p:sp>
        <p:nvSpPr>
          <p:cNvPr id="6153" name="Textfeld 9">
            <a:extLst>
              <a:ext uri="{FF2B5EF4-FFF2-40B4-BE49-F238E27FC236}">
                <a16:creationId xmlns:a16="http://schemas.microsoft.com/office/drawing/2014/main" id="{D9B5B833-183C-4B3D-A933-4BE70904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497263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commit </a:t>
            </a:r>
          </a:p>
        </p:txBody>
      </p:sp>
      <p:sp>
        <p:nvSpPr>
          <p:cNvPr id="7178" name="Rectangle 5">
            <a:extLst>
              <a:ext uri="{FF2B5EF4-FFF2-40B4-BE49-F238E27FC236}">
                <a16:creationId xmlns:a16="http://schemas.microsoft.com/office/drawing/2014/main" id="{91B1D4BE-35E2-4552-99CE-807DC2596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33695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50" grpId="0"/>
      <p:bldP spid="6151" grpId="0"/>
      <p:bldP spid="6152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389EF-40B8-455B-B9C2-36357021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8563"/>
            <a:ext cx="83566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 err="1"/>
              <a:t>Linked</a:t>
            </a:r>
            <a:r>
              <a:rPr lang="de-DE" dirty="0"/>
              <a:t> List“ </a:t>
            </a:r>
            <a:r>
              <a:rPr lang="de-DE"/>
              <a:t>von Änderungssets </a:t>
            </a:r>
            <a:r>
              <a:rPr lang="de-DE" dirty="0"/>
              <a:t>(rückwärts)</a:t>
            </a:r>
          </a:p>
          <a:p>
            <a:pPr>
              <a:defRPr/>
            </a:pPr>
            <a:r>
              <a:rPr lang="de-DE" dirty="0"/>
              <a:t>Sha1-Hash als ID</a:t>
            </a:r>
          </a:p>
          <a:p>
            <a:pPr>
              <a:defRPr/>
            </a:pPr>
            <a:r>
              <a:rPr lang="de-DE" dirty="0"/>
              <a:t>Mehrere Vorgänger/Nachfolger möglich</a:t>
            </a:r>
          </a:p>
          <a:p>
            <a:pPr>
              <a:defRPr/>
            </a:pPr>
            <a:r>
              <a:rPr lang="de-DE" dirty="0"/>
              <a:t>Neuste Version: Alle Änderungen „gestapelt“</a:t>
            </a:r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B44F78-2847-4233-AAC0-F4E0EC0B095E}"/>
              </a:ext>
            </a:extLst>
          </p:cNvPr>
          <p:cNvSpPr/>
          <p:nvPr/>
        </p:nvSpPr>
        <p:spPr>
          <a:xfrm>
            <a:off x="611188" y="4818063"/>
            <a:ext cx="1944687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2A8AF6-FC6E-47A7-BD02-FD3BA3C2838E}"/>
              </a:ext>
            </a:extLst>
          </p:cNvPr>
          <p:cNvSpPr/>
          <p:nvPr/>
        </p:nvSpPr>
        <p:spPr>
          <a:xfrm>
            <a:off x="620713" y="3330575"/>
            <a:ext cx="1944687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8EE480DF-1066-4441-B105-02DF19191D04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flipH="1" flipV="1">
            <a:off x="2420938" y="3633788"/>
            <a:ext cx="1071562" cy="828675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B5A5788-0F5C-44A8-A4FF-650C1771B57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2414588" y="4462463"/>
            <a:ext cx="1077912" cy="658812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2C73F7B-E65A-4C0A-A990-3CB382B663C9}"/>
              </a:ext>
            </a:extLst>
          </p:cNvPr>
          <p:cNvSpPr/>
          <p:nvPr/>
        </p:nvSpPr>
        <p:spPr>
          <a:xfrm>
            <a:off x="3492500" y="3933056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72E3406-C103-4F3E-85C3-9C36E02E4D92}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 flipH="1" flipV="1">
            <a:off x="5313363" y="4248150"/>
            <a:ext cx="1058862" cy="1096963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809BFF6-3C78-438B-A65C-86F7BE5794B9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>
            <a:off x="5313363" y="3854450"/>
            <a:ext cx="1058862" cy="393700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02" name="Titel 1">
            <a:extLst>
              <a:ext uri="{FF2B5EF4-FFF2-40B4-BE49-F238E27FC236}">
                <a16:creationId xmlns:a16="http://schemas.microsoft.com/office/drawing/2014/main" id="{CCFA62B1-D693-42B4-A3E4-41A111A5B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funktioniert Git?</a:t>
            </a:r>
          </a:p>
        </p:txBody>
      </p:sp>
      <p:sp>
        <p:nvSpPr>
          <p:cNvPr id="8203" name="Foliennummernplatzhalter 4">
            <a:extLst>
              <a:ext uri="{FF2B5EF4-FFF2-40B4-BE49-F238E27FC236}">
                <a16:creationId xmlns:a16="http://schemas.microsoft.com/office/drawing/2014/main" id="{617E713E-08A0-456F-A793-872AEA96A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A2B1C22-FB73-40E7-BDB7-B172A8085D1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de-DE" altLang="de-DE" sz="900"/>
          </a:p>
        </p:txBody>
      </p:sp>
      <p:sp>
        <p:nvSpPr>
          <p:cNvPr id="8204" name="Datumsplatzhalter 5">
            <a:extLst>
              <a:ext uri="{FF2B5EF4-FFF2-40B4-BE49-F238E27FC236}">
                <a16:creationId xmlns:a16="http://schemas.microsoft.com/office/drawing/2014/main" id="{083AFA71-8786-4F0C-AB93-6962837AA94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1E0EAAC-2B10-4B07-A96A-8DFD5E260FDB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AE7752-5B45-43EA-A07F-F9A8E9CAB4CA}"/>
              </a:ext>
            </a:extLst>
          </p:cNvPr>
          <p:cNvSpPr/>
          <p:nvPr/>
        </p:nvSpPr>
        <p:spPr>
          <a:xfrm>
            <a:off x="765175" y="345281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C2a1e52e2d4e5ea054ce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faced89acb03ca9e1cb8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A2AEDD-1DF7-4A2F-B653-5D777CDCB530}"/>
              </a:ext>
            </a:extLst>
          </p:cNvPr>
          <p:cNvSpPr/>
          <p:nvPr/>
        </p:nvSpPr>
        <p:spPr>
          <a:xfrm>
            <a:off x="757238" y="4940300"/>
            <a:ext cx="1657350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658b1b620fea39851258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22774c9692dc7d7438fd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FBB3548-F704-46A0-B8E2-D516102A387F}"/>
              </a:ext>
            </a:extLst>
          </p:cNvPr>
          <p:cNvSpPr/>
          <p:nvPr/>
        </p:nvSpPr>
        <p:spPr>
          <a:xfrm>
            <a:off x="3657600" y="406876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8a0b9d043fc33ec4ace8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4f57de9f31a883afe5fc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E50FDD-749E-4D44-9C77-9EA62B3B3103}"/>
              </a:ext>
            </a:extLst>
          </p:cNvPr>
          <p:cNvSpPr/>
          <p:nvPr/>
        </p:nvSpPr>
        <p:spPr>
          <a:xfrm>
            <a:off x="6372225" y="3324225"/>
            <a:ext cx="1943100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E00F8A9-4006-4F8E-8975-2841A4C6C6DB}"/>
              </a:ext>
            </a:extLst>
          </p:cNvPr>
          <p:cNvSpPr/>
          <p:nvPr/>
        </p:nvSpPr>
        <p:spPr>
          <a:xfrm>
            <a:off x="6515100" y="3494088"/>
            <a:ext cx="1657350" cy="358775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Bcc2fb390385f3ece471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0ac3830cf5dae3f443b7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E0E52B4-8801-4DFB-B273-7649EAD69123}"/>
              </a:ext>
            </a:extLst>
          </p:cNvPr>
          <p:cNvSpPr/>
          <p:nvPr/>
        </p:nvSpPr>
        <p:spPr>
          <a:xfrm>
            <a:off x="6372225" y="4814888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1B830B8-6407-4288-92BF-E3D0946CA0C5}"/>
              </a:ext>
            </a:extLst>
          </p:cNvPr>
          <p:cNvSpPr/>
          <p:nvPr/>
        </p:nvSpPr>
        <p:spPr>
          <a:xfrm>
            <a:off x="6518275" y="4937125"/>
            <a:ext cx="1655763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4b954c8d16b3ebd372ef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40fc17fe7c27b8ce3d33</a:t>
            </a: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A5DA3369-4818-4474-94CA-D7E381F00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</p:spTree>
    <p:extLst>
      <p:ext uri="{BB962C8B-B14F-4D97-AF65-F5344CB8AC3E}">
        <p14:creationId xmlns:p14="http://schemas.microsoft.com/office/powerpoint/2010/main" val="13351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7" grpId="0" animBg="1"/>
      <p:bldP spid="22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99338A9-83B2-4A13-B742-224988C07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D8CC4-C1FF-459F-93F2-2858C518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Ziel: Immer eine funktionierende Code-Version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Problem: Instabile Zwischenstände sichern?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Lösung: „Code-Abzweigungen“ →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Master Branch mit funktionierendem Code</a:t>
            </a: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Weitere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r>
              <a:rPr lang="de-DE" dirty="0">
                <a:sym typeface="Wingdings" panose="05000000000000000000" pitchFamily="2" charset="2"/>
              </a:rPr>
              <a:t> mit unfertigem Code</a:t>
            </a: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0244" name="Fußzeilenplatzhalter 3">
            <a:extLst>
              <a:ext uri="{FF2B5EF4-FFF2-40B4-BE49-F238E27FC236}">
                <a16:creationId xmlns:a16="http://schemas.microsoft.com/office/drawing/2014/main" id="{962DCD4B-6374-47FC-AA55-4C6E0BA0B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0245" name="Foliennummernplatzhalter 4">
            <a:extLst>
              <a:ext uri="{FF2B5EF4-FFF2-40B4-BE49-F238E27FC236}">
                <a16:creationId xmlns:a16="http://schemas.microsoft.com/office/drawing/2014/main" id="{E6744D36-72BF-4B95-B985-49644E5D9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0816300-D86A-4FFB-9086-07FE480BF928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de-DE" altLang="de-DE" sz="900"/>
          </a:p>
        </p:txBody>
      </p:sp>
      <p:sp>
        <p:nvSpPr>
          <p:cNvPr id="10246" name="Datumsplatzhalter 5">
            <a:extLst>
              <a:ext uri="{FF2B5EF4-FFF2-40B4-BE49-F238E27FC236}">
                <a16:creationId xmlns:a16="http://schemas.microsoft.com/office/drawing/2014/main" id="{355AD17E-5B3A-44BE-A3BD-AC1F3D5FD98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63F4C3D-D5FE-4740-9937-1B968C6687F7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306E2-B86A-4D2E-B794-7B9BB421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97375"/>
            <a:ext cx="644207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feld 8">
            <a:extLst>
              <a:ext uri="{FF2B5EF4-FFF2-40B4-BE49-F238E27FC236}">
                <a16:creationId xmlns:a16="http://schemas.microsoft.com/office/drawing/2014/main" id="{5D7CDF1C-7B8C-4C4F-86E0-5F11D30C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6072188"/>
            <a:ext cx="12890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4205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4743FD0-612A-4E63-B68E-66083090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r="32132" b="5119"/>
          <a:stretch>
            <a:fillRect/>
          </a:stretch>
        </p:blipFill>
        <p:spPr bwMode="auto">
          <a:xfrm>
            <a:off x="1744663" y="2492375"/>
            <a:ext cx="34178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el 2">
            <a:extLst>
              <a:ext uri="{FF2B5EF4-FFF2-40B4-BE49-F238E27FC236}">
                <a16:creationId xmlns:a16="http://schemas.microsoft.com/office/drawing/2014/main" id="{B4AD42BF-0FAC-461E-97DC-DB413F8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Merge/Rebase</a:t>
            </a:r>
          </a:p>
        </p:txBody>
      </p:sp>
      <p:sp>
        <p:nvSpPr>
          <p:cNvPr id="12292" name="Fußzeilenplatzhalter 3">
            <a:extLst>
              <a:ext uri="{FF2B5EF4-FFF2-40B4-BE49-F238E27FC236}">
                <a16:creationId xmlns:a16="http://schemas.microsoft.com/office/drawing/2014/main" id="{B57909A9-D955-4925-873F-2B75BA9BE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Denis Westerheide &amp; Simon Müller: Git &amp; TortoiseGit - Grundlagen und Anwendungsrezepte</a:t>
            </a:r>
          </a:p>
        </p:txBody>
      </p:sp>
      <p:sp>
        <p:nvSpPr>
          <p:cNvPr id="12293" name="Foliennummernplatzhalter 4">
            <a:extLst>
              <a:ext uri="{FF2B5EF4-FFF2-40B4-BE49-F238E27FC236}">
                <a16:creationId xmlns:a16="http://schemas.microsoft.com/office/drawing/2014/main" id="{7902CD75-4730-40FD-81FC-60CDCB5F9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934636-F530-45B9-B73E-F71E8636CDD7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12294" name="Datumsplatzhalter 5">
            <a:extLst>
              <a:ext uri="{FF2B5EF4-FFF2-40B4-BE49-F238E27FC236}">
                <a16:creationId xmlns:a16="http://schemas.microsoft.com/office/drawing/2014/main" id="{D6551CA5-C1B3-477F-AA36-ED9BB089167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F10CA-D7BF-4E94-AD88-3E264F8AC370}" type="datetime1">
              <a:rPr lang="de-DE" altLang="de-DE" smtClean="0"/>
              <a:pPr/>
              <a:t>14.05.2018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E04816-E718-477E-B287-ACF3CE9D867B}"/>
              </a:ext>
            </a:extLst>
          </p:cNvPr>
          <p:cNvSpPr txBox="1"/>
          <p:nvPr/>
        </p:nvSpPr>
        <p:spPr>
          <a:xfrm>
            <a:off x="506413" y="1341438"/>
            <a:ext cx="8032750" cy="768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error: failed to push some refs to '/path/to/</a:t>
            </a:r>
            <a:r>
              <a:rPr lang="en-US" sz="1100" dirty="0" err="1">
                <a:latin typeface="Consolas" panose="020B0609020204030204" pitchFamily="49" charset="0"/>
              </a:rPr>
              <a:t>repo.git</a:t>
            </a:r>
            <a:r>
              <a:rPr lang="en-US" sz="1100" dirty="0">
                <a:latin typeface="Consolas" panose="020B0609020204030204" pitchFamily="49" charset="0"/>
              </a:rPr>
              <a:t>’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Updates were rejected because the tip of your current branch is behind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its remote counterpart. Merge the remote changes (e.g. 'git pull’)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before pushing again. hint: See the 'Note about fast-forwards' in 'git push --help' for details.</a:t>
            </a:r>
            <a:endParaRPr lang="de-DE" sz="1100" dirty="0">
              <a:latin typeface="Consolas" panose="020B0609020204030204" pitchFamily="49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9913C55-4113-4DCE-8E83-13F146C9707A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492375"/>
            <a:ext cx="2992437" cy="2736850"/>
            <a:chOff x="4821162" y="2492896"/>
            <a:chExt cx="2992399" cy="2736304"/>
          </a:xfrm>
        </p:grpSpPr>
        <p:grpSp>
          <p:nvGrpSpPr>
            <p:cNvPr id="12297" name="Gruppieren 21">
              <a:extLst>
                <a:ext uri="{FF2B5EF4-FFF2-40B4-BE49-F238E27FC236}">
                  <a16:creationId xmlns:a16="http://schemas.microsoft.com/office/drawing/2014/main" id="{A57D164A-E718-4CF4-8B04-97BF7044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1162" y="2492896"/>
              <a:ext cx="2992399" cy="2736304"/>
              <a:chOff x="4821162" y="2479604"/>
              <a:chExt cx="2992399" cy="2736304"/>
            </a:xfrm>
          </p:grpSpPr>
          <p:grpSp>
            <p:nvGrpSpPr>
              <p:cNvPr id="12299" name="Gruppieren 15">
                <a:extLst>
                  <a:ext uri="{FF2B5EF4-FFF2-40B4-BE49-F238E27FC236}">
                    <a16:creationId xmlns:a16="http://schemas.microsoft.com/office/drawing/2014/main" id="{D01E8CBE-7D93-4A78-B679-DCADA2C6C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1162" y="2479604"/>
                <a:ext cx="2271118" cy="2736304"/>
                <a:chOff x="3688287" y="2479604"/>
                <a:chExt cx="1983086" cy="2736304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EC544A6-5F0F-4A2B-BB1C-7192E2290631}"/>
                    </a:ext>
                  </a:extLst>
                </p:cNvPr>
                <p:cNvSpPr/>
                <p:nvPr/>
              </p:nvSpPr>
              <p:spPr>
                <a:xfrm>
                  <a:off x="3826902" y="3717607"/>
                  <a:ext cx="216239" cy="7142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pic>
              <p:nvPicPr>
                <p:cNvPr id="12302" name="Grafik 13">
                  <a:extLst>
                    <a:ext uri="{FF2B5EF4-FFF2-40B4-BE49-F238E27FC236}">
                      <a16:creationId xmlns:a16="http://schemas.microsoft.com/office/drawing/2014/main" id="{E314303A-9523-4350-8410-706A2DC846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199" r="56062" b="5119"/>
                <a:stretch>
                  <a:fillRect/>
                </a:stretch>
              </p:blipFill>
              <p:spPr bwMode="auto">
                <a:xfrm flipH="1">
                  <a:off x="3688287" y="2479604"/>
                  <a:ext cx="1983086" cy="2736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Sprechblase: rechteckig 20">
                <a:extLst>
                  <a:ext uri="{FF2B5EF4-FFF2-40B4-BE49-F238E27FC236}">
                    <a16:creationId xmlns:a16="http://schemas.microsoft.com/office/drawing/2014/main" id="{A833FE6F-CE63-4F03-AE81-4FC62562024D}"/>
                  </a:ext>
                </a:extLst>
              </p:cNvPr>
              <p:cNvSpPr/>
              <p:nvPr/>
            </p:nvSpPr>
            <p:spPr>
              <a:xfrm>
                <a:off x="5803812" y="2997026"/>
                <a:ext cx="2009749" cy="431714"/>
              </a:xfrm>
              <a:prstGeom prst="wedgeRectCallout">
                <a:avLst>
                  <a:gd name="adj1" fmla="val -43967"/>
                  <a:gd name="adj2" fmla="val 96010"/>
                </a:avLst>
              </a:prstGeom>
              <a:solidFill>
                <a:srgbClr val="5A6E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de-DE" dirty="0" err="1"/>
                  <a:t>Merge</a:t>
                </a:r>
                <a:r>
                  <a:rPr lang="de-DE" dirty="0"/>
                  <a:t>-Commit</a:t>
                </a:r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8047C3-A735-4D5D-8CEC-745072022407}"/>
                </a:ext>
              </a:extLst>
            </p:cNvPr>
            <p:cNvSpPr/>
            <p:nvPr/>
          </p:nvSpPr>
          <p:spPr>
            <a:xfrm>
              <a:off x="5697451" y="3646779"/>
              <a:ext cx="253997" cy="253949"/>
            </a:xfrm>
            <a:prstGeom prst="ellipse">
              <a:avLst/>
            </a:prstGeom>
            <a:solidFill>
              <a:srgbClr val="FFCCFF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84597AA7-49A3-4436-A14E-ED14F6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 Konflikte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5AA59AAC-D165-465C-8BBD-FD8C2D23E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3500438"/>
            <a:ext cx="8356600" cy="27368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Ursache: Parallele Änderung einer Datei</a:t>
            </a:r>
          </a:p>
          <a:p>
            <a:pPr lvl="1">
              <a:defRPr/>
            </a:pPr>
            <a:r>
              <a:rPr lang="de-DE" altLang="de-DE" dirty="0"/>
              <a:t>Automatisches </a:t>
            </a:r>
            <a:r>
              <a:rPr lang="de-DE" altLang="de-DE" dirty="0" err="1"/>
              <a:t>Mergen</a:t>
            </a:r>
            <a:r>
              <a:rPr lang="de-DE" altLang="de-DE" dirty="0"/>
              <a:t> teilweise unmöglich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dirty="0">
                <a:sym typeface="Wingdings" panose="05000000000000000000" pitchFamily="2" charset="2"/>
              </a:rPr>
              <a:t>	 Manuelles </a:t>
            </a:r>
            <a:r>
              <a:rPr lang="de-DE" altLang="de-DE" dirty="0" err="1">
                <a:sym typeface="Wingdings" panose="05000000000000000000" pitchFamily="2" charset="2"/>
              </a:rPr>
              <a:t>Mergen</a:t>
            </a:r>
            <a:r>
              <a:rPr lang="de-DE" altLang="de-DE" dirty="0">
                <a:sym typeface="Wingdings" panose="05000000000000000000" pitchFamily="2" charset="2"/>
              </a:rPr>
              <a:t> in Texteditor/Tortoise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endParaRPr lang="de-DE" altLang="de-DE" dirty="0">
              <a:sym typeface="Wingdings" panose="05000000000000000000" pitchFamily="2" charset="2"/>
            </a:endParaRPr>
          </a:p>
          <a:p>
            <a:pPr marL="457200" lvl="1" indent="0">
              <a:buFontTx/>
              <a:buNone/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Wie vermeiden?</a:t>
            </a:r>
          </a:p>
          <a:p>
            <a:pPr lvl="1">
              <a:defRPr/>
            </a:pPr>
            <a:r>
              <a:rPr lang="de-DE" altLang="de-DE" dirty="0"/>
              <a:t>Bearbeitung von gleichen Dateien meiden</a:t>
            </a:r>
          </a:p>
          <a:p>
            <a:pPr lvl="1">
              <a:defRPr/>
            </a:pPr>
            <a:r>
              <a:rPr lang="de-DE" altLang="de-DE" dirty="0"/>
              <a:t>Kleine </a:t>
            </a:r>
            <a:r>
              <a:rPr lang="de-DE" altLang="de-DE" dirty="0" err="1"/>
              <a:t>Commits</a:t>
            </a:r>
            <a:r>
              <a:rPr lang="de-DE" altLang="de-DE" dirty="0"/>
              <a:t>, häufig </a:t>
            </a:r>
            <a:r>
              <a:rPr lang="de-DE" altLang="de-DE" dirty="0" err="1"/>
              <a:t>mergen</a:t>
            </a:r>
            <a:endParaRPr lang="de-DE" altLang="de-DE" dirty="0"/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08241299-D5AE-4044-ADB5-9435CBB77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C68F2FE0-3729-44CC-BD07-C79866B0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B4635F4-F091-486F-9A50-AC31A1B6A33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8B76A76B-07C0-499B-B70B-6432602FD3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1438EC-2A1C-4F8D-A8D5-F5938EE8166E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7B1B55-DB2D-4079-A307-599CBB0774B9}"/>
              </a:ext>
            </a:extLst>
          </p:cNvPr>
          <p:cNvSpPr txBox="1"/>
          <p:nvPr/>
        </p:nvSpPr>
        <p:spPr>
          <a:xfrm>
            <a:off x="390525" y="1341438"/>
            <a:ext cx="8142288" cy="93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de-DE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r>
              <a:rPr lang="de-DE" dirty="0"/>
              <a:t>git.exe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dev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Auto-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main.c</a:t>
            </a:r>
            <a:endParaRPr lang="de-DE" dirty="0"/>
          </a:p>
          <a:p>
            <a:pPr>
              <a:defRPr/>
            </a:pPr>
            <a:r>
              <a:rPr lang="en-US" dirty="0"/>
              <a:t>CONFLICT (content): Merge conflict in </a:t>
            </a:r>
            <a:r>
              <a:rPr lang="en-US" dirty="0" err="1"/>
              <a:t>main.c</a:t>
            </a:r>
            <a:endParaRPr lang="en-US" dirty="0"/>
          </a:p>
          <a:p>
            <a:pPr>
              <a:defRPr/>
            </a:pPr>
            <a:r>
              <a:rPr lang="en-US" dirty="0"/>
              <a:t>Automatic merge failed; fix conflicts and then commit the result.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9A6970-4CD4-4ACD-9750-3F3A473FD9B0}"/>
              </a:ext>
            </a:extLst>
          </p:cNvPr>
          <p:cNvSpPr/>
          <p:nvPr/>
        </p:nvSpPr>
        <p:spPr>
          <a:xfrm>
            <a:off x="390525" y="2349500"/>
            <a:ext cx="8143875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main() {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=======</a:t>
            </a:r>
          </a:p>
          <a:p>
            <a:pPr>
              <a:defRPr/>
            </a:pP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,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*arg[]) {  </a:t>
            </a:r>
          </a:p>
          <a:p>
            <a:pPr>
              <a:defRPr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&gt;&gt;&gt;&gt;&gt;&gt;&gt; dev</a:t>
            </a:r>
          </a:p>
        </p:txBody>
      </p:sp>
    </p:spTree>
    <p:extLst>
      <p:ext uri="{BB962C8B-B14F-4D97-AF65-F5344CB8AC3E}">
        <p14:creationId xmlns:p14="http://schemas.microsoft.com/office/powerpoint/2010/main" val="2190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01F432-452B-4F88-B92E-E6842E1D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6975"/>
            <a:ext cx="8356600" cy="4894263"/>
          </a:xfrm>
        </p:spPr>
        <p:txBody>
          <a:bodyPr/>
          <a:lstStyle/>
          <a:p>
            <a:pPr>
              <a:defRPr/>
            </a:pPr>
            <a:r>
              <a:rPr lang="de-DE" dirty="0"/>
              <a:t>Ähnlich wie SVN-Workflow →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Alle arbeiten auf Master</a:t>
            </a:r>
          </a:p>
          <a:p>
            <a:pPr>
              <a:defRPr/>
            </a:pPr>
            <a:r>
              <a:rPr lang="de-DE" dirty="0"/>
              <a:t>Vor push: 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Nachteile:</a:t>
            </a:r>
          </a:p>
          <a:p>
            <a:pPr lvl="1">
              <a:defRPr/>
            </a:pPr>
            <a:r>
              <a:rPr lang="de-DE" dirty="0"/>
              <a:t>Änderungen evtl. lange Zeit nur lokal</a:t>
            </a:r>
          </a:p>
          <a:p>
            <a:pPr lvl="1">
              <a:defRPr/>
            </a:pPr>
            <a:r>
              <a:rPr lang="de-DE" dirty="0" err="1"/>
              <a:t>Mergekonflikte</a:t>
            </a:r>
            <a:r>
              <a:rPr lang="de-DE" dirty="0"/>
              <a:t> sehr häufig</a:t>
            </a:r>
          </a:p>
        </p:txBody>
      </p:sp>
      <p:sp>
        <p:nvSpPr>
          <p:cNvPr id="15363" name="Titel 2">
            <a:extLst>
              <a:ext uri="{FF2B5EF4-FFF2-40B4-BE49-F238E27FC236}">
                <a16:creationId xmlns:a16="http://schemas.microsoft.com/office/drawing/2014/main" id="{D6D62251-3E7B-46AE-B578-AD4B40DCF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SVN-Style 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DD7FCE59-34ED-450C-AE9D-4C6E8AB27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Denis Westerheide &amp; Simon Müller: Git &amp; TortoiseGit - Grundlagen und Anwendungsrezepte</a:t>
            </a:r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3FFEF6A3-BEB0-401A-93FA-0234515E8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506563-10B0-47CA-9417-240396A6271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D2D6743D-14DC-4383-8F7B-D1368F7ACDD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926845-184F-4F7A-A205-C19F080DCE33}" type="datetime1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14.05.2018</a:t>
            </a:fld>
            <a:endParaRPr lang="de-DE" altLang="de-DE" sz="900"/>
          </a:p>
        </p:txBody>
      </p:sp>
      <p:sp>
        <p:nvSpPr>
          <p:cNvPr id="15367" name="Textfeld 6">
            <a:extLst>
              <a:ext uri="{FF2B5EF4-FFF2-40B4-BE49-F238E27FC236}">
                <a16:creationId xmlns:a16="http://schemas.microsoft.com/office/drawing/2014/main" id="{C0B0AF3B-E3DC-424E-9EE5-7C0C1DF2C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475" y="12684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e-DE" altLang="de-DE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A1C564-AF7E-4E55-AA49-53D749AB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628775"/>
            <a:ext cx="5267325" cy="36988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sz="2400" dirty="0" err="1">
                <a:latin typeface="Consolas" panose="020B0609020204030204" pitchFamily="49" charset="0"/>
              </a:rPr>
              <a:t>git</a:t>
            </a:r>
            <a:r>
              <a:rPr lang="de-DE" altLang="de-DE" sz="2400" dirty="0">
                <a:latin typeface="Consolas" panose="020B0609020204030204" pitchFamily="49" charset="0"/>
              </a:rPr>
              <a:t> pull --</a:t>
            </a:r>
            <a:r>
              <a:rPr lang="de-DE" altLang="de-DE" sz="2400" dirty="0" err="1">
                <a:latin typeface="Consolas" panose="020B0609020204030204" pitchFamily="49" charset="0"/>
              </a:rPr>
              <a:t>rebase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origin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master</a:t>
            </a:r>
            <a:endParaRPr lang="de-DE" altLang="de-DE" sz="2400" dirty="0">
              <a:latin typeface="Consolas" panose="020B0609020204030204" pitchFamily="49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D2D0FC75-E463-4CBD-904F-BA91D193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7"/>
          <a:stretch>
            <a:fillRect/>
          </a:stretch>
        </p:blipFill>
        <p:spPr bwMode="auto">
          <a:xfrm>
            <a:off x="1608138" y="2205038"/>
            <a:ext cx="50355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feld 31">
            <a:extLst>
              <a:ext uri="{FF2B5EF4-FFF2-40B4-BE49-F238E27FC236}">
                <a16:creationId xmlns:a16="http://schemas.microsoft.com/office/drawing/2014/main" id="{EB69C9A3-D4A7-4FAE-A5FE-765DEF03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4508500"/>
            <a:ext cx="1287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38150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922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</Words>
  <Application>Microsoft Office PowerPoint</Application>
  <PresentationFormat>Bildschirmpräsentation (4:3)</PresentationFormat>
  <Paragraphs>386</Paragraphs>
  <Slides>32</Slides>
  <Notes>14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Consolas</vt:lpstr>
      <vt:lpstr>Wingdings</vt:lpstr>
      <vt:lpstr>Webdings</vt:lpstr>
      <vt:lpstr>Standarddesign</vt:lpstr>
      <vt:lpstr>Versionsmanagment: Git Prinzip &amp; Clients</vt:lpstr>
      <vt:lpstr>Inhalt</vt:lpstr>
      <vt:lpstr>Warum Versionsverwaltung?</vt:lpstr>
      <vt:lpstr>Was ist Git?</vt:lpstr>
      <vt:lpstr>Wie funktioniert Git?</vt:lpstr>
      <vt:lpstr>Branches</vt:lpstr>
      <vt:lpstr>Merge/Rebase</vt:lpstr>
      <vt:lpstr>Merge Konflikte</vt:lpstr>
      <vt:lpstr>Git Workflow – SVN-Style </vt:lpstr>
      <vt:lpstr>Git Workflow – Feature Branches</vt:lpstr>
      <vt:lpstr>Git Workflow – Gitflow</vt:lpstr>
      <vt:lpstr>Git Workflow – Best Practices</vt:lpstr>
      <vt:lpstr>Wie man Git (in kleinen Teams) nicht benutzt</vt:lpstr>
      <vt:lpstr>PowerPoint-Präsentation</vt:lpstr>
      <vt:lpstr>TortoiseGit Vorstellung</vt:lpstr>
      <vt:lpstr>TortoiseGit Nutzung</vt:lpstr>
      <vt:lpstr>„Clone“ </vt:lpstr>
      <vt:lpstr>„Clone“ </vt:lpstr>
      <vt:lpstr>„Commit“ </vt:lpstr>
      <vt:lpstr>„Sync“ </vt:lpstr>
      <vt:lpstr>„Create Branch“ </vt:lpstr>
      <vt:lpstr>„Switch/Checkout“ </vt:lpstr>
      <vt:lpstr>„Merge“ </vt:lpstr>
      <vt:lpstr>PowerPoint-Präsentation</vt:lpstr>
      <vt:lpstr>              Git</vt:lpstr>
      <vt:lpstr>EclipseGit Vorstellung</vt:lpstr>
      <vt:lpstr>EclipseGit Einrichtung</vt:lpstr>
      <vt:lpstr>Live-Demo </vt:lpstr>
      <vt:lpstr>PowerPoint-Präsentation</vt:lpstr>
      <vt:lpstr>Vielen Dank für Eure Aufmerksamkeit</vt:lpstr>
      <vt:lpstr>Quellen</vt:lpstr>
      <vt:lpstr>Bildquellen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Denis Westerheide</cp:lastModifiedBy>
  <cp:revision>255</cp:revision>
  <cp:lastPrinted>2018-05-08T11:11:40Z</cp:lastPrinted>
  <dcterms:created xsi:type="dcterms:W3CDTF">2007-09-10T08:37:03Z</dcterms:created>
  <dcterms:modified xsi:type="dcterms:W3CDTF">2018-05-14T09:47:09Z</dcterms:modified>
</cp:coreProperties>
</file>