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4" r:id="rId3"/>
    <p:sldId id="273" r:id="rId4"/>
    <p:sldId id="265" r:id="rId5"/>
    <p:sldId id="263" r:id="rId6"/>
    <p:sldId id="268" r:id="rId7"/>
    <p:sldId id="286" r:id="rId8"/>
    <p:sldId id="287" r:id="rId9"/>
    <p:sldId id="288" r:id="rId10"/>
    <p:sldId id="264" r:id="rId11"/>
    <p:sldId id="289" r:id="rId12"/>
    <p:sldId id="290" r:id="rId13"/>
    <p:sldId id="291" r:id="rId14"/>
    <p:sldId id="282" r:id="rId15"/>
    <p:sldId id="262" r:id="rId16"/>
    <p:sldId id="266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92" r:id="rId25"/>
    <p:sldId id="267" r:id="rId26"/>
    <p:sldId id="285" r:id="rId27"/>
    <p:sldId id="269" r:id="rId28"/>
    <p:sldId id="280" r:id="rId29"/>
    <p:sldId id="283" r:id="rId30"/>
    <p:sldId id="281" r:id="rId31"/>
    <p:sldId id="270" r:id="rId32"/>
  </p:sldIdLst>
  <p:sldSz cx="9144000" cy="6858000" type="screen4x3"/>
  <p:notesSz cx="7102475" cy="10233025"/>
  <p:embeddedFontLs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Webdings" panose="05030102010509060703" pitchFamily="18" charset="2"/>
      <p:regular r:id="rId39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A820B89-5B69-4694-8BC1-5936D119EF4D}">
          <p14:sldIdLst>
            <p14:sldId id="256"/>
            <p14:sldId id="284"/>
            <p14:sldId id="273"/>
            <p14:sldId id="265"/>
            <p14:sldId id="263"/>
            <p14:sldId id="268"/>
            <p14:sldId id="286"/>
            <p14:sldId id="287"/>
            <p14:sldId id="288"/>
            <p14:sldId id="264"/>
            <p14:sldId id="289"/>
            <p14:sldId id="290"/>
            <p14:sldId id="291"/>
            <p14:sldId id="282"/>
            <p14:sldId id="262"/>
            <p14:sldId id="266"/>
            <p14:sldId id="271"/>
            <p14:sldId id="272"/>
            <p14:sldId id="274"/>
            <p14:sldId id="275"/>
            <p14:sldId id="276"/>
            <p14:sldId id="277"/>
            <p14:sldId id="278"/>
            <p14:sldId id="292"/>
            <p14:sldId id="267"/>
            <p14:sldId id="285"/>
            <p14:sldId id="269"/>
            <p14:sldId id="280"/>
            <p14:sldId id="283"/>
            <p14:sldId id="28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4128">
          <p15:clr>
            <a:srgbClr val="A4A3A4"/>
          </p15:clr>
        </p15:guide>
        <p15:guide id="3" orient="horz" pos="4068">
          <p15:clr>
            <a:srgbClr val="A4A3A4"/>
          </p15:clr>
        </p15:guide>
        <p15:guide id="4" pos="72">
          <p15:clr>
            <a:srgbClr val="A4A3A4"/>
          </p15:clr>
        </p15:guide>
        <p15:guide id="5" pos="5511">
          <p15:clr>
            <a:srgbClr val="A4A3A4"/>
          </p15:clr>
        </p15:guide>
        <p15:guide id="6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is Westerheid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82" autoAdjust="0"/>
    <p:restoredTop sz="81571" autoAdjust="0"/>
  </p:normalViewPr>
  <p:slideViewPr>
    <p:cSldViewPr>
      <p:cViewPr varScale="1">
        <p:scale>
          <a:sx n="65" d="100"/>
          <a:sy n="65" d="100"/>
        </p:scale>
        <p:origin x="917" y="40"/>
      </p:cViewPr>
      <p:guideLst>
        <p:guide orient="horz" pos="527"/>
        <p:guide orient="horz" pos="4128"/>
        <p:guide orient="horz" pos="4068"/>
        <p:guide pos="72"/>
        <p:guide pos="5511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548" y="117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theme" Target="../theme/theme3.xml"/><Relationship Id="rId4" Type="http://schemas.openxmlformats.org/officeDocument/2006/relationships/image" Target="../media/image8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>
            <a:extLst>
              <a:ext uri="{FF2B5EF4-FFF2-40B4-BE49-F238E27FC236}">
                <a16:creationId xmlns:a16="http://schemas.microsoft.com/office/drawing/2014/main" id="{F475E3E3-C0E0-4B00-9FF4-7DEB7CA586C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790950" y="523875"/>
            <a:ext cx="285750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5" tIns="49528" rIns="99055" bIns="4952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pPr>
              <a:defRPr/>
            </a:pPr>
            <a:r>
              <a:rPr lang="de-DE" altLang="de-DE"/>
              <a:t>Prof. Dr. Max Mustermann | Musterfakultät</a:t>
            </a:r>
          </a:p>
        </p:txBody>
      </p:sp>
      <p:pic>
        <p:nvPicPr>
          <p:cNvPr id="4099" name="Picture 6" descr="KITlogo_RGB">
            <a:extLst>
              <a:ext uri="{FF2B5EF4-FFF2-40B4-BE49-F238E27FC236}">
                <a16:creationId xmlns:a16="http://schemas.microsoft.com/office/drawing/2014/main" id="{72B7BB83-E131-44D0-ADED-E57332918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20650"/>
            <a:ext cx="1120775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7">
            <a:extLst>
              <a:ext uri="{FF2B5EF4-FFF2-40B4-BE49-F238E27FC236}">
                <a16:creationId xmlns:a16="http://schemas.microsoft.com/office/drawing/2014/main" id="{7F6967E2-BB84-4127-93DE-7F1F156A6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9548813"/>
            <a:ext cx="26844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900"/>
              <a:t>KIT – die Kooperation von 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900"/>
              <a:t>Forschungszentrum Karlsruhe GmbH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900"/>
              <a:t>und Universität Karlsruhe (TH)</a:t>
            </a:r>
          </a:p>
        </p:txBody>
      </p:sp>
      <p:pic>
        <p:nvPicPr>
          <p:cNvPr id="4101" name="Picture 9" descr="fzk_sw">
            <a:extLst>
              <a:ext uri="{FF2B5EF4-FFF2-40B4-BE49-F238E27FC236}">
                <a16:creationId xmlns:a16="http://schemas.microsoft.com/office/drawing/2014/main" id="{172BE173-F81B-4313-A8AC-36DB586F4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75" y="9504363"/>
            <a:ext cx="1193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10" descr="Wortbildmarke_schwarz">
            <a:extLst>
              <a:ext uri="{FF2B5EF4-FFF2-40B4-BE49-F238E27FC236}">
                <a16:creationId xmlns:a16="http://schemas.microsoft.com/office/drawing/2014/main" id="{39164529-B53D-4885-B8BC-E62D726EB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13" y="9504363"/>
            <a:ext cx="133826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ECB54C1-52BA-4EBF-B245-F207C56F29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5" tIns="49528" rIns="99055" bIns="4952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B7AD789-C852-4ACB-BF18-8AE1157DD08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5" tIns="49528" rIns="99055" bIns="4952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5B9C3E4-3CCE-49B1-BA9C-13F5D458011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4CBF00B-36B4-4FB8-A8C7-629F7254A2D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5" tIns="49528" rIns="99055" bIns="49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89E233B-4638-467D-B08A-BDEED71AED6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5" tIns="49528" rIns="99055" bIns="4952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r>
              <a:rPr lang="de-DE" altLang="de-DE"/>
              <a:t>Prof. Dr. Max Mustermann | Musterfakultät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2F72DC0-20F6-43FA-BC5A-856588A491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5" tIns="49528" rIns="99055" bIns="4952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A3FE9B00-3E8D-4D6C-AF11-86B3F082ED3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lienbildplatzhalter 1">
            <a:extLst>
              <a:ext uri="{FF2B5EF4-FFF2-40B4-BE49-F238E27FC236}">
                <a16:creationId xmlns:a16="http://schemas.microsoft.com/office/drawing/2014/main" id="{70374A6D-ACC2-4C18-9538-C6A98BC73F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Notizenplatzhalter 2">
            <a:extLst>
              <a:ext uri="{FF2B5EF4-FFF2-40B4-BE49-F238E27FC236}">
                <a16:creationId xmlns:a16="http://schemas.microsoft.com/office/drawing/2014/main" id="{F96F1282-0B5F-48DB-8895-8784ECDFA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/>
          </a:p>
        </p:txBody>
      </p:sp>
      <p:sp>
        <p:nvSpPr>
          <p:cNvPr id="9220" name="Fußzeilenplatzhalter 3">
            <a:extLst>
              <a:ext uri="{FF2B5EF4-FFF2-40B4-BE49-F238E27FC236}">
                <a16:creationId xmlns:a16="http://schemas.microsoft.com/office/drawing/2014/main" id="{B5DDD828-C1E5-4453-81CE-99C53E7729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9221" name="Foliennummernplatzhalter 4">
            <a:extLst>
              <a:ext uri="{FF2B5EF4-FFF2-40B4-BE49-F238E27FC236}">
                <a16:creationId xmlns:a16="http://schemas.microsoft.com/office/drawing/2014/main" id="{B3B1BD44-9598-45F4-9F1D-3212D6A2A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6108EE-C502-4913-9EC0-9FE79C22ACF4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45177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lienbildplatzhalter 1">
            <a:extLst>
              <a:ext uri="{FF2B5EF4-FFF2-40B4-BE49-F238E27FC236}">
                <a16:creationId xmlns:a16="http://schemas.microsoft.com/office/drawing/2014/main" id="{D9DEFC43-82E4-4D3C-9547-03A8970AC9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izenplatzhalter 2">
            <a:extLst>
              <a:ext uri="{FF2B5EF4-FFF2-40B4-BE49-F238E27FC236}">
                <a16:creationId xmlns:a16="http://schemas.microsoft.com/office/drawing/2014/main" id="{4672B1C0-276D-4EF1-AE8D-48589D048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/>
              <a:t>Wahlweise direkt auf neu erstellen zweig wechseln!</a:t>
            </a:r>
          </a:p>
        </p:txBody>
      </p:sp>
      <p:sp>
        <p:nvSpPr>
          <p:cNvPr id="21508" name="Fußzeilenplatzhalter 3">
            <a:extLst>
              <a:ext uri="{FF2B5EF4-FFF2-40B4-BE49-F238E27FC236}">
                <a16:creationId xmlns:a16="http://schemas.microsoft.com/office/drawing/2014/main" id="{CDB77AEA-DFB3-4FAC-ABFB-8DEDAB4B7C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21509" name="Foliennummernplatzhalter 4">
            <a:extLst>
              <a:ext uri="{FF2B5EF4-FFF2-40B4-BE49-F238E27FC236}">
                <a16:creationId xmlns:a16="http://schemas.microsoft.com/office/drawing/2014/main" id="{F5D1B2B6-8967-458D-ADFB-2A8DF92C4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DC48FF-BED8-468E-A091-B66451233415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>
            <a:extLst>
              <a:ext uri="{FF2B5EF4-FFF2-40B4-BE49-F238E27FC236}">
                <a16:creationId xmlns:a16="http://schemas.microsoft.com/office/drawing/2014/main" id="{9F6B3112-041D-4C03-A423-587BDA9561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izenplatzhalter 2">
            <a:extLst>
              <a:ext uri="{FF2B5EF4-FFF2-40B4-BE49-F238E27FC236}">
                <a16:creationId xmlns:a16="http://schemas.microsoft.com/office/drawing/2014/main" id="{8FC4E2B2-B9D0-4D29-A021-E44A1B8E0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/>
          </a:p>
        </p:txBody>
      </p:sp>
      <p:sp>
        <p:nvSpPr>
          <p:cNvPr id="23556" name="Fußzeilenplatzhalter 3">
            <a:extLst>
              <a:ext uri="{FF2B5EF4-FFF2-40B4-BE49-F238E27FC236}">
                <a16:creationId xmlns:a16="http://schemas.microsoft.com/office/drawing/2014/main" id="{9B826017-BF2A-4C26-A7C5-5DB0439759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23557" name="Foliennummernplatzhalter 4">
            <a:extLst>
              <a:ext uri="{FF2B5EF4-FFF2-40B4-BE49-F238E27FC236}">
                <a16:creationId xmlns:a16="http://schemas.microsoft.com/office/drawing/2014/main" id="{CC19FE33-814D-407B-BBDF-AE503FD681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82C950-D50D-4F46-9D69-28F28DDF46D0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lienbildplatzhalter 1">
            <a:extLst>
              <a:ext uri="{FF2B5EF4-FFF2-40B4-BE49-F238E27FC236}">
                <a16:creationId xmlns:a16="http://schemas.microsoft.com/office/drawing/2014/main" id="{99E605BE-B8C0-42D8-BC8E-684E099E58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Notizenplatzhalter 2">
            <a:extLst>
              <a:ext uri="{FF2B5EF4-FFF2-40B4-BE49-F238E27FC236}">
                <a16:creationId xmlns:a16="http://schemas.microsoft.com/office/drawing/2014/main" id="{FF44589A-C306-42FB-811C-C157DCE3C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/>
          </a:p>
        </p:txBody>
      </p:sp>
      <p:sp>
        <p:nvSpPr>
          <p:cNvPr id="25604" name="Fußzeilenplatzhalter 3">
            <a:extLst>
              <a:ext uri="{FF2B5EF4-FFF2-40B4-BE49-F238E27FC236}">
                <a16:creationId xmlns:a16="http://schemas.microsoft.com/office/drawing/2014/main" id="{7DC75CF8-0128-46B1-8645-8D206E8DD4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25605" name="Foliennummernplatzhalter 4">
            <a:extLst>
              <a:ext uri="{FF2B5EF4-FFF2-40B4-BE49-F238E27FC236}">
                <a16:creationId xmlns:a16="http://schemas.microsoft.com/office/drawing/2014/main" id="{1EADC265-BDCC-4687-BDB1-ED721CBBF4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FD4502-CC9C-4152-B241-7D59FBCB1E3C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>
            <a:extLst>
              <a:ext uri="{FF2B5EF4-FFF2-40B4-BE49-F238E27FC236}">
                <a16:creationId xmlns:a16="http://schemas.microsoft.com/office/drawing/2014/main" id="{D0D023A2-0F1F-42D5-958F-E0C5B1B197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>
            <a:extLst>
              <a:ext uri="{FF2B5EF4-FFF2-40B4-BE49-F238E27FC236}">
                <a16:creationId xmlns:a16="http://schemas.microsoft.com/office/drawing/2014/main" id="{C969DBD7-6864-4614-A73E-2F0BF8C62F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/>
              <a:t>(</a:t>
            </a:r>
            <a:r>
              <a:rPr lang="de-DE" altLang="de-DE" b="1"/>
              <a:t>I</a:t>
            </a:r>
            <a:r>
              <a:rPr lang="de-DE" altLang="de-DE"/>
              <a:t>ntegrated </a:t>
            </a:r>
            <a:r>
              <a:rPr lang="de-DE" altLang="de-DE" b="1"/>
              <a:t>D</a:t>
            </a:r>
            <a:r>
              <a:rPr lang="de-DE" altLang="de-DE"/>
              <a:t>evelopment </a:t>
            </a:r>
            <a:r>
              <a:rPr lang="de-DE" altLang="de-DE" b="1"/>
              <a:t>E</a:t>
            </a:r>
            <a:r>
              <a:rPr lang="de-DE" altLang="de-DE"/>
              <a:t>nvironment) sind Programmsysteme zur professionellen (und komfortablen) ProgrammEntwicklung 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28676" name="Fußzeilenplatzhalter 3">
            <a:extLst>
              <a:ext uri="{FF2B5EF4-FFF2-40B4-BE49-F238E27FC236}">
                <a16:creationId xmlns:a16="http://schemas.microsoft.com/office/drawing/2014/main" id="{458DB8B9-6547-4127-90F9-00DB4C1AA6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28677" name="Foliennummernplatzhalter 4">
            <a:extLst>
              <a:ext uri="{FF2B5EF4-FFF2-40B4-BE49-F238E27FC236}">
                <a16:creationId xmlns:a16="http://schemas.microsoft.com/office/drawing/2014/main" id="{0E1D31C1-4889-42E8-8495-3DD613310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270E77-BCE3-4385-A63D-299420A253A9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>
            <a:extLst>
              <a:ext uri="{FF2B5EF4-FFF2-40B4-BE49-F238E27FC236}">
                <a16:creationId xmlns:a16="http://schemas.microsoft.com/office/drawing/2014/main" id="{F71E939A-A8E9-4767-BD58-32ACF812CC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>
            <a:extLst>
              <a:ext uri="{FF2B5EF4-FFF2-40B4-BE49-F238E27FC236}">
                <a16:creationId xmlns:a16="http://schemas.microsoft.com/office/drawing/2014/main" id="{52232225-719A-42EF-857F-81FC5CCD2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/>
          </a:p>
        </p:txBody>
      </p:sp>
      <p:sp>
        <p:nvSpPr>
          <p:cNvPr id="30724" name="Fußzeilenplatzhalter 3">
            <a:extLst>
              <a:ext uri="{FF2B5EF4-FFF2-40B4-BE49-F238E27FC236}">
                <a16:creationId xmlns:a16="http://schemas.microsoft.com/office/drawing/2014/main" id="{D949A9D3-ED2B-46FA-B88C-67657A59C2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30725" name="Foliennummernplatzhalter 4">
            <a:extLst>
              <a:ext uri="{FF2B5EF4-FFF2-40B4-BE49-F238E27FC236}">
                <a16:creationId xmlns:a16="http://schemas.microsoft.com/office/drawing/2014/main" id="{C9873014-9580-4E5F-A25E-1DFA874E41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C0F6E7-51BA-4950-86C2-A2F5622FE018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>
            <a:extLst>
              <a:ext uri="{FF2B5EF4-FFF2-40B4-BE49-F238E27FC236}">
                <a16:creationId xmlns:a16="http://schemas.microsoft.com/office/drawing/2014/main" id="{D16230C3-82A2-438B-857C-81B906621B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izenplatzhalter 2">
            <a:extLst>
              <a:ext uri="{FF2B5EF4-FFF2-40B4-BE49-F238E27FC236}">
                <a16:creationId xmlns:a16="http://schemas.microsoft.com/office/drawing/2014/main" id="{441D3DD6-A7CF-4CAB-87EC-1440CB816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/>
          </a:p>
        </p:txBody>
      </p:sp>
      <p:sp>
        <p:nvSpPr>
          <p:cNvPr id="11268" name="Fußzeilenplatzhalter 3">
            <a:extLst>
              <a:ext uri="{FF2B5EF4-FFF2-40B4-BE49-F238E27FC236}">
                <a16:creationId xmlns:a16="http://schemas.microsoft.com/office/drawing/2014/main" id="{9F1C0E94-AA18-41F1-90BD-B09F6967EA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11269" name="Foliennummernplatzhalter 4">
            <a:extLst>
              <a:ext uri="{FF2B5EF4-FFF2-40B4-BE49-F238E27FC236}">
                <a16:creationId xmlns:a16="http://schemas.microsoft.com/office/drawing/2014/main" id="{96034B6E-065A-4F19-AB35-4EFE11C8C5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200806-C3A3-4F2C-BF86-B645BC9B428B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34912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>
            <a:extLst>
              <a:ext uri="{FF2B5EF4-FFF2-40B4-BE49-F238E27FC236}">
                <a16:creationId xmlns:a16="http://schemas.microsoft.com/office/drawing/2014/main" id="{8993AAA8-1714-4FBE-AB8D-400C9DD4DE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Notizenplatzhalter 2">
            <a:extLst>
              <a:ext uri="{FF2B5EF4-FFF2-40B4-BE49-F238E27FC236}">
                <a16:creationId xmlns:a16="http://schemas.microsoft.com/office/drawing/2014/main" id="{CEE1F2BF-0520-400C-B455-0AF5869F62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/>
              <a:t>Alternative: Rebase </a:t>
            </a:r>
            <a:r>
              <a:rPr lang="de-DE" altLang="de-DE">
                <a:sym typeface="Wingdings" panose="05000000000000000000" pitchFamily="2" charset="2"/>
              </a:rPr>
              <a:t> SVN Workflow</a:t>
            </a:r>
            <a:endParaRPr lang="de-DE" altLang="de-DE"/>
          </a:p>
        </p:txBody>
      </p:sp>
      <p:sp>
        <p:nvSpPr>
          <p:cNvPr id="13316" name="Fußzeilenplatzhalter 3">
            <a:extLst>
              <a:ext uri="{FF2B5EF4-FFF2-40B4-BE49-F238E27FC236}">
                <a16:creationId xmlns:a16="http://schemas.microsoft.com/office/drawing/2014/main" id="{EB620225-42C7-4660-A812-FEA69D4FA4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13317" name="Foliennummernplatzhalter 4">
            <a:extLst>
              <a:ext uri="{FF2B5EF4-FFF2-40B4-BE49-F238E27FC236}">
                <a16:creationId xmlns:a16="http://schemas.microsoft.com/office/drawing/2014/main" id="{E1821E22-881D-40FF-B982-BACD41B6D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C588EC-3B7E-4759-9595-4D565FA3D649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1543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lienbildplatzhalter 1">
            <a:extLst>
              <a:ext uri="{FF2B5EF4-FFF2-40B4-BE49-F238E27FC236}">
                <a16:creationId xmlns:a16="http://schemas.microsoft.com/office/drawing/2014/main" id="{4C66192B-F30C-448E-9A32-B2D3ECC50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Notizenplatzhalter 2">
            <a:extLst>
              <a:ext uri="{FF2B5EF4-FFF2-40B4-BE49-F238E27FC236}">
                <a16:creationId xmlns:a16="http://schemas.microsoft.com/office/drawing/2014/main" id="{ADE28A2C-9D38-4A06-A660-F22A8F81D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/>
              <a:t>Wer von Euch kennt TortoiseGit bereits? </a:t>
            </a:r>
          </a:p>
        </p:txBody>
      </p:sp>
      <p:sp>
        <p:nvSpPr>
          <p:cNvPr id="9220" name="Fußzeilenplatzhalter 3">
            <a:extLst>
              <a:ext uri="{FF2B5EF4-FFF2-40B4-BE49-F238E27FC236}">
                <a16:creationId xmlns:a16="http://schemas.microsoft.com/office/drawing/2014/main" id="{0C56F0DF-7839-4B05-A1ED-C136E758D1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9221" name="Foliennummernplatzhalter 4">
            <a:extLst>
              <a:ext uri="{FF2B5EF4-FFF2-40B4-BE49-F238E27FC236}">
                <a16:creationId xmlns:a16="http://schemas.microsoft.com/office/drawing/2014/main" id="{4CE21506-A696-405C-8082-6148DB0FC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A1FB3D-FB6C-4D5A-9BBE-AD3262EA7AD7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>
            <a:extLst>
              <a:ext uri="{FF2B5EF4-FFF2-40B4-BE49-F238E27FC236}">
                <a16:creationId xmlns:a16="http://schemas.microsoft.com/office/drawing/2014/main" id="{ECC024DC-142B-4125-AD55-799BD9365D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izenplatzhalter 2">
            <a:extLst>
              <a:ext uri="{FF2B5EF4-FFF2-40B4-BE49-F238E27FC236}">
                <a16:creationId xmlns:a16="http://schemas.microsoft.com/office/drawing/2014/main" id="{8DEA2BAB-2459-4474-ACBB-B54016AA5C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/>
              <a:t>Was ist TortoiseGit?</a:t>
            </a:r>
          </a:p>
          <a:p>
            <a:r>
              <a:rPr lang="de-DE" altLang="de-DE"/>
              <a:t>Was macht es?</a:t>
            </a:r>
          </a:p>
          <a:p>
            <a:endParaRPr lang="de-DE" altLang="de-DE"/>
          </a:p>
        </p:txBody>
      </p:sp>
      <p:sp>
        <p:nvSpPr>
          <p:cNvPr id="11268" name="Fußzeilenplatzhalter 3">
            <a:extLst>
              <a:ext uri="{FF2B5EF4-FFF2-40B4-BE49-F238E27FC236}">
                <a16:creationId xmlns:a16="http://schemas.microsoft.com/office/drawing/2014/main" id="{310ED172-A9BA-4991-BAA8-E61A243A33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11269" name="Foliennummernplatzhalter 4">
            <a:extLst>
              <a:ext uri="{FF2B5EF4-FFF2-40B4-BE49-F238E27FC236}">
                <a16:creationId xmlns:a16="http://schemas.microsoft.com/office/drawing/2014/main" id="{ED4A1F5B-9618-4F79-A340-A9BFF446CA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5A2265-0C3E-4DBA-A7C6-8B215D8FE575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>
            <a:extLst>
              <a:ext uri="{FF2B5EF4-FFF2-40B4-BE49-F238E27FC236}">
                <a16:creationId xmlns:a16="http://schemas.microsoft.com/office/drawing/2014/main" id="{5EFFB0BB-FF97-4EDA-9163-42B41F9DD7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Notizenplatzhalter 2">
            <a:extLst>
              <a:ext uri="{FF2B5EF4-FFF2-40B4-BE49-F238E27FC236}">
                <a16:creationId xmlns:a16="http://schemas.microsoft.com/office/drawing/2014/main" id="{AE9F2F88-7DE3-43C7-8C60-168D394C7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altLang="de-DE"/>
              <a:t>clone </a:t>
            </a:r>
          </a:p>
          <a:p>
            <a:pPr eaLnBrk="1" hangingPunct="1">
              <a:lnSpc>
                <a:spcPct val="90000"/>
              </a:lnSpc>
            </a:pPr>
            <a:r>
              <a:rPr lang="de-DE" altLang="de-DE"/>
              <a:t>sync</a:t>
            </a:r>
          </a:p>
          <a:p>
            <a:pPr eaLnBrk="1" hangingPunct="1">
              <a:lnSpc>
                <a:spcPct val="90000"/>
              </a:lnSpc>
            </a:pPr>
            <a:r>
              <a:rPr lang="de-DE" altLang="de-DE"/>
              <a:t>Dann Änderungen durchführen!!!</a:t>
            </a:r>
          </a:p>
          <a:p>
            <a:pPr eaLnBrk="1" hangingPunct="1">
              <a:lnSpc>
                <a:spcPct val="90000"/>
              </a:lnSpc>
            </a:pPr>
            <a:r>
              <a:rPr lang="de-DE" altLang="de-DE"/>
              <a:t>commit </a:t>
            </a:r>
          </a:p>
          <a:p>
            <a:pPr eaLnBrk="1" hangingPunct="1">
              <a:lnSpc>
                <a:spcPct val="90000"/>
              </a:lnSpc>
            </a:pPr>
            <a:r>
              <a:rPr lang="de-DE" altLang="de-DE"/>
              <a:t>push</a:t>
            </a:r>
          </a:p>
        </p:txBody>
      </p:sp>
      <p:sp>
        <p:nvSpPr>
          <p:cNvPr id="13316" name="Fußzeilenplatzhalter 3">
            <a:extLst>
              <a:ext uri="{FF2B5EF4-FFF2-40B4-BE49-F238E27FC236}">
                <a16:creationId xmlns:a16="http://schemas.microsoft.com/office/drawing/2014/main" id="{46E6D7A6-D5DB-4FCC-A64E-2EC28BB503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13317" name="Foliennummernplatzhalter 4">
            <a:extLst>
              <a:ext uri="{FF2B5EF4-FFF2-40B4-BE49-F238E27FC236}">
                <a16:creationId xmlns:a16="http://schemas.microsoft.com/office/drawing/2014/main" id="{E49E23E1-7A62-4A9B-BE89-8EBE63E173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1C9918-09EF-4F47-A065-0FEE9B3BD0FF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FE9B00-3E8D-4D6C-AF11-86B3F082ED38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90686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lienbildplatzhalter 1">
            <a:extLst>
              <a:ext uri="{FF2B5EF4-FFF2-40B4-BE49-F238E27FC236}">
                <a16:creationId xmlns:a16="http://schemas.microsoft.com/office/drawing/2014/main" id="{9A4DF007-E78E-4BAE-A4C8-77D13A3961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izenplatzhalter 2">
            <a:extLst>
              <a:ext uri="{FF2B5EF4-FFF2-40B4-BE49-F238E27FC236}">
                <a16:creationId xmlns:a16="http://schemas.microsoft.com/office/drawing/2014/main" id="{18ECC80B-7E7C-4BBF-94D2-492A51939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/>
              <a:t>Commit</a:t>
            </a:r>
          </a:p>
          <a:p>
            <a:r>
              <a:rPr lang="de-DE" altLang="de-DE"/>
              <a:t>ReCommit</a:t>
            </a:r>
          </a:p>
          <a:p>
            <a:r>
              <a:rPr lang="de-DE" altLang="de-DE"/>
              <a:t>Commit &amp; Psuh</a:t>
            </a:r>
          </a:p>
        </p:txBody>
      </p:sp>
      <p:sp>
        <p:nvSpPr>
          <p:cNvPr id="17412" name="Fußzeilenplatzhalter 3">
            <a:extLst>
              <a:ext uri="{FF2B5EF4-FFF2-40B4-BE49-F238E27FC236}">
                <a16:creationId xmlns:a16="http://schemas.microsoft.com/office/drawing/2014/main" id="{FF48BA3D-6460-4C05-9C66-359750E9C4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3860CDB4-DCA8-4011-A2AC-8C4692582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BAE3C6-D0D0-42BF-9575-A0BF7F282143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>
            <a:extLst>
              <a:ext uri="{FF2B5EF4-FFF2-40B4-BE49-F238E27FC236}">
                <a16:creationId xmlns:a16="http://schemas.microsoft.com/office/drawing/2014/main" id="{5AEB3F2C-C005-4314-A128-1EACBC337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izenplatzhalter 2">
            <a:extLst>
              <a:ext uri="{FF2B5EF4-FFF2-40B4-BE49-F238E27FC236}">
                <a16:creationId xmlns:a16="http://schemas.microsoft.com/office/drawing/2014/main" id="{967791DF-C313-4E45-8C73-317B0D512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/>
          </a:p>
        </p:txBody>
      </p:sp>
      <p:sp>
        <p:nvSpPr>
          <p:cNvPr id="19460" name="Fußzeilenplatzhalter 3">
            <a:extLst>
              <a:ext uri="{FF2B5EF4-FFF2-40B4-BE49-F238E27FC236}">
                <a16:creationId xmlns:a16="http://schemas.microsoft.com/office/drawing/2014/main" id="{CC67FFB3-DB5A-4F11-BBDD-CED15325E6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19461" name="Foliennummernplatzhalter 4">
            <a:extLst>
              <a:ext uri="{FF2B5EF4-FFF2-40B4-BE49-F238E27FC236}">
                <a16:creationId xmlns:a16="http://schemas.microsoft.com/office/drawing/2014/main" id="{81B1B3A5-75FC-4CD0-8BC3-5718DD320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46B71E-7F95-454E-AA01-A444CED8B5BF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" descr="Kopfbild">
            <a:extLst>
              <a:ext uri="{FF2B5EF4-FFF2-40B4-BE49-F238E27FC236}">
                <a16:creationId xmlns:a16="http://schemas.microsoft.com/office/drawing/2014/main" id="{596C6CC4-E813-4E88-AF0D-6E229471DE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87"/>
          <a:stretch>
            <a:fillRect/>
          </a:stretch>
        </p:blipFill>
        <p:spPr bwMode="auto">
          <a:xfrm>
            <a:off x="0" y="3429000"/>
            <a:ext cx="9144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II_rahmen_neu_titel">
            <a:extLst>
              <a:ext uri="{FF2B5EF4-FFF2-40B4-BE49-F238E27FC236}">
                <a16:creationId xmlns:a16="http://schemas.microsoft.com/office/drawing/2014/main" id="{AA996A6C-08FF-4A6F-96CE-B6EC00E66F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1">
            <a:extLst>
              <a:ext uri="{FF2B5EF4-FFF2-40B4-BE49-F238E27FC236}">
                <a16:creationId xmlns:a16="http://schemas.microsoft.com/office/drawing/2014/main" id="{CB376E93-3028-4F04-94F2-B146FA46DA6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3850" y="3357563"/>
            <a:ext cx="4537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>
                <a:solidFill>
                  <a:schemeClr val="bg1"/>
                </a:solidFill>
              </a:rPr>
              <a:t>Institut für Technik der Informationsverarbeitung (ITIV)</a:t>
            </a: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3BEC5C2F-24E7-40AA-9E29-68F4F8A8AB5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>
                <a:solidFill>
                  <a:schemeClr val="bg1"/>
                </a:solidFill>
              </a:rPr>
              <a:t>www.kit.edu</a:t>
            </a: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F4098801-47E2-46E0-B0E7-EC27A08A91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de-DE" sz="800"/>
              <a:t>KIT – Universität des Landes Baden-Württemberg und</a:t>
            </a:r>
          </a:p>
          <a:p>
            <a:pPr eaLnBrk="1" hangingPunct="1">
              <a:defRPr/>
            </a:pPr>
            <a:r>
              <a:rPr lang="de-DE" altLang="de-DE" sz="800"/>
              <a:t>nationales Forschungszentrum in der Helmholtz-Gemeinschaft</a:t>
            </a:r>
          </a:p>
        </p:txBody>
      </p:sp>
      <p:pic>
        <p:nvPicPr>
          <p:cNvPr id="9" name="Picture 11" descr="KIT-Logo-rgb_de">
            <a:extLst>
              <a:ext uri="{FF2B5EF4-FFF2-40B4-BE49-F238E27FC236}">
                <a16:creationId xmlns:a16="http://schemas.microsoft.com/office/drawing/2014/main" id="{6E647D7B-CCFC-42EC-AA12-37ADC315DB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altLang="de-DE" noProof="0"/>
              <a:t>Titel durch Klicken hinzufügen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altLang="de-DE" noProof="0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18230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899B119-F7B1-4836-B433-A969F8C928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07DB6EA-4DD1-4538-A624-4074768FD1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3B858-0A98-43E9-9679-99ED1DD182D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806BCE75-8BB0-486B-B2DD-75CFFF38E08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8873B-7EC7-4A4C-88A8-3FF2FDE9C5D7}" type="datetime1">
              <a:rPr lang="de-DE" altLang="de-DE"/>
              <a:pPr>
                <a:defRPr/>
              </a:pPr>
              <a:t>10.05.2018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932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DE9F69-56A8-4863-AE6B-2AD45F2EA4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4CD3BB0-4568-4903-9A93-B0ECAEC6F7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2C033-9C83-4B91-83EB-39599FF8690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98C04C2-5436-480E-BD7C-67C4FC048CC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BE535-0CA6-4B26-A504-40135ECDEE7B}" type="datetime1">
              <a:rPr lang="de-DE" altLang="de-DE"/>
              <a:pPr>
                <a:defRPr/>
              </a:pPr>
              <a:t>10.05.2018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9247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17C3ED0-7FB3-4170-B8D0-CD185712E40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64DCEB9-3B5C-4EFD-835F-C9306386F2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13426-4001-4B48-B627-15753A2BE65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7AA4CD5B-2FF7-4D18-A225-0C31E202305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3F27C-50A6-4FC9-8DF9-9B0271C0A92F}" type="datetime1">
              <a:rPr lang="de-DE" altLang="de-DE"/>
              <a:pPr>
                <a:defRPr/>
              </a:pPr>
              <a:t>10.05.2018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5149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DD21DE-36FE-4154-938E-78E4D845CE3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68CBDCF-8A34-48C5-B248-2A280A49A5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6D7C1-3764-4045-970E-8673E0E9F0E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2D946F2-1839-4A88-8808-B83E7CFD4B9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97C97-788C-4F8F-B34B-4696FBBEDC2E}" type="datetime1">
              <a:rPr lang="de-DE" altLang="de-DE"/>
              <a:pPr>
                <a:defRPr/>
              </a:pPr>
              <a:t>10.05.2018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0957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730915-F9E0-4C70-83E3-ED547EFD402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1326E79-87CF-4609-BEDA-EBEE089EAE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34E8B-D1AE-4400-94BC-A4E421440C9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BEB88767-5996-455D-8B8D-18FA7E86301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D643B-ACF5-437E-BA9F-2A814C74231B}" type="datetime1">
              <a:rPr lang="de-DE" altLang="de-DE"/>
              <a:pPr>
                <a:defRPr/>
              </a:pPr>
              <a:t>10.05.2018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261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F6869D9-FCFD-4673-9D06-9F9208D14E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99E277DE-9037-4531-82E4-FD60DC5D0D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C7343-7BA4-4FCF-9435-B4F379D2D90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11FC26B1-D49A-4F7A-AC0E-CD677EDF796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72115-0FA0-41CB-BF08-314ABA05A999}" type="datetime1">
              <a:rPr lang="de-DE" altLang="de-DE"/>
              <a:pPr>
                <a:defRPr/>
              </a:pPr>
              <a:t>10.05.2018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1927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6EF6A8B-86CF-42B4-B75A-72079E95D57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7FB74949-90B3-4A4F-9151-42B0E6C4049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72EBF-26AA-4DCE-9853-C30A462DC55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460DA9A8-C350-4B91-A703-9A7D523C61D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42993-FE5C-4BB8-851E-5C421C924594}" type="datetime1">
              <a:rPr lang="de-DE" altLang="de-DE"/>
              <a:pPr>
                <a:defRPr/>
              </a:pPr>
              <a:t>10.05.2018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516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FE76CF6-B8F1-43B6-8647-BCA784B29E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9C5A635A-7272-4DE9-A506-9553C8513C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AF0F5-8B4E-422A-880C-97F1DFFD89C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B7BFD61B-918C-4980-AB6A-F6B384EBE35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222CA-DE8E-4EE3-8317-211E3B242801}" type="datetime1">
              <a:rPr lang="de-DE" altLang="de-DE"/>
              <a:pPr>
                <a:defRPr/>
              </a:pPr>
              <a:t>10.05.2018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418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C50948-20C9-437F-BB49-EF66DC91EC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DFF4C0E-8BC1-4A9B-8D13-4831E943DA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4B5BB-FE7E-4C0E-8EE3-24B429D51E2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D5D5D126-2CA5-4FD3-9C5C-F7E4A2FF804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5DCD2-E124-4071-A530-8DD1BA182168}" type="datetime1">
              <a:rPr lang="de-DE" altLang="de-DE"/>
              <a:pPr>
                <a:defRPr/>
              </a:pPr>
              <a:t>10.05.2018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8802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43846D-6995-4D48-AD69-8C68CF74B7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B99A6D2-B27F-4EFC-A9D6-ADC26E655E4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802C1-7E3E-40AA-9EB8-B9C29D04FB3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F5C092D7-2458-4D0A-A9D0-FAECCEF8A6D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A1691-C545-45C9-968A-ACE186467940}" type="datetime1">
              <a:rPr lang="de-DE" altLang="de-DE"/>
              <a:pPr>
                <a:defRPr/>
              </a:pPr>
              <a:t>10.05.2018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8682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>
            <a:extLst>
              <a:ext uri="{FF2B5EF4-FFF2-40B4-BE49-F238E27FC236}">
                <a16:creationId xmlns:a16="http://schemas.microsoft.com/office/drawing/2014/main" id="{FE0C475A-670C-4011-842F-EB63FB1EF3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964FB73D-0DF5-4652-B908-9BFFE495E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Folientitel durch klicken hinzufügen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B5423462-7480-48F9-97C9-6306FB07A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Karlsruhe Institute of Technology (KIT).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DCD193D-10B9-470E-95BF-4149E972583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58888" y="6438900"/>
            <a:ext cx="34575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900"/>
            </a:lvl1pPr>
          </a:lstStyle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1C27F2C4-01AB-4569-9EFA-AA7B1217F22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438900"/>
            <a:ext cx="398463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 b="1"/>
            </a:lvl1pPr>
          </a:lstStyle>
          <a:p>
            <a:pPr>
              <a:defRPr/>
            </a:pPr>
            <a:fld id="{EEA1EFD1-F79E-4459-B9EE-0549B0898FD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CE49AC58-BE9C-498F-96FA-9D067B77505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0525" y="6438900"/>
            <a:ext cx="868363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fld id="{2CDE4F69-E8D2-487C-B4E3-FCB144626B24}" type="datetime1">
              <a:rPr lang="de-DE" altLang="de-DE"/>
              <a:pPr>
                <a:defRPr/>
              </a:pPr>
              <a:t>10.05.2018</a:t>
            </a:fld>
            <a:endParaRPr lang="de-DE" altLang="de-DE"/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4D06AF1E-DE88-4093-8BE2-8413AF426F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95963" y="6453188"/>
            <a:ext cx="29527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900"/>
              <a:t>Institut für Technik der Informationsverarbeitung (ITIV)</a:t>
            </a:r>
          </a:p>
        </p:txBody>
      </p:sp>
      <p:pic>
        <p:nvPicPr>
          <p:cNvPr id="1033" name="Picture 13" descr="KIT-Logo-rgb_de">
            <a:extLst>
              <a:ext uri="{FF2B5EF4-FFF2-40B4-BE49-F238E27FC236}">
                <a16:creationId xmlns:a16="http://schemas.microsoft.com/office/drawing/2014/main" id="{43A1AA85-47EE-4C9F-A2FF-2215584CFD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ogella.com/tutorials/EclipseGit/article.html" TargetMode="External"/><Relationship Id="rId3" Type="http://schemas.openxmlformats.org/officeDocument/2006/relationships/hyperlink" Target="https://www.atlassian.com/git/tutorials/using-branches" TargetMode="External"/><Relationship Id="rId7" Type="http://schemas.openxmlformats.org/officeDocument/2006/relationships/hyperlink" Target="https://tortoisegit.org/docs/tortoisegi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lfebert.de/git/workflows/" TargetMode="External"/><Relationship Id="rId5" Type="http://schemas.openxmlformats.org/officeDocument/2006/relationships/hyperlink" Target="https://infos.seibert-media.net/display/Productivity/Git-Workflows+-+Der+Gitflow-Workflow" TargetMode="External"/><Relationship Id="rId4" Type="http://schemas.openxmlformats.org/officeDocument/2006/relationships/hyperlink" Target="https://git-scm.com/book/de/v1/Git-Branching-Branching-Workflow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comparing-workflows/feature-branch-workflow" TargetMode="External"/><Relationship Id="rId2" Type="http://schemas.openxmlformats.org/officeDocument/2006/relationships/hyperlink" Target="http://i0.kym-cdn.com/photos/images/newsfeed/000/041/343/index.php20110724-22047-58b7hk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reddit.com/r/ProgrammerHumor/comments/7l3jtr/someday_all_hype_about_git_will_be_over/" TargetMode="External"/><Relationship Id="rId4" Type="http://schemas.openxmlformats.org/officeDocument/2006/relationships/hyperlink" Target="https://www.atlassian.com/git/tutorials/comparing-workflows/gitflow-workflow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FEB16A6-E7F0-4911-908E-721486EDAD8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Versionsmanagment: Git</a:t>
            </a:r>
            <a:br>
              <a:rPr lang="de-DE" altLang="de-DE" dirty="0"/>
            </a:br>
            <a:r>
              <a:rPr lang="de-DE" altLang="de-DE" dirty="0"/>
              <a:t>Prinzip &amp; Clients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84B14DC-D350-4DA1-8684-EFF0402E90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B. Sc. Simon Müller</a:t>
            </a:r>
          </a:p>
          <a:p>
            <a:pPr eaLnBrk="1" hangingPunct="1"/>
            <a:r>
              <a:rPr lang="de-DE" altLang="de-DE"/>
              <a:t>Denis Westerheide</a:t>
            </a:r>
          </a:p>
        </p:txBody>
      </p:sp>
      <p:pic>
        <p:nvPicPr>
          <p:cNvPr id="5124" name="Picture 14" descr="ITIV-logo_color_small">
            <a:extLst>
              <a:ext uri="{FF2B5EF4-FFF2-40B4-BE49-F238E27FC236}">
                <a16:creationId xmlns:a16="http://schemas.microsoft.com/office/drawing/2014/main" id="{A744A822-0357-44AF-9402-08F82D385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368300"/>
            <a:ext cx="5635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16">
            <a:extLst>
              <a:ext uri="{FF2B5EF4-FFF2-40B4-BE49-F238E27FC236}">
                <a16:creationId xmlns:a16="http://schemas.microsoft.com/office/drawing/2014/main" id="{BD7070FE-2766-4116-8DF8-435F008A1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14338"/>
            <a:ext cx="21669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r>
              <a:rPr lang="de-DE" altLang="de-DE" sz="1400"/>
              <a:t>Institut für Technik der </a:t>
            </a:r>
          </a:p>
          <a:p>
            <a:pPr algn="r" eaLnBrk="1" hangingPunct="1">
              <a:spcBef>
                <a:spcPct val="0"/>
              </a:spcBef>
              <a:buSzTx/>
              <a:buFontTx/>
              <a:buNone/>
            </a:pPr>
            <a:r>
              <a:rPr lang="de-DE" altLang="de-DE" sz="1400"/>
              <a:t>Informationsverarbeitung</a:t>
            </a:r>
          </a:p>
        </p:txBody>
      </p:sp>
      <p:sp>
        <p:nvSpPr>
          <p:cNvPr id="5126" name="Rectangle 15">
            <a:extLst>
              <a:ext uri="{FF2B5EF4-FFF2-40B4-BE49-F238E27FC236}">
                <a16:creationId xmlns:a16="http://schemas.microsoft.com/office/drawing/2014/main" id="{04F0B7BE-8709-429C-8651-BE7F19FE2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1268413"/>
            <a:ext cx="4572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r>
              <a:rPr lang="de-DE" altLang="de-DE" sz="1400" b="1"/>
              <a:t>Institutsleitung</a:t>
            </a:r>
          </a:p>
          <a:p>
            <a:pPr algn="r" eaLnBrk="1" hangingPunct="1">
              <a:spcBef>
                <a:spcPct val="0"/>
              </a:spcBef>
              <a:buSzTx/>
              <a:buFontTx/>
              <a:buNone/>
            </a:pPr>
            <a:r>
              <a:rPr lang="de-DE" altLang="de-DE" sz="1400"/>
              <a:t>Prof. Dr.-Ing. Dr. h. c. J. Becker (Sprecher)</a:t>
            </a:r>
          </a:p>
          <a:p>
            <a:pPr algn="r" eaLnBrk="1" hangingPunct="1">
              <a:spcBef>
                <a:spcPct val="0"/>
              </a:spcBef>
              <a:buSzTx/>
              <a:buFontTx/>
              <a:buNone/>
            </a:pPr>
            <a:r>
              <a:rPr lang="de-DE" altLang="de-DE" sz="1400"/>
              <a:t>Prof. Dr.-Ing. Eric Sax</a:t>
            </a:r>
          </a:p>
          <a:p>
            <a:pPr algn="r" eaLnBrk="1" hangingPunct="1">
              <a:spcBef>
                <a:spcPct val="0"/>
              </a:spcBef>
              <a:buSzTx/>
              <a:buFontTx/>
              <a:buNone/>
            </a:pPr>
            <a:r>
              <a:rPr lang="de-DE" altLang="de-DE" sz="1400"/>
              <a:t>Prof. Dr. rer. nat. W. Stork  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08BC4E6-C192-43CC-B7A4-C31C9C1946BF}"/>
              </a:ext>
            </a:extLst>
          </p:cNvPr>
          <p:cNvGrpSpPr>
            <a:grpSpLocks/>
          </p:cNvGrpSpPr>
          <p:nvPr/>
        </p:nvGrpSpPr>
        <p:grpSpPr bwMode="auto">
          <a:xfrm>
            <a:off x="306388" y="4937125"/>
            <a:ext cx="8235950" cy="973138"/>
            <a:chOff x="311150" y="4929188"/>
            <a:chExt cx="8235950" cy="973137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E809C2B3-20FE-41AD-A4E3-AF16DD0158B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025" y="5129213"/>
              <a:ext cx="525621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FBA7B300-9520-44EF-BD30-8ACDCE99A9F5}"/>
                </a:ext>
              </a:extLst>
            </p:cNvPr>
            <p:cNvCxnSpPr>
              <a:cxnSpLocks/>
            </p:cNvCxnSpPr>
            <p:nvPr/>
          </p:nvCxnSpPr>
          <p:spPr>
            <a:xfrm>
              <a:off x="1136650" y="5730875"/>
              <a:ext cx="7410450" cy="460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398" name="Textfeld 4">
              <a:extLst>
                <a:ext uri="{FF2B5EF4-FFF2-40B4-BE49-F238E27FC236}">
                  <a16:creationId xmlns:a16="http://schemas.microsoft.com/office/drawing/2014/main" id="{23597A2E-59E2-466F-888D-818B7872C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850" y="5534025"/>
              <a:ext cx="8890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7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6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60000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Blip>
                  <a:blip r:embed="rId2"/>
                </a:buBlip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de-DE" altLang="de-DE" sz="1800"/>
                <a:t>Master</a:t>
              </a:r>
            </a:p>
          </p:txBody>
        </p: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CD94DCA9-7840-430B-AD93-0A0C7AFB76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1025" y="5129213"/>
              <a:ext cx="0" cy="61594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400" name="Textfeld 8192">
              <a:extLst>
                <a:ext uri="{FF2B5EF4-FFF2-40B4-BE49-F238E27FC236}">
                  <a16:creationId xmlns:a16="http://schemas.microsoft.com/office/drawing/2014/main" id="{B62DD2A0-A198-40F6-A506-F0E9BBAD3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150" y="4929188"/>
              <a:ext cx="13779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7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6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60000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Blip>
                  <a:blip r:embed="rId2"/>
                </a:buBlip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de-DE" altLang="de-DE" sz="1800"/>
                <a:t>FeatureFoo</a:t>
              </a:r>
            </a:p>
          </p:txBody>
        </p:sp>
        <p:sp>
          <p:nvSpPr>
            <p:cNvPr id="8200" name="Ellipse 8199">
              <a:extLst>
                <a:ext uri="{FF2B5EF4-FFF2-40B4-BE49-F238E27FC236}">
                  <a16:creationId xmlns:a16="http://schemas.microsoft.com/office/drawing/2014/main" id="{543BD6EB-477E-40DB-9DBC-69E6ECA2F0FB}"/>
                </a:ext>
              </a:extLst>
            </p:cNvPr>
            <p:cNvSpPr/>
            <p:nvPr/>
          </p:nvSpPr>
          <p:spPr>
            <a:xfrm>
              <a:off x="2449512" y="5686425"/>
              <a:ext cx="96838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8AE1EF17-D7AF-41CC-AD4E-22D3EE2100DA}"/>
                </a:ext>
              </a:extLst>
            </p:cNvPr>
            <p:cNvSpPr/>
            <p:nvPr/>
          </p:nvSpPr>
          <p:spPr>
            <a:xfrm>
              <a:off x="2195512" y="5078413"/>
              <a:ext cx="96838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66F301B-1264-48D7-B75D-7430EFB826AC}"/>
                </a:ext>
              </a:extLst>
            </p:cNvPr>
            <p:cNvSpPr/>
            <p:nvPr/>
          </p:nvSpPr>
          <p:spPr>
            <a:xfrm>
              <a:off x="2916237" y="5078413"/>
              <a:ext cx="95250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B0E42518-4B63-4C0C-9C55-411E4C0A9643}"/>
                </a:ext>
              </a:extLst>
            </p:cNvPr>
            <p:cNvSpPr/>
            <p:nvPr/>
          </p:nvSpPr>
          <p:spPr>
            <a:xfrm>
              <a:off x="3635375" y="5078413"/>
              <a:ext cx="96837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65C51B3F-3EC3-4B96-AEE2-F6687DEC56E5}"/>
                </a:ext>
              </a:extLst>
            </p:cNvPr>
            <p:cNvSpPr/>
            <p:nvPr/>
          </p:nvSpPr>
          <p:spPr>
            <a:xfrm>
              <a:off x="4427537" y="5078413"/>
              <a:ext cx="96838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67D13B86-9B82-447B-A868-B1BBD065DA12}"/>
                </a:ext>
              </a:extLst>
            </p:cNvPr>
            <p:cNvSpPr/>
            <p:nvPr/>
          </p:nvSpPr>
          <p:spPr>
            <a:xfrm>
              <a:off x="5148262" y="5078413"/>
              <a:ext cx="96838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D5257F3E-7F90-4B9A-93E9-02887DCC0A4C}"/>
                </a:ext>
              </a:extLst>
            </p:cNvPr>
            <p:cNvSpPr/>
            <p:nvPr/>
          </p:nvSpPr>
          <p:spPr>
            <a:xfrm>
              <a:off x="5940425" y="5073651"/>
              <a:ext cx="96837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20A13CED-DF60-48D3-969D-817C23E1DD04}"/>
                </a:ext>
              </a:extLst>
            </p:cNvPr>
            <p:cNvSpPr/>
            <p:nvPr/>
          </p:nvSpPr>
          <p:spPr>
            <a:xfrm>
              <a:off x="3217862" y="5703887"/>
              <a:ext cx="95250" cy="936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28311F4C-C2EA-4F9A-B10B-0EA2FB6ABA98}"/>
                </a:ext>
              </a:extLst>
            </p:cNvPr>
            <p:cNvSpPr/>
            <p:nvPr/>
          </p:nvSpPr>
          <p:spPr>
            <a:xfrm>
              <a:off x="3987800" y="5703887"/>
              <a:ext cx="96837" cy="936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43E19FEF-3F8E-45A5-8FB4-03B43A40FE18}"/>
                </a:ext>
              </a:extLst>
            </p:cNvPr>
            <p:cNvSpPr/>
            <p:nvPr/>
          </p:nvSpPr>
          <p:spPr>
            <a:xfrm>
              <a:off x="4754562" y="5703887"/>
              <a:ext cx="96838" cy="936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C6031C3E-46DD-4B93-BDE1-950AEEE0FAF4}"/>
                </a:ext>
              </a:extLst>
            </p:cNvPr>
            <p:cNvSpPr/>
            <p:nvPr/>
          </p:nvSpPr>
          <p:spPr>
            <a:xfrm>
              <a:off x="5521325" y="5718175"/>
              <a:ext cx="96837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2B666F32-800C-4004-963D-DC65A810278B}"/>
                </a:ext>
              </a:extLst>
            </p:cNvPr>
            <p:cNvSpPr/>
            <p:nvPr/>
          </p:nvSpPr>
          <p:spPr>
            <a:xfrm>
              <a:off x="6291262" y="5718175"/>
              <a:ext cx="96838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A8110CA7-47E8-4762-9FB4-C472BE1EAF8C}"/>
                </a:ext>
              </a:extLst>
            </p:cNvPr>
            <p:cNvSpPr/>
            <p:nvPr/>
          </p:nvSpPr>
          <p:spPr>
            <a:xfrm>
              <a:off x="1808162" y="5691187"/>
              <a:ext cx="96838" cy="936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sp>
        <p:nvSpPr>
          <p:cNvPr id="16387" name="Titel 1">
            <a:extLst>
              <a:ext uri="{FF2B5EF4-FFF2-40B4-BE49-F238E27FC236}">
                <a16:creationId xmlns:a16="http://schemas.microsoft.com/office/drawing/2014/main" id="{6C73D8FD-BD8A-40DC-98D4-62E4AFD8F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Git Workflow – Feature Branches</a:t>
            </a:r>
          </a:p>
        </p:txBody>
      </p:sp>
      <p:sp>
        <p:nvSpPr>
          <p:cNvPr id="10243" name="Inhaltsplatzhalter 2">
            <a:extLst>
              <a:ext uri="{FF2B5EF4-FFF2-40B4-BE49-F238E27FC236}">
                <a16:creationId xmlns:a16="http://schemas.microsoft.com/office/drawing/2014/main" id="{1A282A3D-6871-4582-9733-DAB46BFFDD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2113" y="1198563"/>
            <a:ext cx="8356600" cy="3292475"/>
          </a:xfrm>
        </p:spPr>
        <p:txBody>
          <a:bodyPr/>
          <a:lstStyle/>
          <a:p>
            <a:r>
              <a:rPr lang="de-DE" altLang="de-DE"/>
              <a:t>Ziel: Neues Feature Foo</a:t>
            </a:r>
          </a:p>
          <a:p>
            <a:endParaRPr lang="de-DE" altLang="de-DE"/>
          </a:p>
          <a:p>
            <a:r>
              <a:rPr lang="de-DE" altLang="de-DE">
                <a:sym typeface="Wingdings" panose="05000000000000000000" pitchFamily="2" charset="2"/>
              </a:rPr>
              <a:t>Erzeuge </a:t>
            </a:r>
            <a:r>
              <a:rPr lang="de-DE" altLang="de-DE"/>
              <a:t>Branch: FeatureFoo</a:t>
            </a:r>
          </a:p>
          <a:p>
            <a:pPr lvl="1"/>
            <a:r>
              <a:rPr lang="de-DE" altLang="de-DE"/>
              <a:t>Featurecommits NUR in FeatureFoo</a:t>
            </a:r>
          </a:p>
          <a:p>
            <a:pPr lvl="1"/>
            <a:r>
              <a:rPr lang="de-DE" altLang="de-DE"/>
              <a:t>Gleichzeitig: Bugfixes etc. auf Master</a:t>
            </a:r>
          </a:p>
          <a:p>
            <a:endParaRPr lang="de-DE" altLang="de-DE"/>
          </a:p>
          <a:p>
            <a:r>
              <a:rPr lang="de-DE" altLang="de-DE"/>
              <a:t>Feature fertig →</a:t>
            </a:r>
            <a:r>
              <a:rPr lang="de-DE" altLang="de-DE">
                <a:sym typeface="Wingdings" panose="05000000000000000000" pitchFamily="2" charset="2"/>
              </a:rPr>
              <a:t> Pull Request/Merge FeatureFoo in Master</a:t>
            </a:r>
            <a:endParaRPr lang="de-DE" altLang="de-DE"/>
          </a:p>
          <a:p>
            <a:endParaRPr lang="de-DE" altLang="de-DE"/>
          </a:p>
          <a:p>
            <a:endParaRPr lang="de-DE" altLang="de-DE"/>
          </a:p>
          <a:p>
            <a:endParaRPr lang="de-DE" altLang="de-DE"/>
          </a:p>
        </p:txBody>
      </p:sp>
      <p:sp>
        <p:nvSpPr>
          <p:cNvPr id="16389" name="Fußzeilenplatzhalter 3">
            <a:extLst>
              <a:ext uri="{FF2B5EF4-FFF2-40B4-BE49-F238E27FC236}">
                <a16:creationId xmlns:a16="http://schemas.microsoft.com/office/drawing/2014/main" id="{BD7AD193-F509-4CEC-BFCB-3F61E36121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Denis Westerheide &amp; Simon Müller: Git &amp; TortoiseGit - Grundlagen und Anwendungsrezepte</a:t>
            </a:r>
          </a:p>
        </p:txBody>
      </p:sp>
      <p:sp>
        <p:nvSpPr>
          <p:cNvPr id="16390" name="Foliennummernplatzhalter 4">
            <a:extLst>
              <a:ext uri="{FF2B5EF4-FFF2-40B4-BE49-F238E27FC236}">
                <a16:creationId xmlns:a16="http://schemas.microsoft.com/office/drawing/2014/main" id="{0E8C8432-5CDB-4FC7-BECE-A7C51E1A72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D424B82-F36D-4334-9819-8B3553CBD6C9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de-DE" altLang="de-DE" sz="900"/>
          </a:p>
        </p:txBody>
      </p:sp>
      <p:sp>
        <p:nvSpPr>
          <p:cNvPr id="16391" name="Datumsplatzhalter 5">
            <a:extLst>
              <a:ext uri="{FF2B5EF4-FFF2-40B4-BE49-F238E27FC236}">
                <a16:creationId xmlns:a16="http://schemas.microsoft.com/office/drawing/2014/main" id="{021A0E34-8C66-4B35-93F1-5E826F2D00B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99182BC-54DA-4055-BBE9-1AB73E79206B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10.05.2018</a:t>
            </a:fld>
            <a:endParaRPr lang="de-DE" altLang="de-DE" sz="90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4C881F0-56E1-4E96-B946-444E2403BB57}"/>
              </a:ext>
            </a:extLst>
          </p:cNvPr>
          <p:cNvGrpSpPr>
            <a:grpSpLocks/>
          </p:cNvGrpSpPr>
          <p:nvPr/>
        </p:nvGrpSpPr>
        <p:grpSpPr bwMode="auto">
          <a:xfrm>
            <a:off x="6965950" y="5003800"/>
            <a:ext cx="1658938" cy="806450"/>
            <a:chOff x="6965950" y="5003800"/>
            <a:chExt cx="1658938" cy="806450"/>
          </a:xfrm>
        </p:grpSpPr>
        <p:cxnSp>
          <p:nvCxnSpPr>
            <p:cNvPr id="8192" name="Gerade Verbindung mit Pfeil 8191">
              <a:extLst>
                <a:ext uri="{FF2B5EF4-FFF2-40B4-BE49-F238E27FC236}">
                  <a16:creationId xmlns:a16="http://schemas.microsoft.com/office/drawing/2014/main" id="{3E2C54A1-E376-44AD-AF5C-847168E64A79}"/>
                </a:ext>
              </a:extLst>
            </p:cNvPr>
            <p:cNvCxnSpPr>
              <a:cxnSpLocks/>
            </p:cNvCxnSpPr>
            <p:nvPr/>
          </p:nvCxnSpPr>
          <p:spPr>
            <a:xfrm>
              <a:off x="7107238" y="5129213"/>
              <a:ext cx="0" cy="5889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53DA7488-88DE-4AA4-9501-6B334942ED9C}"/>
                </a:ext>
              </a:extLst>
            </p:cNvPr>
            <p:cNvSpPr/>
            <p:nvPr/>
          </p:nvSpPr>
          <p:spPr>
            <a:xfrm>
              <a:off x="7062788" y="5718175"/>
              <a:ext cx="96837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6395" name="Textfeld 8205">
              <a:extLst>
                <a:ext uri="{FF2B5EF4-FFF2-40B4-BE49-F238E27FC236}">
                  <a16:creationId xmlns:a16="http://schemas.microsoft.com/office/drawing/2014/main" id="{D91E2DC9-952E-4F1A-AEBC-3A10F7C1B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431802">
              <a:off x="6965950" y="5003800"/>
              <a:ext cx="16589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7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6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60000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Blip>
                  <a:blip r:embed="rId2"/>
                </a:buBlip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de-DE" altLang="de-DE" sz="1800"/>
                <a:t>Merge-commit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573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F623B231-9F15-4A69-8EAA-6264B4017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Git Workflow – Gitflow</a:t>
            </a:r>
          </a:p>
        </p:txBody>
      </p:sp>
      <p:sp>
        <p:nvSpPr>
          <p:cNvPr id="11274" name="Inhaltsplatzhalter 2">
            <a:extLst>
              <a:ext uri="{FF2B5EF4-FFF2-40B4-BE49-F238E27FC236}">
                <a16:creationId xmlns:a16="http://schemas.microsoft.com/office/drawing/2014/main" id="{5593D37F-6A90-4CC3-99EA-C1175C1B45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1788" y="4411663"/>
            <a:ext cx="8356600" cy="4892675"/>
          </a:xfrm>
        </p:spPr>
        <p:txBody>
          <a:bodyPr/>
          <a:lstStyle/>
          <a:p>
            <a:r>
              <a:rPr lang="de-DE" altLang="de-DE"/>
              <a:t>Master nur für Releases</a:t>
            </a:r>
          </a:p>
          <a:p>
            <a:r>
              <a:rPr lang="de-DE" altLang="de-DE"/>
              <a:t>Neuer Code nur in Development-Branch</a:t>
            </a:r>
          </a:p>
          <a:p>
            <a:r>
              <a:rPr lang="de-DE" altLang="de-DE"/>
              <a:t>Abschließende Arbeiten in Release-Branch</a:t>
            </a:r>
          </a:p>
          <a:p>
            <a:r>
              <a:rPr lang="de-DE" altLang="de-DE"/>
              <a:t>Merge in Master-Branch für neuen Release</a:t>
            </a:r>
          </a:p>
        </p:txBody>
      </p:sp>
      <p:sp>
        <p:nvSpPr>
          <p:cNvPr id="17412" name="Fußzeilenplatzhalter 3">
            <a:extLst>
              <a:ext uri="{FF2B5EF4-FFF2-40B4-BE49-F238E27FC236}">
                <a16:creationId xmlns:a16="http://schemas.microsoft.com/office/drawing/2014/main" id="{9019EAD3-1A2E-4CF2-8D4C-431A3CF007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Denis Westerheide &amp; Simon Müller: Git &amp; TortoiseGit - Grundlagen und Anwendungsrezepte</a:t>
            </a:r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A663835-AC3B-4858-B9E2-829A12E6A2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2C05EAA-AA68-4CBA-8E2A-28BFD945C123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de-DE" altLang="de-DE" sz="900"/>
          </a:p>
        </p:txBody>
      </p:sp>
      <p:sp>
        <p:nvSpPr>
          <p:cNvPr id="17414" name="Datumsplatzhalter 5">
            <a:extLst>
              <a:ext uri="{FF2B5EF4-FFF2-40B4-BE49-F238E27FC236}">
                <a16:creationId xmlns:a16="http://schemas.microsoft.com/office/drawing/2014/main" id="{6CDD4D20-A2B3-4197-90BA-456A2B9E1A71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44A15F6-206A-4039-93B3-4F108038E8E7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10.05.2018</a:t>
            </a:fld>
            <a:endParaRPr lang="de-DE" altLang="de-DE" sz="9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FD90FBD-FB63-4C85-AED1-40087D6D7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196975"/>
            <a:ext cx="4895850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Textfeld 58">
            <a:extLst>
              <a:ext uri="{FF2B5EF4-FFF2-40B4-BE49-F238E27FC236}">
                <a16:creationId xmlns:a16="http://schemas.microsoft.com/office/drawing/2014/main" id="{3A09091E-F217-44A1-A125-3BEBF74C5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090988"/>
            <a:ext cx="12874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900"/>
              <a:t>Quelle: atlassian.com</a:t>
            </a:r>
          </a:p>
        </p:txBody>
      </p:sp>
    </p:spTree>
    <p:extLst>
      <p:ext uri="{BB962C8B-B14F-4D97-AF65-F5344CB8AC3E}">
        <p14:creationId xmlns:p14="http://schemas.microsoft.com/office/powerpoint/2010/main" val="22425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build="p"/>
      <p:bldP spid="122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46E1DB46-9872-4E12-A7C3-17BCECB4E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Git Workflow – Best Practices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BFDF1D-DA3F-4D9D-A49E-BDBE94FD9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Committe oft</a:t>
            </a:r>
          </a:p>
          <a:p>
            <a:pPr lvl="1">
              <a:defRPr/>
            </a:pPr>
            <a:r>
              <a:rPr lang="de-DE" dirty="0"/>
              <a:t>Erleichtert </a:t>
            </a:r>
            <a:r>
              <a:rPr lang="de-DE" dirty="0" err="1"/>
              <a:t>Reverten</a:t>
            </a:r>
            <a:r>
              <a:rPr lang="de-DE" dirty="0"/>
              <a:t> bei Problemen</a:t>
            </a:r>
          </a:p>
          <a:p>
            <a:pPr marL="457200" lvl="1" indent="0">
              <a:buFontTx/>
              <a:buNone/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Committe nur zusammengehörige Änderungen</a:t>
            </a:r>
          </a:p>
          <a:p>
            <a:pPr lvl="1">
              <a:defRPr/>
            </a:pPr>
            <a:r>
              <a:rPr lang="de-DE" dirty="0"/>
              <a:t>Vermeidet Nebeneffekte beim </a:t>
            </a:r>
            <a:r>
              <a:rPr lang="de-DE" dirty="0" err="1"/>
              <a:t>Reverten</a:t>
            </a:r>
            <a:endParaRPr lang="de-DE" dirty="0"/>
          </a:p>
          <a:p>
            <a:pPr marL="457200" lvl="1" indent="0">
              <a:buFontTx/>
              <a:buNone/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Fülle die </a:t>
            </a:r>
            <a:r>
              <a:rPr lang="de-DE" dirty="0" err="1"/>
              <a:t>Commitmessage</a:t>
            </a:r>
            <a:r>
              <a:rPr lang="de-DE" dirty="0"/>
              <a:t> sinnvoll</a:t>
            </a:r>
          </a:p>
          <a:p>
            <a:pPr lvl="1">
              <a:defRPr/>
            </a:pPr>
            <a:r>
              <a:rPr lang="de-DE" dirty="0"/>
              <a:t>Sinn eines </a:t>
            </a:r>
            <a:r>
              <a:rPr lang="de-DE" dirty="0" err="1"/>
              <a:t>Commits</a:t>
            </a:r>
            <a:r>
              <a:rPr lang="de-DE" dirty="0"/>
              <a:t> sollte sofort erkennbar sein</a:t>
            </a:r>
          </a:p>
          <a:p>
            <a:pPr marL="457200" lvl="1" indent="0">
              <a:buFontTx/>
              <a:buNone/>
              <a:defRPr/>
            </a:pPr>
            <a:endParaRPr lang="de-DE" dirty="0"/>
          </a:p>
          <a:p>
            <a:pPr>
              <a:defRPr/>
            </a:pPr>
            <a:r>
              <a:rPr lang="de-DE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NIEMALS</a:t>
            </a:r>
            <a:r>
              <a:rPr lang="de-DE" dirty="0"/>
              <a:t> push --</a:t>
            </a:r>
            <a:r>
              <a:rPr lang="de-DE" dirty="0" err="1"/>
              <a:t>force</a:t>
            </a:r>
            <a:r>
              <a:rPr lang="de-DE" dirty="0"/>
              <a:t> benutzen</a:t>
            </a:r>
          </a:p>
          <a:p>
            <a:pPr lvl="1">
              <a:defRPr/>
            </a:pPr>
            <a:r>
              <a:rPr lang="de-DE" dirty="0"/>
              <a:t>Zerstört sämtliche lokale Kopien des </a:t>
            </a:r>
            <a:r>
              <a:rPr lang="de-DE" dirty="0" err="1"/>
              <a:t>Repositorys</a:t>
            </a:r>
            <a:endParaRPr lang="de-DE" dirty="0"/>
          </a:p>
          <a:p>
            <a:pPr marL="457200" lvl="1" indent="0">
              <a:buFontTx/>
              <a:buNone/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18436" name="Foliennummernplatzhalter 4">
            <a:extLst>
              <a:ext uri="{FF2B5EF4-FFF2-40B4-BE49-F238E27FC236}">
                <a16:creationId xmlns:a16="http://schemas.microsoft.com/office/drawing/2014/main" id="{70D65CC3-1C7A-4FA8-B8EB-5386921567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A2D00B-9029-4E15-90D3-E5FD71C14861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de-DE" altLang="de-DE" sz="900"/>
          </a:p>
        </p:txBody>
      </p:sp>
      <p:sp>
        <p:nvSpPr>
          <p:cNvPr id="18437" name="Datumsplatzhalter 5">
            <a:extLst>
              <a:ext uri="{FF2B5EF4-FFF2-40B4-BE49-F238E27FC236}">
                <a16:creationId xmlns:a16="http://schemas.microsoft.com/office/drawing/2014/main" id="{20585617-5674-4AB9-8918-B654FA96EED4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6151177-6E05-4C60-8822-2CF511E850BD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10.05.2018</a:t>
            </a:fld>
            <a:endParaRPr lang="de-DE" altLang="de-DE" sz="900"/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FB793A16-423E-4784-AA9E-C016B42C3D7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Denis Westerheide &amp; Simon Müller: Git &amp; TortoiseGit - Grundlagen und Anwendungsrezepte</a:t>
            </a:r>
          </a:p>
        </p:txBody>
      </p:sp>
    </p:spTree>
    <p:extLst>
      <p:ext uri="{BB962C8B-B14F-4D97-AF65-F5344CB8AC3E}">
        <p14:creationId xmlns:p14="http://schemas.microsoft.com/office/powerpoint/2010/main" val="173094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6">
            <a:extLst>
              <a:ext uri="{FF2B5EF4-FFF2-40B4-BE49-F238E27FC236}">
                <a16:creationId xmlns:a16="http://schemas.microsoft.com/office/drawing/2014/main" id="{F2DE6829-CED9-46EF-AA16-F22E53956B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Wie man Git (in kleinen Teams) nicht benutzt</a:t>
            </a:r>
          </a:p>
        </p:txBody>
      </p:sp>
      <p:pic>
        <p:nvPicPr>
          <p:cNvPr id="13315" name="Inhaltsplatzhalter 9">
            <a:extLst>
              <a:ext uri="{FF2B5EF4-FFF2-40B4-BE49-F238E27FC236}">
                <a16:creationId xmlns:a16="http://schemas.microsoft.com/office/drawing/2014/main" id="{557FE76B-E216-4630-BC71-1588352EBA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9775" y="1812925"/>
            <a:ext cx="4892675" cy="3711575"/>
          </a:xfrm>
        </p:spPr>
      </p:pic>
      <p:sp>
        <p:nvSpPr>
          <p:cNvPr id="19460" name="Fußzeilenplatzhalter 3">
            <a:extLst>
              <a:ext uri="{FF2B5EF4-FFF2-40B4-BE49-F238E27FC236}">
                <a16:creationId xmlns:a16="http://schemas.microsoft.com/office/drawing/2014/main" id="{E24236DC-3455-4916-98FB-AFB276452D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Denis Westerheide &amp; Simon Müller: Git &amp; TortoiseGit - Grundlagen und Anwendungsrezepte</a:t>
            </a:r>
          </a:p>
        </p:txBody>
      </p:sp>
      <p:sp>
        <p:nvSpPr>
          <p:cNvPr id="19461" name="Foliennummernplatzhalter 4">
            <a:extLst>
              <a:ext uri="{FF2B5EF4-FFF2-40B4-BE49-F238E27FC236}">
                <a16:creationId xmlns:a16="http://schemas.microsoft.com/office/drawing/2014/main" id="{0E7A55DB-562D-4519-91AE-858FFF242E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FA00EE3-396F-4591-9FE2-E755AA24D8A1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de-DE" altLang="de-DE" sz="900"/>
          </a:p>
        </p:txBody>
      </p:sp>
      <p:sp>
        <p:nvSpPr>
          <p:cNvPr id="19462" name="Datumsplatzhalter 5">
            <a:extLst>
              <a:ext uri="{FF2B5EF4-FFF2-40B4-BE49-F238E27FC236}">
                <a16:creationId xmlns:a16="http://schemas.microsoft.com/office/drawing/2014/main" id="{1B902FBE-1F9D-4110-8AB5-34D2A26BAE96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C1E486C-99FF-4525-BC3B-F34491DF5232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10.05.2018</a:t>
            </a:fld>
            <a:endParaRPr lang="de-DE" altLang="de-DE" sz="900"/>
          </a:p>
        </p:txBody>
      </p:sp>
      <p:sp>
        <p:nvSpPr>
          <p:cNvPr id="15367" name="Textfeld 15">
            <a:extLst>
              <a:ext uri="{FF2B5EF4-FFF2-40B4-BE49-F238E27FC236}">
                <a16:creationId xmlns:a16="http://schemas.microsoft.com/office/drawing/2014/main" id="{90AD9CAA-AB33-4201-8511-F35F38120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5462588"/>
            <a:ext cx="1979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900"/>
              <a:t>Quelle: https://github.com/rails/rails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CFA9F4C-6AD4-4FF5-9138-37CAFDED1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92375"/>
            <a:ext cx="1543050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22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platzhalter 7">
            <a:extLst>
              <a:ext uri="{FF2B5EF4-FFF2-40B4-BE49-F238E27FC236}">
                <a16:creationId xmlns:a16="http://schemas.microsoft.com/office/drawing/2014/main" id="{BB42B0A9-A7B5-42B7-8137-DDF4D85C8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/>
              <a:t>Vorstellung und Nutzung</a:t>
            </a:r>
          </a:p>
        </p:txBody>
      </p:sp>
      <p:sp>
        <p:nvSpPr>
          <p:cNvPr id="8195" name="Fußzeilenplatzhalter 3">
            <a:extLst>
              <a:ext uri="{FF2B5EF4-FFF2-40B4-BE49-F238E27FC236}">
                <a16:creationId xmlns:a16="http://schemas.microsoft.com/office/drawing/2014/main" id="{2A4DD607-82AC-43E7-A153-EDC3EF752F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8196" name="Foliennummernplatzhalter 4">
            <a:extLst>
              <a:ext uri="{FF2B5EF4-FFF2-40B4-BE49-F238E27FC236}">
                <a16:creationId xmlns:a16="http://schemas.microsoft.com/office/drawing/2014/main" id="{D20B69B8-9CBC-43BE-AC4A-A6298D1D47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C98824-4CB8-4AEF-B886-C418E36C7044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de-DE" altLang="de-DE" sz="900"/>
          </a:p>
        </p:txBody>
      </p:sp>
      <p:sp>
        <p:nvSpPr>
          <p:cNvPr id="8197" name="Datumsplatzhalter 5">
            <a:extLst>
              <a:ext uri="{FF2B5EF4-FFF2-40B4-BE49-F238E27FC236}">
                <a16:creationId xmlns:a16="http://schemas.microsoft.com/office/drawing/2014/main" id="{36E10160-6430-445B-A821-3484EBE820E6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2601122-D033-4655-899C-9A00044443E0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10.05.2018</a:t>
            </a:fld>
            <a:endParaRPr lang="de-DE" altLang="de-DE" sz="900"/>
          </a:p>
        </p:txBody>
      </p:sp>
      <p:pic>
        <p:nvPicPr>
          <p:cNvPr id="8198" name="Grafik 1">
            <a:extLst>
              <a:ext uri="{FF2B5EF4-FFF2-40B4-BE49-F238E27FC236}">
                <a16:creationId xmlns:a16="http://schemas.microsoft.com/office/drawing/2014/main" id="{3DA97363-BD19-4DBE-986E-C4E81BC36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3522663"/>
            <a:ext cx="4668837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ußzeilenplatzhalter 3">
            <a:extLst>
              <a:ext uri="{FF2B5EF4-FFF2-40B4-BE49-F238E27FC236}">
                <a16:creationId xmlns:a16="http://schemas.microsoft.com/office/drawing/2014/main" id="{90660A40-4D28-4595-B8F8-05E5808B27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10243" name="Foliennummernplatzhalter 4">
            <a:extLst>
              <a:ext uri="{FF2B5EF4-FFF2-40B4-BE49-F238E27FC236}">
                <a16:creationId xmlns:a16="http://schemas.microsoft.com/office/drawing/2014/main" id="{76681C47-33DB-4150-BA58-0E095BCBBE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7C4BBAF-796B-4583-839F-7C105E5E45E2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de-DE" altLang="de-DE" sz="900"/>
          </a:p>
        </p:txBody>
      </p:sp>
      <p:sp>
        <p:nvSpPr>
          <p:cNvPr id="10244" name="Datumsplatzhalter 5">
            <a:extLst>
              <a:ext uri="{FF2B5EF4-FFF2-40B4-BE49-F238E27FC236}">
                <a16:creationId xmlns:a16="http://schemas.microsoft.com/office/drawing/2014/main" id="{5798436F-683F-41E4-AA3B-EADAE2CDE27B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5DEAC31-82F3-4DD1-BA2A-1ED26C75C77E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10.05.2018</a:t>
            </a:fld>
            <a:endParaRPr lang="de-DE" altLang="de-DE" sz="900"/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692A58CC-005D-4B04-8C25-20B98F53F2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2000"/>
              <a:t>TortoiseGit</a:t>
            </a:r>
            <a:br>
              <a:rPr lang="de-DE" altLang="de-DE" sz="2000"/>
            </a:br>
            <a:r>
              <a:rPr lang="de-DE" altLang="de-DE" sz="2000"/>
              <a:t>Vorstellung</a:t>
            </a:r>
            <a:endParaRPr lang="de-DE" altLang="de-DE" sz="2000" i="1"/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7C028815-4D11-4A6C-A23C-6EFCF94C3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de-DE" altLang="de-DE" dirty="0"/>
              <a:t>TortoiseGit ist ein Client für Windows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e-DE" altLang="de-DE" dirty="0"/>
              <a:t>Macht Kommandos im Explorer-Kontextmenü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de-DE" altLang="de-DE" dirty="0"/>
              <a:t>    verfügbar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eaLnBrk="1" hangingPunct="1">
              <a:lnSpc>
                <a:spcPct val="90000"/>
              </a:lnSpc>
              <a:defRPr/>
            </a:pPr>
            <a:r>
              <a:rPr lang="de-DE" altLang="de-DE" dirty="0"/>
              <a:t>Nützliche Zusatzfunktionen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de-DE" altLang="de-DE" dirty="0"/>
              <a:t>Vergleichswerkzeug,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de-DE" altLang="de-DE" dirty="0"/>
              <a:t>Icon </a:t>
            </a:r>
            <a:r>
              <a:rPr lang="de-DE" altLang="de-DE" dirty="0" err="1"/>
              <a:t>Overlay‘s</a:t>
            </a:r>
            <a:r>
              <a:rPr lang="de-DE" altLang="de-DE" dirty="0"/>
              <a:t>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de-DE" altLang="de-DE" dirty="0" err="1"/>
              <a:t>uvm</a:t>
            </a:r>
            <a:r>
              <a:rPr lang="de-DE" altLang="de-DE" dirty="0"/>
              <a:t>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defRPr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defRPr/>
            </a:pPr>
            <a:endParaRPr lang="de-DE" altLang="de-DE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eaLnBrk="1" hangingPunct="1">
              <a:lnSpc>
                <a:spcPct val="90000"/>
              </a:lnSpc>
              <a:defRPr/>
            </a:pPr>
            <a:endParaRPr lang="de-DE" altLang="de-DE" dirty="0"/>
          </a:p>
          <a:p>
            <a:pPr eaLnBrk="1" hangingPunct="1">
              <a:lnSpc>
                <a:spcPct val="90000"/>
              </a:lnSpc>
              <a:defRPr/>
            </a:pPr>
            <a:endParaRPr lang="de-DE" altLang="de-DE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DDE3DD5-D1FE-41C6-9C24-CF20364D1235}"/>
              </a:ext>
            </a:extLst>
          </p:cNvPr>
          <p:cNvGrpSpPr>
            <a:grpSpLocks/>
          </p:cNvGrpSpPr>
          <p:nvPr/>
        </p:nvGrpSpPr>
        <p:grpSpPr bwMode="auto">
          <a:xfrm>
            <a:off x="4848225" y="1412875"/>
            <a:ext cx="4125913" cy="4824413"/>
            <a:chOff x="4848225" y="1412875"/>
            <a:chExt cx="4125913" cy="4824413"/>
          </a:xfrm>
        </p:grpSpPr>
        <p:grpSp>
          <p:nvGrpSpPr>
            <p:cNvPr id="10249" name="Gruppieren 9">
              <a:extLst>
                <a:ext uri="{FF2B5EF4-FFF2-40B4-BE49-F238E27FC236}">
                  <a16:creationId xmlns:a16="http://schemas.microsoft.com/office/drawing/2014/main" id="{6418326E-04F2-45B3-A378-E35D5F6568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2363" y="1412875"/>
              <a:ext cx="4041775" cy="4824413"/>
              <a:chOff x="3121753" y="260648"/>
              <a:chExt cx="5020522" cy="5904656"/>
            </a:xfrm>
          </p:grpSpPr>
          <p:pic>
            <p:nvPicPr>
              <p:cNvPr id="10251" name="Grafik 10">
                <a:extLst>
                  <a:ext uri="{FF2B5EF4-FFF2-40B4-BE49-F238E27FC236}">
                    <a16:creationId xmlns:a16="http://schemas.microsoft.com/office/drawing/2014/main" id="{B81D0880-85C8-4383-9F57-620FBEA408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1753" y="1180588"/>
                <a:ext cx="2900494" cy="44968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52" name="Grafik 11">
                <a:extLst>
                  <a:ext uri="{FF2B5EF4-FFF2-40B4-BE49-F238E27FC236}">
                    <a16:creationId xmlns:a16="http://schemas.microsoft.com/office/drawing/2014/main" id="{928F94F5-3390-4701-8C30-88708550D8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51" b="11150"/>
              <a:stretch>
                <a:fillRect/>
              </a:stretch>
            </p:blipFill>
            <p:spPr bwMode="auto">
              <a:xfrm>
                <a:off x="6022247" y="260648"/>
                <a:ext cx="2120028" cy="5904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87AA121A-F6F6-40F2-9DC4-8A205DBAE450}"/>
                </a:ext>
              </a:extLst>
            </p:cNvPr>
            <p:cNvCxnSpPr>
              <a:cxnSpLocks/>
            </p:cNvCxnSpPr>
            <p:nvPr/>
          </p:nvCxnSpPr>
          <p:spPr>
            <a:xfrm>
              <a:off x="4848225" y="1916113"/>
              <a:ext cx="1811338" cy="15128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Grafik 1">
            <a:extLst>
              <a:ext uri="{FF2B5EF4-FFF2-40B4-BE49-F238E27FC236}">
                <a16:creationId xmlns:a16="http://schemas.microsoft.com/office/drawing/2014/main" id="{2B0D733F-E2BC-453E-8EA2-CFFEF8810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31"/>
          <a:stretch>
            <a:fillRect/>
          </a:stretch>
        </p:blipFill>
        <p:spPr bwMode="auto">
          <a:xfrm>
            <a:off x="2627313" y="342900"/>
            <a:ext cx="1035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0.43177 -0.00046 " pathEditMode="relative" rAng="0" ptsTypes="AA">
                                      <p:cBhvr>
                                        <p:cTn id="6" dur="59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8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ußzeilenplatzhalter 3">
            <a:extLst>
              <a:ext uri="{FF2B5EF4-FFF2-40B4-BE49-F238E27FC236}">
                <a16:creationId xmlns:a16="http://schemas.microsoft.com/office/drawing/2014/main" id="{5BB78EAC-08EF-4366-85A8-1882D8181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12291" name="Foliennummernplatzhalter 4">
            <a:extLst>
              <a:ext uri="{FF2B5EF4-FFF2-40B4-BE49-F238E27FC236}">
                <a16:creationId xmlns:a16="http://schemas.microsoft.com/office/drawing/2014/main" id="{99DE9658-2B2A-4041-AC89-66C544D76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5163721-4FED-427C-991E-BF2AC57FB9D7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de-DE" altLang="de-DE" sz="900"/>
          </a:p>
        </p:txBody>
      </p:sp>
      <p:sp>
        <p:nvSpPr>
          <p:cNvPr id="12292" name="Datumsplatzhalter 5">
            <a:extLst>
              <a:ext uri="{FF2B5EF4-FFF2-40B4-BE49-F238E27FC236}">
                <a16:creationId xmlns:a16="http://schemas.microsoft.com/office/drawing/2014/main" id="{9B2FE5A2-6B3D-4404-AE91-90BFDA2D0FD6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329B030-5F0C-4496-82C6-C19F9099E668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10.05.2018</a:t>
            </a:fld>
            <a:endParaRPr lang="de-DE" altLang="de-DE" sz="900"/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45BEAC73-2832-4798-BFD7-9D7918425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2000"/>
              <a:t>TortoiseGit</a:t>
            </a:r>
            <a:br>
              <a:rPr lang="de-DE" altLang="de-DE" sz="2000"/>
            </a:br>
            <a:r>
              <a:rPr lang="de-DE" altLang="de-DE" sz="2000"/>
              <a:t>Nutzung</a:t>
            </a:r>
            <a:endParaRPr lang="de-DE" altLang="de-DE" sz="2000" i="1"/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7C028815-4D11-4A6C-A23C-6EFCF94C3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de-DE" altLang="de-DE" dirty="0"/>
              <a:t>Übersicht der wichtigsten Funktionen</a:t>
            </a:r>
          </a:p>
          <a:p>
            <a:pPr eaLnBrk="1" hangingPunct="1">
              <a:lnSpc>
                <a:spcPct val="90000"/>
              </a:lnSpc>
              <a:defRPr/>
            </a:pPr>
            <a:endParaRPr lang="de-DE" altLang="de-DE" u="sng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de-DE" altLang="de-DE" dirty="0"/>
              <a:t>Clone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de-DE" altLang="de-DE" dirty="0"/>
              <a:t>Commit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de-DE" altLang="de-DE" dirty="0" err="1"/>
              <a:t>Sync</a:t>
            </a:r>
            <a:r>
              <a:rPr lang="de-DE" altLang="de-DE" dirty="0"/>
              <a:t>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de-DE" altLang="de-DE" dirty="0"/>
              <a:t>Pull, Push usw.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de-DE" altLang="de-DE" dirty="0"/>
              <a:t>Branch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de-DE" altLang="de-DE" dirty="0"/>
              <a:t>Switch/Checkout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de-DE" altLang="de-DE" dirty="0"/>
              <a:t>Merge</a:t>
            </a:r>
          </a:p>
          <a:p>
            <a:pPr marL="914400" lvl="2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eaLnBrk="1" hangingPunct="1">
              <a:lnSpc>
                <a:spcPct val="90000"/>
              </a:lnSpc>
              <a:defRPr/>
            </a:pPr>
            <a:endParaRPr lang="de-DE" altLang="de-DE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endParaRPr lang="de-DE" altLang="de-DE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defRPr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defRPr/>
            </a:pPr>
            <a:endParaRPr lang="de-DE" altLang="de-DE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eaLnBrk="1" hangingPunct="1">
              <a:lnSpc>
                <a:spcPct val="90000"/>
              </a:lnSpc>
              <a:defRPr/>
            </a:pPr>
            <a:endParaRPr lang="de-DE" altLang="de-DE" dirty="0"/>
          </a:p>
          <a:p>
            <a:pPr eaLnBrk="1" hangingPunct="1">
              <a:lnSpc>
                <a:spcPct val="90000"/>
              </a:lnSpc>
              <a:defRPr/>
            </a:pPr>
            <a:endParaRPr lang="de-DE" alt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0C2DB-257E-4143-9758-1A587226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Clone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</a:t>
            </a:r>
          </a:p>
        </p:txBody>
      </p:sp>
      <p:sp>
        <p:nvSpPr>
          <p:cNvPr id="14339" name="Inhaltsplatzhalter 6">
            <a:extLst>
              <a:ext uri="{FF2B5EF4-FFF2-40B4-BE49-F238E27FC236}">
                <a16:creationId xmlns:a16="http://schemas.microsoft.com/office/drawing/2014/main" id="{5AD3010B-8226-463D-A277-E003BF83B4C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92113" y="1198563"/>
            <a:ext cx="7924800" cy="4894262"/>
          </a:xfrm>
        </p:spPr>
        <p:txBody>
          <a:bodyPr/>
          <a:lstStyle/>
          <a:p>
            <a:r>
              <a:rPr lang="de-DE" altLang="de-DE"/>
              <a:t>erstmalig für lokale Kopie des Repos</a:t>
            </a:r>
          </a:p>
          <a:p>
            <a:pPr lvl="1"/>
            <a:r>
              <a:rPr lang="de-DE" altLang="de-DE"/>
              <a:t>rechtsklick an gewünschter Stelle</a:t>
            </a:r>
          </a:p>
          <a:p>
            <a:pPr lvl="1"/>
            <a:r>
              <a:rPr lang="de-DE" altLang="de-DE"/>
              <a:t>wähle TortoiseGit</a:t>
            </a:r>
          </a:p>
          <a:p>
            <a:pPr lvl="1"/>
            <a:r>
              <a:rPr lang="de-DE" altLang="de-DE"/>
              <a:t>„clone…“</a:t>
            </a:r>
          </a:p>
          <a:p>
            <a:pPr lvl="1"/>
            <a:endParaRPr lang="de-DE" altLang="de-DE"/>
          </a:p>
        </p:txBody>
      </p:sp>
      <p:sp>
        <p:nvSpPr>
          <p:cNvPr id="14340" name="Fußzeilenplatzhalter 3">
            <a:extLst>
              <a:ext uri="{FF2B5EF4-FFF2-40B4-BE49-F238E27FC236}">
                <a16:creationId xmlns:a16="http://schemas.microsoft.com/office/drawing/2014/main" id="{2A86AF8B-78AE-4BBF-AB20-EF5032FF8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14341" name="Foliennummernplatzhalter 4">
            <a:extLst>
              <a:ext uri="{FF2B5EF4-FFF2-40B4-BE49-F238E27FC236}">
                <a16:creationId xmlns:a16="http://schemas.microsoft.com/office/drawing/2014/main" id="{53F2371D-6EF8-4BEA-88D6-94BBB553AB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1AB6CBB-E999-4046-811F-5765D6A451F4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de-DE" altLang="de-DE" sz="900"/>
          </a:p>
        </p:txBody>
      </p:sp>
      <p:sp>
        <p:nvSpPr>
          <p:cNvPr id="14342" name="Datumsplatzhalter 5">
            <a:extLst>
              <a:ext uri="{FF2B5EF4-FFF2-40B4-BE49-F238E27FC236}">
                <a16:creationId xmlns:a16="http://schemas.microsoft.com/office/drawing/2014/main" id="{C9F42310-9C21-4BF3-AC13-098672C39A78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AE25FEA-CB2C-46B5-93D8-A58E7C806297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10.05.2018</a:t>
            </a:fld>
            <a:endParaRPr lang="de-DE" altLang="de-DE" sz="900"/>
          </a:p>
        </p:txBody>
      </p:sp>
      <p:pic>
        <p:nvPicPr>
          <p:cNvPr id="14343" name="Grafik 8">
            <a:extLst>
              <a:ext uri="{FF2B5EF4-FFF2-40B4-BE49-F238E27FC236}">
                <a16:creationId xmlns:a16="http://schemas.microsoft.com/office/drawing/2014/main" id="{F6E27AF4-25BE-4978-89E5-73F186D0F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75" y="1989138"/>
            <a:ext cx="5230813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0C2DB-257E-4143-9758-1A587226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Clone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</a:t>
            </a:r>
          </a:p>
        </p:txBody>
      </p:sp>
      <p:sp>
        <p:nvSpPr>
          <p:cNvPr id="15363" name="Inhaltsplatzhalter 6">
            <a:extLst>
              <a:ext uri="{FF2B5EF4-FFF2-40B4-BE49-F238E27FC236}">
                <a16:creationId xmlns:a16="http://schemas.microsoft.com/office/drawing/2014/main" id="{E259D8A1-3BEA-4F87-93A0-37DE709CE9F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92113" y="1198563"/>
            <a:ext cx="7924800" cy="4894262"/>
          </a:xfrm>
        </p:spPr>
        <p:txBody>
          <a:bodyPr/>
          <a:lstStyle/>
          <a:p>
            <a:pPr lvl="1"/>
            <a:r>
              <a:rPr lang="de-DE" altLang="de-DE" dirty="0"/>
              <a:t>jetzt remote </a:t>
            </a:r>
            <a:r>
              <a:rPr lang="de-DE" altLang="de-DE" dirty="0" err="1"/>
              <a:t>repo</a:t>
            </a:r>
            <a:r>
              <a:rPr lang="de-DE" altLang="de-DE" dirty="0"/>
              <a:t>-Pfad angeben </a:t>
            </a:r>
          </a:p>
          <a:p>
            <a:pPr lvl="1"/>
            <a:r>
              <a:rPr lang="de-DE" altLang="de-DE" dirty="0"/>
              <a:t>ggf. lokalen </a:t>
            </a:r>
            <a:r>
              <a:rPr lang="de-DE" altLang="de-DE" dirty="0" err="1"/>
              <a:t>repo</a:t>
            </a:r>
            <a:r>
              <a:rPr lang="de-DE" altLang="de-DE" dirty="0"/>
              <a:t>-Pfad nochmal anpassen</a:t>
            </a:r>
          </a:p>
        </p:txBody>
      </p:sp>
      <p:sp>
        <p:nvSpPr>
          <p:cNvPr id="15364" name="Fußzeilenplatzhalter 3">
            <a:extLst>
              <a:ext uri="{FF2B5EF4-FFF2-40B4-BE49-F238E27FC236}">
                <a16:creationId xmlns:a16="http://schemas.microsoft.com/office/drawing/2014/main" id="{8D69DF44-E7A5-4DCB-9CAF-FBB6330B75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15365" name="Foliennummernplatzhalter 4">
            <a:extLst>
              <a:ext uri="{FF2B5EF4-FFF2-40B4-BE49-F238E27FC236}">
                <a16:creationId xmlns:a16="http://schemas.microsoft.com/office/drawing/2014/main" id="{0A8A6CD0-82EF-4979-9A74-8541B7AA6E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770D8D5-B660-4CA2-B23B-7946F32AD42A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18</a:t>
            </a:fld>
            <a:endParaRPr lang="de-DE" altLang="de-DE" sz="900"/>
          </a:p>
        </p:txBody>
      </p:sp>
      <p:sp>
        <p:nvSpPr>
          <p:cNvPr id="15366" name="Datumsplatzhalter 5">
            <a:extLst>
              <a:ext uri="{FF2B5EF4-FFF2-40B4-BE49-F238E27FC236}">
                <a16:creationId xmlns:a16="http://schemas.microsoft.com/office/drawing/2014/main" id="{2CCD4841-C393-42F8-8C13-1F7882C4872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DA7295-7A5A-4A51-BE31-D54550A813FA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10.05.2018</a:t>
            </a:fld>
            <a:endParaRPr lang="de-DE" altLang="de-DE" sz="900"/>
          </a:p>
        </p:txBody>
      </p:sp>
      <p:pic>
        <p:nvPicPr>
          <p:cNvPr id="15367" name="Grafik 7">
            <a:extLst>
              <a:ext uri="{FF2B5EF4-FFF2-40B4-BE49-F238E27FC236}">
                <a16:creationId xmlns:a16="http://schemas.microsoft.com/office/drawing/2014/main" id="{8DAD8656-C9C0-468D-9936-7ED42FD45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133600"/>
            <a:ext cx="51562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Grafik 9">
            <a:extLst>
              <a:ext uri="{FF2B5EF4-FFF2-40B4-BE49-F238E27FC236}">
                <a16:creationId xmlns:a16="http://schemas.microsoft.com/office/drawing/2014/main" id="{FC95418C-E37D-4AE1-B907-6D393528B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63" y="2949575"/>
            <a:ext cx="2778125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A42EFAD1-C260-4C84-AD83-904B7C35E459}"/>
              </a:ext>
            </a:extLst>
          </p:cNvPr>
          <p:cNvSpPr/>
          <p:nvPr/>
        </p:nvSpPr>
        <p:spPr>
          <a:xfrm>
            <a:off x="5546725" y="3790950"/>
            <a:ext cx="406400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0C2DB-257E-4143-9758-1A587226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„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r>
              <a:rPr lang="de-DE" dirty="0"/>
              <a:t>“ </a:t>
            </a:r>
          </a:p>
        </p:txBody>
      </p:sp>
      <p:sp>
        <p:nvSpPr>
          <p:cNvPr id="16387" name="Fußzeilenplatzhalter 3">
            <a:extLst>
              <a:ext uri="{FF2B5EF4-FFF2-40B4-BE49-F238E27FC236}">
                <a16:creationId xmlns:a16="http://schemas.microsoft.com/office/drawing/2014/main" id="{9E26F9A4-07F3-47A0-BB1C-77757A7A8D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16388" name="Foliennummernplatzhalter 4">
            <a:extLst>
              <a:ext uri="{FF2B5EF4-FFF2-40B4-BE49-F238E27FC236}">
                <a16:creationId xmlns:a16="http://schemas.microsoft.com/office/drawing/2014/main" id="{E962D63D-40BC-4815-8592-F0091B2848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A3AF8A6-485E-4F9A-8430-DDF90FE67DE5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19</a:t>
            </a:fld>
            <a:endParaRPr lang="de-DE" altLang="de-DE" sz="900"/>
          </a:p>
        </p:txBody>
      </p:sp>
      <p:sp>
        <p:nvSpPr>
          <p:cNvPr id="16389" name="Datumsplatzhalter 5">
            <a:extLst>
              <a:ext uri="{FF2B5EF4-FFF2-40B4-BE49-F238E27FC236}">
                <a16:creationId xmlns:a16="http://schemas.microsoft.com/office/drawing/2014/main" id="{34B52898-81B7-41E7-9A62-7711571387BC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60383F0-BBB1-488A-9C0F-FE3B2EE8FCE9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10.05.2018</a:t>
            </a:fld>
            <a:endParaRPr lang="de-DE" altLang="de-DE" sz="900"/>
          </a:p>
        </p:txBody>
      </p:sp>
      <p:sp>
        <p:nvSpPr>
          <p:cNvPr id="26" name="Inhaltsplatzhalter 6">
            <a:extLst>
              <a:ext uri="{FF2B5EF4-FFF2-40B4-BE49-F238E27FC236}">
                <a16:creationId xmlns:a16="http://schemas.microsoft.com/office/drawing/2014/main" id="{A2BB64B0-261E-488A-941F-F51BED7A2AB9}"/>
              </a:ext>
            </a:extLst>
          </p:cNvPr>
          <p:cNvSpPr txBox="1">
            <a:spLocks/>
          </p:cNvSpPr>
          <p:nvPr/>
        </p:nvSpPr>
        <p:spPr bwMode="auto">
          <a:xfrm>
            <a:off x="392113" y="1198563"/>
            <a:ext cx="7924800" cy="489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/>
              <a:t>Nach Änderungen commit durchführen!</a:t>
            </a:r>
          </a:p>
          <a:p>
            <a:pPr lvl="1">
              <a:defRPr/>
            </a:pPr>
            <a:r>
              <a:rPr lang="de-DE" dirty="0"/>
              <a:t>Sinnvoller Kommentar passend zur Änderung!</a:t>
            </a:r>
          </a:p>
          <a:p>
            <a:pPr lvl="1">
              <a:defRPr/>
            </a:pPr>
            <a:r>
              <a:rPr lang="de-DE" dirty="0"/>
              <a:t>Dateien auswählen</a:t>
            </a:r>
          </a:p>
          <a:p>
            <a:pPr lvl="1">
              <a:defRPr/>
            </a:pPr>
            <a:r>
              <a:rPr lang="de-DE" dirty="0"/>
              <a:t>Commit &amp; Push </a:t>
            </a:r>
          </a:p>
          <a:p>
            <a:pPr lvl="2">
              <a:defRPr/>
            </a:pPr>
            <a:r>
              <a:rPr lang="de-DE" dirty="0"/>
              <a:t>standardmäßig angewählt</a:t>
            </a:r>
          </a:p>
          <a:p>
            <a:pPr lvl="2">
              <a:defRPr/>
            </a:pPr>
            <a:r>
              <a:rPr lang="de-DE" dirty="0"/>
              <a:t>Versioniert lokal + remote</a:t>
            </a:r>
          </a:p>
          <a:p>
            <a:pPr marL="914400" lvl="2" indent="0">
              <a:buFontTx/>
              <a:buNone/>
              <a:defRPr/>
            </a:pPr>
            <a:r>
              <a:rPr lang="de-DE" dirty="0"/>
              <a:t> </a:t>
            </a:r>
          </a:p>
          <a:p>
            <a:pPr marL="914400" lvl="2" indent="0">
              <a:buFontTx/>
              <a:buNone/>
              <a:defRPr/>
            </a:pPr>
            <a:endParaRPr lang="de-DE" dirty="0"/>
          </a:p>
          <a:p>
            <a:pPr lvl="2">
              <a:defRPr/>
            </a:pPr>
            <a:endParaRPr lang="de-DE" dirty="0"/>
          </a:p>
        </p:txBody>
      </p:sp>
      <p:pic>
        <p:nvPicPr>
          <p:cNvPr id="16391" name="Grafik 27">
            <a:extLst>
              <a:ext uri="{FF2B5EF4-FFF2-40B4-BE49-F238E27FC236}">
                <a16:creationId xmlns:a16="http://schemas.microsoft.com/office/drawing/2014/main" id="{894AD485-F374-4A24-A582-DF3048F8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00"/>
          <a:stretch>
            <a:fillRect/>
          </a:stretch>
        </p:blipFill>
        <p:spPr bwMode="auto">
          <a:xfrm>
            <a:off x="2051050" y="4926013"/>
            <a:ext cx="2160588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Grafik 28">
            <a:extLst>
              <a:ext uri="{FF2B5EF4-FFF2-40B4-BE49-F238E27FC236}">
                <a16:creationId xmlns:a16="http://schemas.microsoft.com/office/drawing/2014/main" id="{3372B8DB-7820-4547-B85C-038043019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2017713"/>
            <a:ext cx="46672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38B2D18E-52AD-4DAC-AA98-C4CF8CD1D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128FC0F3-B2DE-4B47-9C9B-C684A553B7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Versionsmanagment mit Git</a:t>
            </a:r>
          </a:p>
          <a:p>
            <a:pPr lvl="1"/>
            <a:r>
              <a:rPr lang="de-DE" altLang="de-DE" dirty="0"/>
              <a:t>Warum Versionsverwaltung?</a:t>
            </a:r>
          </a:p>
          <a:p>
            <a:pPr lvl="1"/>
            <a:r>
              <a:rPr lang="de-DE" altLang="de-DE" dirty="0"/>
              <a:t>Was ist Git? &amp; Wie funktioniert es?</a:t>
            </a:r>
          </a:p>
          <a:p>
            <a:pPr lvl="1"/>
            <a:r>
              <a:rPr lang="de-DE" altLang="de-DE" dirty="0"/>
              <a:t>Kommandos &amp; Konflikte</a:t>
            </a:r>
          </a:p>
          <a:p>
            <a:pPr lvl="1"/>
            <a:r>
              <a:rPr lang="de-DE" altLang="de-DE" dirty="0"/>
              <a:t>Workflow</a:t>
            </a:r>
          </a:p>
          <a:p>
            <a:pPr marL="457200" lvl="1" indent="0">
              <a:buNone/>
            </a:pPr>
            <a:endParaRPr lang="de-DE" altLang="de-DE" dirty="0"/>
          </a:p>
          <a:p>
            <a:r>
              <a:rPr lang="de-DE" altLang="de-DE" dirty="0"/>
              <a:t>Tool </a:t>
            </a:r>
            <a:r>
              <a:rPr lang="de-DE" altLang="de-DE" dirty="0" err="1"/>
              <a:t>TortoiseGit</a:t>
            </a:r>
            <a:endParaRPr lang="de-DE" altLang="de-DE" dirty="0"/>
          </a:p>
          <a:p>
            <a:pPr lvl="1"/>
            <a:r>
              <a:rPr lang="de-DE" altLang="de-DE" dirty="0"/>
              <a:t>Vorstellung &amp; Nutzung</a:t>
            </a:r>
          </a:p>
          <a:p>
            <a:pPr marL="457200" lvl="1" indent="0">
              <a:buNone/>
            </a:pPr>
            <a:endParaRPr lang="de-DE" altLang="de-DE" dirty="0"/>
          </a:p>
          <a:p>
            <a:r>
              <a:rPr lang="de-DE" altLang="de-DE" dirty="0"/>
              <a:t>Tool </a:t>
            </a:r>
            <a:r>
              <a:rPr lang="de-DE" altLang="de-DE" dirty="0" err="1"/>
              <a:t>EclipseGit</a:t>
            </a:r>
            <a:endParaRPr lang="de-DE" altLang="de-DE" dirty="0"/>
          </a:p>
          <a:p>
            <a:pPr lvl="1"/>
            <a:r>
              <a:rPr lang="de-DE" altLang="de-DE" dirty="0"/>
              <a:t>Vorstellung &amp; </a:t>
            </a:r>
            <a:r>
              <a:rPr lang="de-DE" altLang="de-DE" dirty="0" err="1"/>
              <a:t>Nutzunng</a:t>
            </a:r>
            <a:endParaRPr lang="de-DE" altLang="de-DE" dirty="0"/>
          </a:p>
          <a:p>
            <a:pPr marL="457200" lvl="1" indent="0">
              <a:buNone/>
            </a:pPr>
            <a:endParaRPr lang="de-DE" altLang="de-DE" dirty="0"/>
          </a:p>
          <a:p>
            <a:pPr algn="r"/>
            <a:r>
              <a:rPr lang="de-DE" altLang="de-DE" sz="1800" i="1" dirty="0"/>
              <a:t>Optional: Live-Demo </a:t>
            </a:r>
            <a:r>
              <a:rPr lang="de-DE" altLang="de-DE" sz="1800" i="1" dirty="0" err="1"/>
              <a:t>TortoiseGit</a:t>
            </a:r>
            <a:r>
              <a:rPr lang="de-DE" altLang="de-DE" sz="1800" i="1" dirty="0"/>
              <a:t> &amp; </a:t>
            </a:r>
            <a:r>
              <a:rPr lang="de-DE" altLang="de-DE" sz="1800" i="1" dirty="0" err="1"/>
              <a:t>EclipseGit</a:t>
            </a:r>
            <a:endParaRPr lang="de-DE" altLang="de-DE" sz="1800" i="1" dirty="0"/>
          </a:p>
        </p:txBody>
      </p:sp>
      <p:sp>
        <p:nvSpPr>
          <p:cNvPr id="6148" name="Fußzeilenplatzhalter 3">
            <a:extLst>
              <a:ext uri="{FF2B5EF4-FFF2-40B4-BE49-F238E27FC236}">
                <a16:creationId xmlns:a16="http://schemas.microsoft.com/office/drawing/2014/main" id="{C0378033-F278-4C0F-A041-0592F4A359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6149" name="Foliennummernplatzhalter 4">
            <a:extLst>
              <a:ext uri="{FF2B5EF4-FFF2-40B4-BE49-F238E27FC236}">
                <a16:creationId xmlns:a16="http://schemas.microsoft.com/office/drawing/2014/main" id="{23C16B5C-9AE9-4216-986B-3D0B27DCCD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07C1F25-417C-4DB7-9AC1-0D0FD9BEDA74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de-DE" altLang="de-DE" sz="900"/>
          </a:p>
        </p:txBody>
      </p:sp>
      <p:sp>
        <p:nvSpPr>
          <p:cNvPr id="6150" name="Datumsplatzhalter 5">
            <a:extLst>
              <a:ext uri="{FF2B5EF4-FFF2-40B4-BE49-F238E27FC236}">
                <a16:creationId xmlns:a16="http://schemas.microsoft.com/office/drawing/2014/main" id="{08E1EBEA-EFEF-4A47-8041-BA90EE4B236F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762C0D2-E92B-440F-A1B4-5420C8FF1465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10.05.2018</a:t>
            </a:fld>
            <a:endParaRPr lang="de-DE" altLang="de-DE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0C2DB-257E-4143-9758-1A587226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FBB6D9B-C935-4BB5-832C-D547E05F6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8445500" cy="4894262"/>
          </a:xfrm>
        </p:spPr>
        <p:txBody>
          <a:bodyPr/>
          <a:lstStyle/>
          <a:p>
            <a:pPr>
              <a:defRPr/>
            </a:pPr>
            <a:r>
              <a:rPr lang="de-DE" dirty="0"/>
              <a:t>Ein Fenster für viele Funktionen, z.B. 	„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Pull</a:t>
            </a:r>
            <a:r>
              <a:rPr lang="de-DE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“ „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Push</a:t>
            </a:r>
            <a:r>
              <a:rPr lang="de-DE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“</a:t>
            </a:r>
          </a:p>
          <a:p>
            <a:pPr marL="457200" lvl="1" indent="0">
              <a:buFontTx/>
              <a:buNone/>
              <a:defRPr/>
            </a:pPr>
            <a:endParaRPr lang="de-DE" dirty="0">
              <a:latin typeface="+mj-lt"/>
              <a:ea typeface="+mj-ea"/>
              <a:cs typeface="+mj-cs"/>
            </a:endParaRPr>
          </a:p>
          <a:p>
            <a:pPr marL="0" indent="0">
              <a:buFontTx/>
              <a:buNone/>
              <a:defRPr/>
            </a:pPr>
            <a:endParaRPr lang="de-DE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436" name="Fußzeilenplatzhalter 3">
            <a:extLst>
              <a:ext uri="{FF2B5EF4-FFF2-40B4-BE49-F238E27FC236}">
                <a16:creationId xmlns:a16="http://schemas.microsoft.com/office/drawing/2014/main" id="{6EA70305-97D6-4755-9068-1D0B5F662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18437" name="Foliennummernplatzhalter 4">
            <a:extLst>
              <a:ext uri="{FF2B5EF4-FFF2-40B4-BE49-F238E27FC236}">
                <a16:creationId xmlns:a16="http://schemas.microsoft.com/office/drawing/2014/main" id="{E22814CB-2987-41B5-8953-A571D47FFC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74520D3-E82B-4F22-BFA7-A6E7FF258B66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20</a:t>
            </a:fld>
            <a:endParaRPr lang="de-DE" altLang="de-DE" sz="900"/>
          </a:p>
        </p:txBody>
      </p:sp>
      <p:sp>
        <p:nvSpPr>
          <p:cNvPr id="18438" name="Datumsplatzhalter 5">
            <a:extLst>
              <a:ext uri="{FF2B5EF4-FFF2-40B4-BE49-F238E27FC236}">
                <a16:creationId xmlns:a16="http://schemas.microsoft.com/office/drawing/2014/main" id="{D491A65F-FEC6-4186-A45F-8145CD6178F8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0A304D9-BCDE-4BB3-91D7-FCD8D6153C0B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10.05.2018</a:t>
            </a:fld>
            <a:endParaRPr lang="de-DE" altLang="de-DE" sz="900"/>
          </a:p>
        </p:txBody>
      </p:sp>
      <p:pic>
        <p:nvPicPr>
          <p:cNvPr id="18439" name="Grafik 2">
            <a:extLst>
              <a:ext uri="{FF2B5EF4-FFF2-40B4-BE49-F238E27FC236}">
                <a16:creationId xmlns:a16="http://schemas.microsoft.com/office/drawing/2014/main" id="{694247A1-769F-49B9-A35B-FB3870C57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00"/>
          <a:stretch>
            <a:fillRect/>
          </a:stretch>
        </p:blipFill>
        <p:spPr bwMode="auto">
          <a:xfrm>
            <a:off x="323850" y="4581525"/>
            <a:ext cx="1919288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Grafik 7">
            <a:extLst>
              <a:ext uri="{FF2B5EF4-FFF2-40B4-BE49-F238E27FC236}">
                <a16:creationId xmlns:a16="http://schemas.microsoft.com/office/drawing/2014/main" id="{A9340BAD-F45C-410A-844E-E50BAAAFF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938338"/>
            <a:ext cx="613727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0C2DB-257E-4143-9758-1A587226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FBB6D9B-C935-4BB5-832C-D547E05F6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8445500" cy="4894262"/>
          </a:xfrm>
        </p:spPr>
        <p:txBody>
          <a:bodyPr/>
          <a:lstStyle/>
          <a:p>
            <a:pPr>
              <a:defRPr/>
            </a:pPr>
            <a:r>
              <a:rPr lang="de-DE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Neuen Zweig anlegen (pro Entwickler ein Pfad)</a:t>
            </a:r>
          </a:p>
          <a:p>
            <a:pPr marL="457200" lvl="1" indent="0">
              <a:buFontTx/>
              <a:buNone/>
              <a:defRPr/>
            </a:pPr>
            <a:endParaRPr lang="de-DE" dirty="0">
              <a:latin typeface="+mj-lt"/>
              <a:ea typeface="+mj-ea"/>
              <a:cs typeface="+mj-cs"/>
            </a:endParaRPr>
          </a:p>
          <a:p>
            <a:pPr marL="0" indent="0">
              <a:buFontTx/>
              <a:buNone/>
              <a:defRPr/>
            </a:pPr>
            <a:endParaRPr lang="de-DE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484" name="Fußzeilenplatzhalter 3">
            <a:extLst>
              <a:ext uri="{FF2B5EF4-FFF2-40B4-BE49-F238E27FC236}">
                <a16:creationId xmlns:a16="http://schemas.microsoft.com/office/drawing/2014/main" id="{DB7DDB01-1012-4A74-9C56-5A06B8F471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20485" name="Foliennummernplatzhalter 4">
            <a:extLst>
              <a:ext uri="{FF2B5EF4-FFF2-40B4-BE49-F238E27FC236}">
                <a16:creationId xmlns:a16="http://schemas.microsoft.com/office/drawing/2014/main" id="{FCE59947-06B2-480B-BB83-3BC0047E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71F580E-C25C-4710-8F5F-D44134CEE797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21</a:t>
            </a:fld>
            <a:endParaRPr lang="de-DE" altLang="de-DE" sz="900"/>
          </a:p>
        </p:txBody>
      </p:sp>
      <p:sp>
        <p:nvSpPr>
          <p:cNvPr id="20486" name="Datumsplatzhalter 5">
            <a:extLst>
              <a:ext uri="{FF2B5EF4-FFF2-40B4-BE49-F238E27FC236}">
                <a16:creationId xmlns:a16="http://schemas.microsoft.com/office/drawing/2014/main" id="{D93F8E06-B088-4114-BC48-AA03B723EBE0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70502CA-6050-447E-84C1-51D9FA1BE3C3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10.05.2018</a:t>
            </a:fld>
            <a:endParaRPr lang="de-DE" altLang="de-DE" sz="900"/>
          </a:p>
        </p:txBody>
      </p:sp>
      <p:pic>
        <p:nvPicPr>
          <p:cNvPr id="20487" name="Grafik 8">
            <a:extLst>
              <a:ext uri="{FF2B5EF4-FFF2-40B4-BE49-F238E27FC236}">
                <a16:creationId xmlns:a16="http://schemas.microsoft.com/office/drawing/2014/main" id="{77C998A6-3345-4E1C-AF0E-0A59C4795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00" b="17476"/>
          <a:stretch>
            <a:fillRect/>
          </a:stretch>
        </p:blipFill>
        <p:spPr bwMode="auto">
          <a:xfrm>
            <a:off x="390525" y="4217988"/>
            <a:ext cx="2447925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Grafik 9">
            <a:extLst>
              <a:ext uri="{FF2B5EF4-FFF2-40B4-BE49-F238E27FC236}">
                <a16:creationId xmlns:a16="http://schemas.microsoft.com/office/drawing/2014/main" id="{0162147B-0C0C-4BF4-B12F-6FCD70E37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1773238"/>
            <a:ext cx="5456238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0C2DB-257E-4143-9758-1A587226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Switch/Checkout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FBB6D9B-C935-4BB5-832C-D547E05F6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8445500" cy="1335087"/>
          </a:xfrm>
        </p:spPr>
        <p:txBody>
          <a:bodyPr/>
          <a:lstStyle/>
          <a:p>
            <a:pPr>
              <a:defRPr/>
            </a:pPr>
            <a:r>
              <a:rPr lang="de-DE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Wechselt den Zweig</a:t>
            </a:r>
          </a:p>
          <a:p>
            <a:pPr marL="0" indent="0">
              <a:buFontTx/>
              <a:buNone/>
              <a:defRPr/>
            </a:pPr>
            <a:endParaRPr lang="de-DE" sz="7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lvl="1" indent="0">
              <a:buFontTx/>
              <a:buNone/>
              <a:defRPr/>
            </a:pPr>
            <a:endParaRPr lang="de-DE" dirty="0">
              <a:latin typeface="+mj-lt"/>
              <a:ea typeface="+mj-ea"/>
              <a:cs typeface="+mj-cs"/>
            </a:endParaRPr>
          </a:p>
          <a:p>
            <a:pPr marL="0" indent="0">
              <a:buFontTx/>
              <a:buNone/>
              <a:defRPr/>
            </a:pPr>
            <a:endParaRPr lang="de-DE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532" name="Fußzeilenplatzhalter 3">
            <a:extLst>
              <a:ext uri="{FF2B5EF4-FFF2-40B4-BE49-F238E27FC236}">
                <a16:creationId xmlns:a16="http://schemas.microsoft.com/office/drawing/2014/main" id="{74F513C5-C72C-4529-AD6F-4C13D8A96A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22533" name="Foliennummernplatzhalter 4">
            <a:extLst>
              <a:ext uri="{FF2B5EF4-FFF2-40B4-BE49-F238E27FC236}">
                <a16:creationId xmlns:a16="http://schemas.microsoft.com/office/drawing/2014/main" id="{72D7E0D8-86D7-42A9-B0F9-9E08C23B28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C2B6A0A-256D-442C-96F7-C8D6A305F203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22</a:t>
            </a:fld>
            <a:endParaRPr lang="de-DE" altLang="de-DE" sz="900"/>
          </a:p>
        </p:txBody>
      </p:sp>
      <p:sp>
        <p:nvSpPr>
          <p:cNvPr id="22534" name="Datumsplatzhalter 5">
            <a:extLst>
              <a:ext uri="{FF2B5EF4-FFF2-40B4-BE49-F238E27FC236}">
                <a16:creationId xmlns:a16="http://schemas.microsoft.com/office/drawing/2014/main" id="{1D4AFC9F-B154-40F8-BC7C-0CC0B088BBB8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5A6EC72-5CE8-4D90-A77D-891D0F6631F9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10.05.2018</a:t>
            </a:fld>
            <a:endParaRPr lang="de-DE" altLang="de-DE" sz="900"/>
          </a:p>
        </p:txBody>
      </p:sp>
      <p:pic>
        <p:nvPicPr>
          <p:cNvPr id="22535" name="Grafik 2">
            <a:extLst>
              <a:ext uri="{FF2B5EF4-FFF2-40B4-BE49-F238E27FC236}">
                <a16:creationId xmlns:a16="http://schemas.microsoft.com/office/drawing/2014/main" id="{D653CB6E-E0B8-4B57-9CE3-7C2D5CE0D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" b="82539"/>
          <a:stretch>
            <a:fillRect/>
          </a:stretch>
        </p:blipFill>
        <p:spPr bwMode="auto">
          <a:xfrm>
            <a:off x="6675438" y="1052513"/>
            <a:ext cx="21621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BA6F3D85-6446-481D-BF44-F3F40CE7BBF3}"/>
              </a:ext>
            </a:extLst>
          </p:cNvPr>
          <p:cNvSpPr txBox="1">
            <a:spLocks/>
          </p:cNvSpPr>
          <p:nvPr/>
        </p:nvSpPr>
        <p:spPr bwMode="auto">
          <a:xfrm>
            <a:off x="390525" y="2565400"/>
            <a:ext cx="8445500" cy="175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Jetzt Wechseln auf Pfad </a:t>
            </a:r>
            <a:r>
              <a:rPr lang="de-DE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Holzmichel</a:t>
            </a:r>
            <a:r>
              <a:rPr lang="de-DE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marL="0" indent="0">
              <a:buFontTx/>
              <a:buNone/>
              <a:defRPr/>
            </a:pPr>
            <a:endParaRPr lang="de-DE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lvl="1" indent="0">
              <a:buFontTx/>
              <a:buNone/>
              <a:defRPr/>
            </a:pPr>
            <a:endParaRPr lang="de-DE" dirty="0">
              <a:latin typeface="+mj-lt"/>
              <a:ea typeface="+mj-ea"/>
              <a:cs typeface="+mj-cs"/>
            </a:endParaRPr>
          </a:p>
          <a:p>
            <a:pPr marL="0" indent="0">
              <a:buFontTx/>
              <a:buNone/>
              <a:defRPr/>
            </a:pPr>
            <a:endParaRPr lang="de-DE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2537" name="Grafik 8">
            <a:extLst>
              <a:ext uri="{FF2B5EF4-FFF2-40B4-BE49-F238E27FC236}">
                <a16:creationId xmlns:a16="http://schemas.microsoft.com/office/drawing/2014/main" id="{27C6D5EF-DB03-4704-9832-34167EEDE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13" y="3228975"/>
            <a:ext cx="3870325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8" name="Gruppieren 14">
            <a:extLst>
              <a:ext uri="{FF2B5EF4-FFF2-40B4-BE49-F238E27FC236}">
                <a16:creationId xmlns:a16="http://schemas.microsoft.com/office/drawing/2014/main" id="{4D7F7243-0822-471F-851D-848AACCD7965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628775"/>
            <a:ext cx="6064250" cy="762000"/>
            <a:chOff x="506413" y="1700809"/>
            <a:chExt cx="6169786" cy="690212"/>
          </a:xfrm>
        </p:grpSpPr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27EE9D62-D56A-4265-9594-74F87E8C98D2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5508462" y="1700809"/>
              <a:ext cx="1167737" cy="370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FD5F5728-13D4-47BF-9531-D632E432C36F}"/>
                </a:ext>
              </a:extLst>
            </p:cNvPr>
            <p:cNvSpPr/>
            <p:nvPr/>
          </p:nvSpPr>
          <p:spPr>
            <a:xfrm>
              <a:off x="506413" y="1752575"/>
              <a:ext cx="5002049" cy="638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sz="1600" dirty="0"/>
                <a:t>HINWEIS: Der aktuell angewählte Zweig, </a:t>
              </a:r>
            </a:p>
            <a:p>
              <a:pPr>
                <a:defRPr/>
              </a:pPr>
              <a:r>
                <a:rPr lang="de-DE" sz="1600" dirty="0"/>
                <a:t>steht immer nach dem Pfeil bei Commit Kommando!</a:t>
              </a:r>
            </a:p>
          </p:txBody>
        </p:sp>
      </p:grpSp>
      <p:pic>
        <p:nvPicPr>
          <p:cNvPr id="22539" name="Grafik 15">
            <a:extLst>
              <a:ext uri="{FF2B5EF4-FFF2-40B4-BE49-F238E27FC236}">
                <a16:creationId xmlns:a16="http://schemas.microsoft.com/office/drawing/2014/main" id="{13005D20-F1A4-49D5-A695-BAC03F734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8" y="3368675"/>
            <a:ext cx="2160587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0" name="Grafik 16">
            <a:extLst>
              <a:ext uri="{FF2B5EF4-FFF2-40B4-BE49-F238E27FC236}">
                <a16:creationId xmlns:a16="http://schemas.microsoft.com/office/drawing/2014/main" id="{1691E27A-1D2B-4408-866B-9AEF7DF63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68" b="31105"/>
          <a:stretch>
            <a:fillRect/>
          </a:stretch>
        </p:blipFill>
        <p:spPr bwMode="auto">
          <a:xfrm>
            <a:off x="382588" y="5414963"/>
            <a:ext cx="2160587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25F18E0-7508-4D57-BFB4-FABE2BCAC5A3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>
            <a:off x="5527675" y="2038350"/>
            <a:ext cx="2068513" cy="167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0C2DB-257E-4143-9758-1A587226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FBB6D9B-C935-4BB5-832C-D547E05F6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8445500" cy="4894262"/>
          </a:xfrm>
        </p:spPr>
        <p:txBody>
          <a:bodyPr/>
          <a:lstStyle/>
          <a:p>
            <a:pPr>
              <a:defRPr/>
            </a:pPr>
            <a:r>
              <a:rPr lang="de-DE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Führt Zweige zusammen</a:t>
            </a:r>
          </a:p>
          <a:p>
            <a:pPr lvl="1">
              <a:defRPr/>
            </a:pPr>
            <a:r>
              <a:rPr lang="de-DE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Wechsle dazu in den Zweig in den zusammengeführt werden soll</a:t>
            </a:r>
          </a:p>
          <a:p>
            <a:pPr lvl="1">
              <a:defRPr/>
            </a:pPr>
            <a:r>
              <a:rPr lang="de-DE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Hier der Zweig „</a:t>
            </a:r>
            <a:r>
              <a:rPr lang="de-DE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Holzmichel</a:t>
            </a:r>
            <a:r>
              <a:rPr lang="de-DE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“ in „</a:t>
            </a:r>
            <a:r>
              <a:rPr lang="de-DE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master</a:t>
            </a:r>
            <a:r>
              <a:rPr lang="de-DE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“</a:t>
            </a:r>
          </a:p>
          <a:p>
            <a:pPr marL="457200" lvl="1" indent="0">
              <a:buFontTx/>
              <a:buNone/>
              <a:defRPr/>
            </a:pPr>
            <a:endParaRPr lang="de-DE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lvl="1" indent="0">
              <a:buFontTx/>
              <a:buNone/>
              <a:defRPr/>
            </a:pPr>
            <a:endParaRPr lang="de-DE" dirty="0">
              <a:latin typeface="+mj-lt"/>
              <a:ea typeface="+mj-ea"/>
              <a:cs typeface="+mj-cs"/>
            </a:endParaRPr>
          </a:p>
          <a:p>
            <a:pPr marL="0" indent="0">
              <a:buFontTx/>
              <a:buNone/>
              <a:defRPr/>
            </a:pPr>
            <a:endParaRPr lang="de-DE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580" name="Fußzeilenplatzhalter 3">
            <a:extLst>
              <a:ext uri="{FF2B5EF4-FFF2-40B4-BE49-F238E27FC236}">
                <a16:creationId xmlns:a16="http://schemas.microsoft.com/office/drawing/2014/main" id="{2D657FB3-9DEF-4889-B4FB-08AE74DD93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24581" name="Foliennummernplatzhalter 4">
            <a:extLst>
              <a:ext uri="{FF2B5EF4-FFF2-40B4-BE49-F238E27FC236}">
                <a16:creationId xmlns:a16="http://schemas.microsoft.com/office/drawing/2014/main" id="{6A8C53AB-10CA-4ED7-9EB8-2E1914C0E8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5F4197D-508C-4990-9098-C552CB39AC43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23</a:t>
            </a:fld>
            <a:endParaRPr lang="de-DE" altLang="de-DE" sz="900"/>
          </a:p>
        </p:txBody>
      </p:sp>
      <p:sp>
        <p:nvSpPr>
          <p:cNvPr id="24582" name="Datumsplatzhalter 5">
            <a:extLst>
              <a:ext uri="{FF2B5EF4-FFF2-40B4-BE49-F238E27FC236}">
                <a16:creationId xmlns:a16="http://schemas.microsoft.com/office/drawing/2014/main" id="{67350D17-D9D5-4BB7-82BE-9F28C894D6BD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981DE97-8BFF-4F84-9DA0-2A89425AD9F4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10.05.2018</a:t>
            </a:fld>
            <a:endParaRPr lang="de-DE" altLang="de-DE" sz="900"/>
          </a:p>
        </p:txBody>
      </p:sp>
      <p:pic>
        <p:nvPicPr>
          <p:cNvPr id="24583" name="Grafik 2">
            <a:extLst>
              <a:ext uri="{FF2B5EF4-FFF2-40B4-BE49-F238E27FC236}">
                <a16:creationId xmlns:a16="http://schemas.microsoft.com/office/drawing/2014/main" id="{1D961302-F21C-495D-B57A-C3F999D12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00" b="26900"/>
          <a:stretch>
            <a:fillRect/>
          </a:stretch>
        </p:blipFill>
        <p:spPr bwMode="auto">
          <a:xfrm>
            <a:off x="1728788" y="5186363"/>
            <a:ext cx="270033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Grafik 8">
            <a:extLst>
              <a:ext uri="{FF2B5EF4-FFF2-40B4-BE49-F238E27FC236}">
                <a16:creationId xmlns:a16="http://schemas.microsoft.com/office/drawing/2014/main" id="{C90BEE65-DCC9-43F6-9E05-4D31AEC3A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470150"/>
            <a:ext cx="4121150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19D7E0D-12C2-48E5-AD19-CB716981A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2678113"/>
            <a:ext cx="7886700" cy="1500187"/>
          </a:xfrm>
        </p:spPr>
        <p:txBody>
          <a:bodyPr/>
          <a:lstStyle/>
          <a:p>
            <a:pPr algn="ctr">
              <a:defRPr/>
            </a:pPr>
            <a:r>
              <a:rPr lang="de-DE" sz="7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 </a:t>
            </a:r>
            <a:r>
              <a:rPr lang="de-DE" sz="8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ngdings" panose="05000000000000000000" pitchFamily="2" charset="2"/>
              </a:rPr>
              <a:t>´</a:t>
            </a:r>
            <a:endParaRPr lang="de-DE" sz="8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ebdings" panose="05030102010509060703" pitchFamily="18" charset="2"/>
            </a:endParaRPr>
          </a:p>
        </p:txBody>
      </p:sp>
      <p:sp>
        <p:nvSpPr>
          <p:cNvPr id="31747" name="Fußzeilenplatzhalter 3">
            <a:extLst>
              <a:ext uri="{FF2B5EF4-FFF2-40B4-BE49-F238E27FC236}">
                <a16:creationId xmlns:a16="http://schemas.microsoft.com/office/drawing/2014/main" id="{2CF6D814-55A4-40C4-8754-E30C6BF24E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31748" name="Foliennummernplatzhalter 4">
            <a:extLst>
              <a:ext uri="{FF2B5EF4-FFF2-40B4-BE49-F238E27FC236}">
                <a16:creationId xmlns:a16="http://schemas.microsoft.com/office/drawing/2014/main" id="{A65F86F4-9316-415D-88DE-186A4C0297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4F0487A-2E90-44FF-8624-0BC311257B07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24</a:t>
            </a:fld>
            <a:endParaRPr lang="de-DE" altLang="de-DE" sz="900"/>
          </a:p>
        </p:txBody>
      </p:sp>
      <p:sp>
        <p:nvSpPr>
          <p:cNvPr id="31749" name="Datumsplatzhalter 5">
            <a:extLst>
              <a:ext uri="{FF2B5EF4-FFF2-40B4-BE49-F238E27FC236}">
                <a16:creationId xmlns:a16="http://schemas.microsoft.com/office/drawing/2014/main" id="{D2B3AE5D-1B56-4560-93C5-5C871B558A88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EF4E548-1FCC-45EA-A2D7-08583C1F26E5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10.05.2018</a:t>
            </a:fld>
            <a:endParaRPr lang="de-DE" altLang="de-DE" sz="900"/>
          </a:p>
        </p:txBody>
      </p:sp>
    </p:spTree>
    <p:extLst>
      <p:ext uri="{BB962C8B-B14F-4D97-AF65-F5344CB8AC3E}">
        <p14:creationId xmlns:p14="http://schemas.microsoft.com/office/powerpoint/2010/main" val="325858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6">
            <a:extLst>
              <a:ext uri="{FF2B5EF4-FFF2-40B4-BE49-F238E27FC236}">
                <a16:creationId xmlns:a16="http://schemas.microsoft.com/office/drawing/2014/main" id="{293D61A1-ED25-4633-BC8C-855EC0191D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              Git</a:t>
            </a:r>
          </a:p>
        </p:txBody>
      </p:sp>
      <p:sp>
        <p:nvSpPr>
          <p:cNvPr id="26627" name="Textplatzhalter 7">
            <a:extLst>
              <a:ext uri="{FF2B5EF4-FFF2-40B4-BE49-F238E27FC236}">
                <a16:creationId xmlns:a16="http://schemas.microsoft.com/office/drawing/2014/main" id="{D12E1C8D-FD67-4471-B88A-580A32823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/>
              <a:t>Integration von Git in Eclipse</a:t>
            </a:r>
          </a:p>
          <a:p>
            <a:r>
              <a:rPr lang="de-DE" altLang="de-DE"/>
              <a:t>Vorstellung und Nutzung</a:t>
            </a:r>
          </a:p>
          <a:p>
            <a:endParaRPr lang="de-DE" altLang="de-DE"/>
          </a:p>
        </p:txBody>
      </p:sp>
      <p:sp>
        <p:nvSpPr>
          <p:cNvPr id="26628" name="Fußzeilenplatzhalter 3">
            <a:extLst>
              <a:ext uri="{FF2B5EF4-FFF2-40B4-BE49-F238E27FC236}">
                <a16:creationId xmlns:a16="http://schemas.microsoft.com/office/drawing/2014/main" id="{E9252D7B-00FF-48A7-96A4-3AF8F98D25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26629" name="Foliennummernplatzhalter 4">
            <a:extLst>
              <a:ext uri="{FF2B5EF4-FFF2-40B4-BE49-F238E27FC236}">
                <a16:creationId xmlns:a16="http://schemas.microsoft.com/office/drawing/2014/main" id="{07E08581-A90E-4E5F-88DD-87A55C0F6E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61D8E7F-CD21-4B4C-945C-F35DFFC2C3CD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25</a:t>
            </a:fld>
            <a:endParaRPr lang="de-DE" altLang="de-DE" sz="900"/>
          </a:p>
        </p:txBody>
      </p:sp>
      <p:sp>
        <p:nvSpPr>
          <p:cNvPr id="26630" name="Datumsplatzhalter 5">
            <a:extLst>
              <a:ext uri="{FF2B5EF4-FFF2-40B4-BE49-F238E27FC236}">
                <a16:creationId xmlns:a16="http://schemas.microsoft.com/office/drawing/2014/main" id="{93FD2637-43B7-4976-9EE3-513CF40DA087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B461999-684B-476A-9E71-B5605B7D7499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10.05.2018</a:t>
            </a:fld>
            <a:endParaRPr lang="de-DE" altLang="de-DE" sz="900"/>
          </a:p>
        </p:txBody>
      </p:sp>
      <p:pic>
        <p:nvPicPr>
          <p:cNvPr id="26631" name="Grafik 2">
            <a:extLst>
              <a:ext uri="{FF2B5EF4-FFF2-40B4-BE49-F238E27FC236}">
                <a16:creationId xmlns:a16="http://schemas.microsoft.com/office/drawing/2014/main" id="{64A79C4B-1558-446F-915D-A200D9038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3860800"/>
            <a:ext cx="290036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>
            <a:extLst>
              <a:ext uri="{FF2B5EF4-FFF2-40B4-BE49-F238E27FC236}">
                <a16:creationId xmlns:a16="http://schemas.microsoft.com/office/drawing/2014/main" id="{8D41E906-C7C1-48FD-844A-44A9DBD8C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27651" name="Foliennummernplatzhalter 4">
            <a:extLst>
              <a:ext uri="{FF2B5EF4-FFF2-40B4-BE49-F238E27FC236}">
                <a16:creationId xmlns:a16="http://schemas.microsoft.com/office/drawing/2014/main" id="{25FCF5D7-1805-4068-8896-A3F4CAB367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52D85D8-E47F-41D0-85C6-99B3D1527754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26</a:t>
            </a:fld>
            <a:endParaRPr lang="de-DE" altLang="de-DE" sz="900"/>
          </a:p>
        </p:txBody>
      </p:sp>
      <p:sp>
        <p:nvSpPr>
          <p:cNvPr id="27652" name="Datumsplatzhalter 5">
            <a:extLst>
              <a:ext uri="{FF2B5EF4-FFF2-40B4-BE49-F238E27FC236}">
                <a16:creationId xmlns:a16="http://schemas.microsoft.com/office/drawing/2014/main" id="{D53D72A6-A5E5-4476-B7CE-BB379ABA6D68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3C15EF0-5A90-4021-8F83-2C4E0E94A1FF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10.05.2018</a:t>
            </a:fld>
            <a:endParaRPr lang="de-DE" altLang="de-DE" sz="900"/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23C9CA59-2F23-4903-A7EC-B292272AB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2000"/>
              <a:t>EclipseGit</a:t>
            </a:r>
            <a:br>
              <a:rPr lang="de-DE" altLang="de-DE" sz="2000"/>
            </a:br>
            <a:r>
              <a:rPr lang="de-DE" altLang="de-DE" sz="2000"/>
              <a:t>Vorstellung</a:t>
            </a:r>
            <a:endParaRPr lang="de-DE" altLang="de-DE" sz="2000" i="1"/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7C028815-4D11-4A6C-A23C-6EFCF94C3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356600" cy="3382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de-DE" altLang="de-DE" dirty="0"/>
              <a:t>Funktionen/Kommandos direkt in IDE</a:t>
            </a:r>
            <a:r>
              <a:rPr lang="de-DE" altLang="de-DE" b="1" baseline="30000" dirty="0">
                <a:solidFill>
                  <a:schemeClr val="accent1"/>
                </a:solidFill>
              </a:rPr>
              <a:t>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e-DE" altLang="de-DE" dirty="0">
                <a:solidFill>
                  <a:srgbClr val="000000"/>
                </a:solidFill>
              </a:rPr>
              <a:t>Wird mit Eclipse Oxygen (hier 4.7.3) automatisch installiert</a:t>
            </a:r>
          </a:p>
          <a:p>
            <a:pPr eaLnBrk="1" hangingPunct="1">
              <a:lnSpc>
                <a:spcPct val="90000"/>
              </a:lnSpc>
              <a:defRPr/>
            </a:pPr>
            <a:endParaRPr lang="de-DE" altLang="de-DE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eaLnBrk="1" hangingPunct="1">
              <a:lnSpc>
                <a:spcPct val="90000"/>
              </a:lnSpc>
              <a:defRPr/>
            </a:pPr>
            <a:endParaRPr lang="de-DE" altLang="de-DE" dirty="0"/>
          </a:p>
          <a:p>
            <a:pPr eaLnBrk="1" hangingPunct="1">
              <a:lnSpc>
                <a:spcPct val="90000"/>
              </a:lnSpc>
              <a:defRPr/>
            </a:pPr>
            <a:endParaRPr lang="de-DE" altLang="de-DE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8444339-3AD5-4A27-BB72-664394F11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013450"/>
            <a:ext cx="83566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de-DE" altLang="de-DE" sz="2000" b="1" i="1" baseline="30000" dirty="0">
                <a:solidFill>
                  <a:schemeClr val="accent1"/>
                </a:solidFill>
              </a:rPr>
              <a:t>1</a:t>
            </a:r>
            <a:r>
              <a:rPr lang="de-DE" altLang="de-DE" sz="2000" i="1" dirty="0"/>
              <a:t> Integrated Development Environment</a:t>
            </a:r>
          </a:p>
          <a:p>
            <a:pPr eaLnBrk="1" hangingPunct="1">
              <a:lnSpc>
                <a:spcPct val="90000"/>
              </a:lnSpc>
              <a:defRPr/>
            </a:pPr>
            <a:endParaRPr lang="de-DE" altLang="de-DE" sz="2000" i="1" dirty="0"/>
          </a:p>
          <a:p>
            <a:pPr lvl="1" eaLnBrk="1" hangingPunct="1">
              <a:lnSpc>
                <a:spcPct val="90000"/>
              </a:lnSpc>
              <a:defRPr/>
            </a:pPr>
            <a:endParaRPr lang="de-DE" altLang="de-DE" i="1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sz="2000" i="1" dirty="0"/>
          </a:p>
          <a:p>
            <a:pPr eaLnBrk="1" hangingPunct="1">
              <a:lnSpc>
                <a:spcPct val="90000"/>
              </a:lnSpc>
              <a:defRPr/>
            </a:pPr>
            <a:endParaRPr lang="de-DE" altLang="de-DE" sz="2000" i="1" dirty="0"/>
          </a:p>
          <a:p>
            <a:pPr eaLnBrk="1" hangingPunct="1">
              <a:lnSpc>
                <a:spcPct val="90000"/>
              </a:lnSpc>
              <a:defRPr/>
            </a:pPr>
            <a:endParaRPr lang="de-DE" altLang="de-DE" sz="2000" i="1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E8E3BF0-F640-4241-9D8B-36A439A67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991" y="2132856"/>
            <a:ext cx="5706018" cy="370838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>
            <a:extLst>
              <a:ext uri="{FF2B5EF4-FFF2-40B4-BE49-F238E27FC236}">
                <a16:creationId xmlns:a16="http://schemas.microsoft.com/office/drawing/2014/main" id="{1B78A0BE-FE06-4759-BED3-A50A6EB847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29699" name="Foliennummernplatzhalter 4">
            <a:extLst>
              <a:ext uri="{FF2B5EF4-FFF2-40B4-BE49-F238E27FC236}">
                <a16:creationId xmlns:a16="http://schemas.microsoft.com/office/drawing/2014/main" id="{2A24133D-D569-4ED1-9A97-A3F28C281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A6E44DF-242C-4E45-97D4-27BBC224447E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27</a:t>
            </a:fld>
            <a:endParaRPr lang="de-DE" altLang="de-DE" sz="900"/>
          </a:p>
        </p:txBody>
      </p:sp>
      <p:sp>
        <p:nvSpPr>
          <p:cNvPr id="29700" name="Datumsplatzhalter 5">
            <a:extLst>
              <a:ext uri="{FF2B5EF4-FFF2-40B4-BE49-F238E27FC236}">
                <a16:creationId xmlns:a16="http://schemas.microsoft.com/office/drawing/2014/main" id="{D4286482-686B-4461-8729-A3450B03E0D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6D34FA0-19EA-4885-8DE9-C025401AC08D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10.05.2018</a:t>
            </a:fld>
            <a:endParaRPr lang="de-DE" altLang="de-DE" sz="900"/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8861B614-614D-46D7-B290-AD56394DD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2000"/>
              <a:t>EclipseGit</a:t>
            </a:r>
            <a:br>
              <a:rPr lang="de-DE" altLang="de-DE" sz="2000"/>
            </a:br>
            <a:r>
              <a:rPr lang="de-DE" altLang="de-DE" sz="2000"/>
              <a:t>Einrichtung</a:t>
            </a:r>
            <a:endParaRPr lang="de-DE" altLang="de-DE" sz="2000" i="1"/>
          </a:p>
        </p:txBody>
      </p:sp>
      <p:sp>
        <p:nvSpPr>
          <p:cNvPr id="31750" name="Rectangle 3">
            <a:extLst>
              <a:ext uri="{FF2B5EF4-FFF2-40B4-BE49-F238E27FC236}">
                <a16:creationId xmlns:a16="http://schemas.microsoft.com/office/drawing/2014/main" id="{2E8E4601-EC02-4770-9647-5D4BEF6FD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de-DE" altLang="de-DE" dirty="0"/>
              <a:t>Repository über „File“</a:t>
            </a:r>
            <a:r>
              <a:rPr lang="de-DE" altLang="de-DE" dirty="0">
                <a:solidFill>
                  <a:srgbClr val="000000"/>
                </a:solidFill>
                <a:latin typeface="Webdings" panose="05030102010509060703" pitchFamily="18" charset="2"/>
              </a:rPr>
              <a:t>4</a:t>
            </a:r>
            <a:r>
              <a:rPr lang="de-DE" altLang="de-DE" dirty="0"/>
              <a:t>„Import“ hinzufügen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e-DE" altLang="de-DE" dirty="0"/>
              <a:t>Anschließend sind Git Funktionen unter: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de-DE" altLang="de-DE" dirty="0"/>
              <a:t>Rechtsklick im </a:t>
            </a:r>
            <a:r>
              <a:rPr lang="de-DE" altLang="de-DE" dirty="0">
                <a:solidFill>
                  <a:srgbClr val="000000"/>
                </a:solidFill>
              </a:rPr>
              <a:t>Project Explorer </a:t>
            </a:r>
            <a:endParaRPr lang="de-DE" altLang="de-DE" dirty="0">
              <a:solidFill>
                <a:srgbClr val="000000"/>
              </a:solidFill>
              <a:latin typeface="Webdings" panose="05030102010509060703" pitchFamily="18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de-DE" altLang="de-DE" dirty="0">
                <a:solidFill>
                  <a:srgbClr val="000000"/>
                </a:solidFill>
              </a:rPr>
              <a:t>„Team“ 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de-DE" altLang="de-DE" dirty="0">
                <a:solidFill>
                  <a:srgbClr val="000000"/>
                </a:solidFill>
              </a:rPr>
              <a:t>zu finden.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</p:txBody>
      </p:sp>
      <p:pic>
        <p:nvPicPr>
          <p:cNvPr id="29703" name="Grafik 6">
            <a:extLst>
              <a:ext uri="{FF2B5EF4-FFF2-40B4-BE49-F238E27FC236}">
                <a16:creationId xmlns:a16="http://schemas.microsoft.com/office/drawing/2014/main" id="{564DB181-37FC-400C-A6BF-35A87DD32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/>
          <a:stretch>
            <a:fillRect/>
          </a:stretch>
        </p:blipFill>
        <p:spPr bwMode="auto">
          <a:xfrm>
            <a:off x="4841875" y="2049463"/>
            <a:ext cx="3906838" cy="404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19D7E0D-12C2-48E5-AD19-CB716981A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2678113"/>
            <a:ext cx="7886700" cy="1500187"/>
          </a:xfrm>
        </p:spPr>
        <p:txBody>
          <a:bodyPr/>
          <a:lstStyle/>
          <a:p>
            <a:pPr algn="ctr">
              <a:defRPr/>
            </a:pPr>
            <a:r>
              <a:rPr lang="de-DE" sz="7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 </a:t>
            </a:r>
            <a:r>
              <a:rPr lang="de-DE" sz="8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ngdings" panose="05000000000000000000" pitchFamily="2" charset="2"/>
              </a:rPr>
              <a:t>´</a:t>
            </a:r>
            <a:endParaRPr lang="de-DE" sz="8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ebdings" panose="05030102010509060703" pitchFamily="18" charset="2"/>
            </a:endParaRPr>
          </a:p>
        </p:txBody>
      </p:sp>
      <p:sp>
        <p:nvSpPr>
          <p:cNvPr id="31747" name="Fußzeilenplatzhalter 3">
            <a:extLst>
              <a:ext uri="{FF2B5EF4-FFF2-40B4-BE49-F238E27FC236}">
                <a16:creationId xmlns:a16="http://schemas.microsoft.com/office/drawing/2014/main" id="{2CF6D814-55A4-40C4-8754-E30C6BF24E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31748" name="Foliennummernplatzhalter 4">
            <a:extLst>
              <a:ext uri="{FF2B5EF4-FFF2-40B4-BE49-F238E27FC236}">
                <a16:creationId xmlns:a16="http://schemas.microsoft.com/office/drawing/2014/main" id="{A65F86F4-9316-415D-88DE-186A4C0297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4F0487A-2E90-44FF-8624-0BC311257B07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28</a:t>
            </a:fld>
            <a:endParaRPr lang="de-DE" altLang="de-DE" sz="900"/>
          </a:p>
        </p:txBody>
      </p:sp>
      <p:sp>
        <p:nvSpPr>
          <p:cNvPr id="31749" name="Datumsplatzhalter 5">
            <a:extLst>
              <a:ext uri="{FF2B5EF4-FFF2-40B4-BE49-F238E27FC236}">
                <a16:creationId xmlns:a16="http://schemas.microsoft.com/office/drawing/2014/main" id="{D2B3AE5D-1B56-4560-93C5-5C871B558A88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EF4E548-1FCC-45EA-A2D7-08583C1F26E5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10.05.2018</a:t>
            </a:fld>
            <a:endParaRPr lang="de-DE" altLang="de-DE" sz="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6">
            <a:extLst>
              <a:ext uri="{FF2B5EF4-FFF2-40B4-BE49-F238E27FC236}">
                <a16:creationId xmlns:a16="http://schemas.microsoft.com/office/drawing/2014/main" id="{A7AF8A41-5B23-4B4E-94FA-572147909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888" y="1709738"/>
            <a:ext cx="7886700" cy="2079625"/>
          </a:xfrm>
        </p:spPr>
        <p:txBody>
          <a:bodyPr/>
          <a:lstStyle/>
          <a:p>
            <a:pPr algn="ctr"/>
            <a:r>
              <a:rPr lang="de-DE" altLang="de-DE" sz="3200"/>
              <a:t>Vielen Dank für Eure Aufmerksamkeit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19D7E0D-12C2-48E5-AD19-CB716981A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defRPr/>
            </a:pPr>
            <a:r>
              <a:rPr lang="de-DE" sz="8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de-DE" sz="8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72" name="Fußzeilenplatzhalter 3">
            <a:extLst>
              <a:ext uri="{FF2B5EF4-FFF2-40B4-BE49-F238E27FC236}">
                <a16:creationId xmlns:a16="http://schemas.microsoft.com/office/drawing/2014/main" id="{3E7FB29E-5FEF-4CB8-BC77-05331956B1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32773" name="Foliennummernplatzhalter 4">
            <a:extLst>
              <a:ext uri="{FF2B5EF4-FFF2-40B4-BE49-F238E27FC236}">
                <a16:creationId xmlns:a16="http://schemas.microsoft.com/office/drawing/2014/main" id="{63438053-B0CB-41C6-B3C4-C56EFCA44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02C4F9F-CD58-41B2-BE5D-6B2465D74883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29</a:t>
            </a:fld>
            <a:endParaRPr lang="de-DE" altLang="de-DE" sz="900"/>
          </a:p>
        </p:txBody>
      </p:sp>
      <p:sp>
        <p:nvSpPr>
          <p:cNvPr id="32774" name="Datumsplatzhalter 5">
            <a:extLst>
              <a:ext uri="{FF2B5EF4-FFF2-40B4-BE49-F238E27FC236}">
                <a16:creationId xmlns:a16="http://schemas.microsoft.com/office/drawing/2014/main" id="{5BF0F4EA-F385-42FC-BFF2-AB4D94C4AEFD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D9D10C4-D78B-4950-ACD4-1EE0724B46AD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10.05.2018</a:t>
            </a:fld>
            <a:endParaRPr lang="de-DE" altLang="de-DE"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DD01DD2-DA34-4A28-9FED-BC3B5FD2B7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0725" y="1198563"/>
            <a:ext cx="7699375" cy="4894262"/>
          </a:xfrm>
        </p:spPr>
      </p:pic>
      <p:sp>
        <p:nvSpPr>
          <p:cNvPr id="6147" name="Titel 2">
            <a:extLst>
              <a:ext uri="{FF2B5EF4-FFF2-40B4-BE49-F238E27FC236}">
                <a16:creationId xmlns:a16="http://schemas.microsoft.com/office/drawing/2014/main" id="{E7D8C443-B49A-4442-A6B1-FCFB59940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Warum Versionsverwaltung?</a:t>
            </a:r>
          </a:p>
        </p:txBody>
      </p:sp>
      <p:sp>
        <p:nvSpPr>
          <p:cNvPr id="6148" name="Fußzeilenplatzhalter 3">
            <a:extLst>
              <a:ext uri="{FF2B5EF4-FFF2-40B4-BE49-F238E27FC236}">
                <a16:creationId xmlns:a16="http://schemas.microsoft.com/office/drawing/2014/main" id="{3A9822FC-68A5-4237-AC16-FCE645FFC0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Denis Westerheide &amp; Simon Müller: Git &amp; TortoiseGit - Grundlagen und Anwendungsrezepte</a:t>
            </a:r>
          </a:p>
        </p:txBody>
      </p:sp>
      <p:sp>
        <p:nvSpPr>
          <p:cNvPr id="6149" name="Foliennummernplatzhalter 4">
            <a:extLst>
              <a:ext uri="{FF2B5EF4-FFF2-40B4-BE49-F238E27FC236}">
                <a16:creationId xmlns:a16="http://schemas.microsoft.com/office/drawing/2014/main" id="{07D859F3-146C-4484-9686-9B208F3D4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5D2CD3C-B6FA-40D5-9922-086CFA05FBA6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de-DE" altLang="de-DE" sz="900"/>
          </a:p>
        </p:txBody>
      </p:sp>
      <p:sp>
        <p:nvSpPr>
          <p:cNvPr id="6150" name="Datumsplatzhalter 5">
            <a:extLst>
              <a:ext uri="{FF2B5EF4-FFF2-40B4-BE49-F238E27FC236}">
                <a16:creationId xmlns:a16="http://schemas.microsoft.com/office/drawing/2014/main" id="{85592E52-52C4-4F68-929C-710564951EE4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AC32575-1F93-4AB2-A9B6-2CF065479598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10.05.2018</a:t>
            </a:fld>
            <a:endParaRPr lang="de-DE" altLang="de-DE" sz="900"/>
          </a:p>
        </p:txBody>
      </p:sp>
      <p:sp>
        <p:nvSpPr>
          <p:cNvPr id="6151" name="Textfeld 8">
            <a:extLst>
              <a:ext uri="{FF2B5EF4-FFF2-40B4-BE49-F238E27FC236}">
                <a16:creationId xmlns:a16="http://schemas.microsoft.com/office/drawing/2014/main" id="{5886EC98-9A35-4100-B0AC-53EED134F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025" y="6145213"/>
            <a:ext cx="1120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900"/>
              <a:t>Quelle: reddit.com</a:t>
            </a:r>
          </a:p>
        </p:txBody>
      </p:sp>
    </p:spTree>
    <p:extLst>
      <p:ext uri="{BB962C8B-B14F-4D97-AF65-F5344CB8AC3E}">
        <p14:creationId xmlns:p14="http://schemas.microsoft.com/office/powerpoint/2010/main" val="49330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6">
            <a:extLst>
              <a:ext uri="{FF2B5EF4-FFF2-40B4-BE49-F238E27FC236}">
                <a16:creationId xmlns:a16="http://schemas.microsoft.com/office/drawing/2014/main" id="{CDA80C3D-52E0-48C1-A586-FF3254433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Quellen</a:t>
            </a:r>
          </a:p>
        </p:txBody>
      </p:sp>
      <p:sp>
        <p:nvSpPr>
          <p:cNvPr id="33795" name="Fußzeilenplatzhalter 3">
            <a:extLst>
              <a:ext uri="{FF2B5EF4-FFF2-40B4-BE49-F238E27FC236}">
                <a16:creationId xmlns:a16="http://schemas.microsoft.com/office/drawing/2014/main" id="{B919E134-6D2B-41D9-AE6A-5B0CCE6680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33796" name="Foliennummernplatzhalter 4">
            <a:extLst>
              <a:ext uri="{FF2B5EF4-FFF2-40B4-BE49-F238E27FC236}">
                <a16:creationId xmlns:a16="http://schemas.microsoft.com/office/drawing/2014/main" id="{4B532896-577E-4C71-8E4F-FCA3731A3A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B1DBBB80-E061-4708-93DA-E081DE708EB1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30</a:t>
            </a:fld>
            <a:endParaRPr lang="de-DE" altLang="de-DE" sz="900"/>
          </a:p>
        </p:txBody>
      </p:sp>
      <p:sp>
        <p:nvSpPr>
          <p:cNvPr id="33797" name="Datumsplatzhalter 5">
            <a:extLst>
              <a:ext uri="{FF2B5EF4-FFF2-40B4-BE49-F238E27FC236}">
                <a16:creationId xmlns:a16="http://schemas.microsoft.com/office/drawing/2014/main" id="{89734C69-1C84-467F-997A-157790CDDB3E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4266DFA-0439-46AF-9E5D-7B9010DC5916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10.05.2018</a:t>
            </a:fld>
            <a:endParaRPr lang="de-DE" altLang="de-DE" sz="900"/>
          </a:p>
        </p:txBody>
      </p:sp>
      <p:sp>
        <p:nvSpPr>
          <p:cNvPr id="33798" name="Inhaltsplatzhalter 9">
            <a:extLst>
              <a:ext uri="{FF2B5EF4-FFF2-40B4-BE49-F238E27FC236}">
                <a16:creationId xmlns:a16="http://schemas.microsoft.com/office/drawing/2014/main" id="{DA3F3F68-A172-49D4-B967-5EFE89CE2B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Git</a:t>
            </a:r>
          </a:p>
          <a:p>
            <a:pPr lvl="1">
              <a:defRPr/>
            </a:pPr>
            <a:r>
              <a:rPr lang="de-DE" dirty="0">
                <a:hlinkClick r:id="rId3"/>
              </a:rPr>
              <a:t>https://www.atlassian.com/git/tutorials/using-branches</a:t>
            </a:r>
            <a:endParaRPr lang="de-DE" dirty="0"/>
          </a:p>
          <a:p>
            <a:pPr lvl="1">
              <a:defRPr/>
            </a:pPr>
            <a:r>
              <a:rPr lang="de-DE" dirty="0">
                <a:hlinkClick r:id="rId4"/>
              </a:rPr>
              <a:t>https://git-scm.com/book/de/v1/Git-Branching-Branching-Workflows</a:t>
            </a:r>
            <a:endParaRPr lang="de-DE" dirty="0"/>
          </a:p>
          <a:p>
            <a:pPr lvl="1">
              <a:defRPr/>
            </a:pPr>
            <a:r>
              <a:rPr lang="de-DE" dirty="0">
                <a:hlinkClick r:id="rId5"/>
              </a:rPr>
              <a:t>https://infos.seibert-media.net/display/Productivity/Git-Workflows+-+Der+Gitflow-Workflow</a:t>
            </a:r>
            <a:endParaRPr lang="de-DE" dirty="0"/>
          </a:p>
          <a:p>
            <a:pPr lvl="1">
              <a:defRPr/>
            </a:pPr>
            <a:r>
              <a:rPr lang="de-DE" dirty="0">
                <a:hlinkClick r:id="rId6"/>
              </a:rPr>
              <a:t>https://www.ralfebert.de/git/workflows/</a:t>
            </a:r>
            <a:endParaRPr lang="de-DE" dirty="0"/>
          </a:p>
          <a:p>
            <a:pPr marL="457200" lvl="1" indent="0">
              <a:buNone/>
            </a:pPr>
            <a:endParaRPr lang="de-DE" altLang="de-DE" dirty="0"/>
          </a:p>
          <a:p>
            <a:r>
              <a:rPr lang="de-DE" altLang="de-DE" dirty="0" err="1"/>
              <a:t>TortoiseGit</a:t>
            </a:r>
            <a:endParaRPr lang="de-DE" altLang="de-DE" dirty="0"/>
          </a:p>
          <a:p>
            <a:pPr lvl="1"/>
            <a:r>
              <a:rPr lang="de-DE" altLang="de-DE" dirty="0">
                <a:hlinkClick r:id="rId7"/>
              </a:rPr>
              <a:t>https://tortoisegit.org/docs/tortoisegit/</a:t>
            </a:r>
            <a:r>
              <a:rPr lang="de-DE" altLang="de-DE" dirty="0"/>
              <a:t> </a:t>
            </a:r>
          </a:p>
          <a:p>
            <a:r>
              <a:rPr lang="de-DE" altLang="de-DE" dirty="0" err="1"/>
              <a:t>Egit</a:t>
            </a:r>
            <a:endParaRPr lang="de-DE" altLang="de-DE" dirty="0"/>
          </a:p>
          <a:p>
            <a:pPr lvl="1"/>
            <a:r>
              <a:rPr lang="de-DE" altLang="de-DE" dirty="0">
                <a:hlinkClick r:id="rId8"/>
              </a:rPr>
              <a:t>http://www.vogella.com/tutorials/EclipseGit/article.html</a:t>
            </a:r>
            <a:endParaRPr lang="de-DE" altLang="de-DE" dirty="0"/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Inhaltsplatzhalter 1">
            <a:extLst>
              <a:ext uri="{FF2B5EF4-FFF2-40B4-BE49-F238E27FC236}">
                <a16:creationId xmlns:a16="http://schemas.microsoft.com/office/drawing/2014/main" id="{3EF48602-3226-4523-BA9B-D3E49EC4F8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z="1600">
                <a:hlinkClick r:id="rId2"/>
              </a:rPr>
              <a:t>http://i0.kym-cdn.com/photos/images/newsfeed/000/041/343/index.php20110724-22047-58b7hk.png</a:t>
            </a:r>
            <a:endParaRPr lang="de-DE" altLang="de-DE" sz="1600"/>
          </a:p>
          <a:p>
            <a:r>
              <a:rPr lang="de-DE" altLang="de-DE" sz="1600">
                <a:hlinkClick r:id="rId3"/>
              </a:rPr>
              <a:t>https://www.atlassian.com/git/tutorials/comparing-workflows/feature-branch-workflow</a:t>
            </a:r>
            <a:endParaRPr lang="de-DE" altLang="de-DE" sz="1600"/>
          </a:p>
          <a:p>
            <a:r>
              <a:rPr lang="de-DE" altLang="de-DE" sz="1600">
                <a:hlinkClick r:id="rId4"/>
              </a:rPr>
              <a:t>https://www.atlassian.com/git/tutorials/comparing-workflows/gitflow-workflow</a:t>
            </a:r>
            <a:endParaRPr lang="de-DE" altLang="de-DE" sz="1600"/>
          </a:p>
          <a:p>
            <a:r>
              <a:rPr lang="de-DE" altLang="de-DE" sz="1600">
                <a:hlinkClick r:id="rId5"/>
              </a:rPr>
              <a:t>https://www.reddit.com/r/ProgrammerHumor/comments/7l3jtr/someday_all_hype_about_git_will_be_over/</a:t>
            </a:r>
            <a:endParaRPr lang="de-DE" altLang="de-DE" sz="1600"/>
          </a:p>
          <a:p>
            <a:endParaRPr lang="de-DE" altLang="de-DE" sz="1600"/>
          </a:p>
        </p:txBody>
      </p:sp>
      <p:sp>
        <p:nvSpPr>
          <p:cNvPr id="21507" name="Titel 2">
            <a:extLst>
              <a:ext uri="{FF2B5EF4-FFF2-40B4-BE49-F238E27FC236}">
                <a16:creationId xmlns:a16="http://schemas.microsoft.com/office/drawing/2014/main" id="{9A4B4D89-4603-416F-9A39-B537D74D5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Bildquellen</a:t>
            </a:r>
          </a:p>
        </p:txBody>
      </p:sp>
      <p:sp>
        <p:nvSpPr>
          <p:cNvPr id="21508" name="Fußzeilenplatzhalter 3">
            <a:extLst>
              <a:ext uri="{FF2B5EF4-FFF2-40B4-BE49-F238E27FC236}">
                <a16:creationId xmlns:a16="http://schemas.microsoft.com/office/drawing/2014/main" id="{4743DCF9-38C1-41D9-B392-1F672655E4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6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Denis Westerheide &amp; Simon Müller: Git &amp; TortoiseGit - Grundlagen und Anwendungsrezepte</a:t>
            </a:r>
          </a:p>
        </p:txBody>
      </p:sp>
      <p:sp>
        <p:nvSpPr>
          <p:cNvPr id="21509" name="Foliennummernplatzhalter 4">
            <a:extLst>
              <a:ext uri="{FF2B5EF4-FFF2-40B4-BE49-F238E27FC236}">
                <a16:creationId xmlns:a16="http://schemas.microsoft.com/office/drawing/2014/main" id="{37DED366-81A5-4077-BB88-55AFCB7C64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6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5CB1567-ACC6-4A02-BBBE-2BAFDC917881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31</a:t>
            </a:fld>
            <a:endParaRPr lang="de-DE" altLang="de-DE" sz="900"/>
          </a:p>
        </p:txBody>
      </p:sp>
      <p:sp>
        <p:nvSpPr>
          <p:cNvPr id="21510" name="Datumsplatzhalter 5">
            <a:extLst>
              <a:ext uri="{FF2B5EF4-FFF2-40B4-BE49-F238E27FC236}">
                <a16:creationId xmlns:a16="http://schemas.microsoft.com/office/drawing/2014/main" id="{4967203C-9BDC-400B-851F-A239781B9D9A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6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BD09A0A-CCB5-4FA6-AF67-4B4A299FD090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10.05.2018</a:t>
            </a:fld>
            <a:endParaRPr lang="de-DE" altLang="de-DE" sz="900"/>
          </a:p>
        </p:txBody>
      </p:sp>
    </p:spTree>
    <p:extLst>
      <p:ext uri="{BB962C8B-B14F-4D97-AF65-F5344CB8AC3E}">
        <p14:creationId xmlns:p14="http://schemas.microsoft.com/office/powerpoint/2010/main" val="196337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AA2C598D-3E0C-4ACA-94E2-7482318D0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Was ist Git?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4591F8-E127-4140-A6E5-8B40446F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Versionskontrollsystem</a:t>
            </a:r>
          </a:p>
          <a:p>
            <a:pPr>
              <a:defRPr/>
            </a:pPr>
            <a:r>
              <a:rPr lang="de-DE" dirty="0"/>
              <a:t>Dezentral (theoretisch)</a:t>
            </a:r>
          </a:p>
          <a:p>
            <a:pPr>
              <a:defRPr/>
            </a:pPr>
            <a:r>
              <a:rPr lang="de-DE" dirty="0"/>
              <a:t>Praktisch oft:</a:t>
            </a:r>
          </a:p>
          <a:p>
            <a:pPr lvl="1">
              <a:defRPr/>
            </a:pPr>
            <a:r>
              <a:rPr lang="de-DE" dirty="0"/>
              <a:t>Zentraler Server mit Master-Repository (github.com, </a:t>
            </a:r>
            <a:r>
              <a:rPr lang="de-DE" dirty="0" err="1"/>
              <a:t>Gitlab</a:t>
            </a:r>
            <a:r>
              <a:rPr lang="de-DE" dirty="0"/>
              <a:t>, </a:t>
            </a:r>
            <a:r>
              <a:rPr lang="de-DE" dirty="0" err="1"/>
              <a:t>ssh</a:t>
            </a:r>
            <a:r>
              <a:rPr lang="de-DE" dirty="0"/>
              <a:t>-Server, …)</a:t>
            </a:r>
          </a:p>
          <a:p>
            <a:pPr lvl="1">
              <a:defRPr/>
            </a:pPr>
            <a:r>
              <a:rPr lang="de-DE" dirty="0"/>
              <a:t>Vollständige lokale Kopien</a:t>
            </a:r>
          </a:p>
          <a:p>
            <a:pPr lvl="1">
              <a:defRPr/>
            </a:pPr>
            <a:r>
              <a:rPr lang="de-DE" dirty="0"/>
              <a:t>Hinzufügen von Änderungssets</a:t>
            </a:r>
          </a:p>
          <a:p>
            <a:pPr lvl="1">
              <a:defRPr/>
            </a:pPr>
            <a:r>
              <a:rPr lang="de-DE" dirty="0"/>
              <a:t>Regelmäßige Synchronisation</a:t>
            </a:r>
          </a:p>
          <a:p>
            <a:pPr marL="457200" lvl="1" indent="0">
              <a:buFontTx/>
              <a:buNone/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Parallele Entwicklung über </a:t>
            </a:r>
            <a:r>
              <a:rPr lang="de-DE" dirty="0" err="1"/>
              <a:t>Branches</a:t>
            </a: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b="1" dirty="0"/>
          </a:p>
        </p:txBody>
      </p:sp>
      <p:sp>
        <p:nvSpPr>
          <p:cNvPr id="7172" name="Foliennummernplatzhalter 4">
            <a:extLst>
              <a:ext uri="{FF2B5EF4-FFF2-40B4-BE49-F238E27FC236}">
                <a16:creationId xmlns:a16="http://schemas.microsoft.com/office/drawing/2014/main" id="{FCE3B53F-3696-4735-A63A-68B53A5611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F3D7471-AAEC-48DB-BD1D-BCF876EB4884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de-DE" altLang="de-DE" sz="900"/>
          </a:p>
        </p:txBody>
      </p:sp>
      <p:sp>
        <p:nvSpPr>
          <p:cNvPr id="7173" name="Datumsplatzhalter 5">
            <a:extLst>
              <a:ext uri="{FF2B5EF4-FFF2-40B4-BE49-F238E27FC236}">
                <a16:creationId xmlns:a16="http://schemas.microsoft.com/office/drawing/2014/main" id="{33F8A3AD-7DF1-4901-A9DE-309D2DFC517C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A766DAB-C0E1-4774-8FDE-A4B15840DF70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10.05.2018</a:t>
            </a:fld>
            <a:endParaRPr lang="de-DE" altLang="de-DE" sz="900"/>
          </a:p>
        </p:txBody>
      </p:sp>
      <p:sp>
        <p:nvSpPr>
          <p:cNvPr id="6150" name="Textfeld 6">
            <a:extLst>
              <a:ext uri="{FF2B5EF4-FFF2-40B4-BE49-F238E27FC236}">
                <a16:creationId xmlns:a16="http://schemas.microsoft.com/office/drawing/2014/main" id="{712464F2-D27D-442A-BAA1-C9F6D6335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3127375"/>
            <a:ext cx="1655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2000">
                <a:latin typeface="Consolas" panose="020B0609020204030204" pitchFamily="49" charset="0"/>
              </a:rPr>
              <a:t>git clone</a:t>
            </a:r>
          </a:p>
        </p:txBody>
      </p:sp>
      <p:sp>
        <p:nvSpPr>
          <p:cNvPr id="6151" name="Textfeld 7">
            <a:extLst>
              <a:ext uri="{FF2B5EF4-FFF2-40B4-BE49-F238E27FC236}">
                <a16:creationId xmlns:a16="http://schemas.microsoft.com/office/drawing/2014/main" id="{7BAC07A6-594C-4132-B4FE-89AFF9F40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3865563"/>
            <a:ext cx="302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2000">
                <a:latin typeface="Consolas" panose="020B0609020204030204" pitchFamily="49" charset="0"/>
              </a:rPr>
              <a:t>git push / git pull</a:t>
            </a:r>
          </a:p>
        </p:txBody>
      </p:sp>
      <p:sp>
        <p:nvSpPr>
          <p:cNvPr id="6152" name="Textfeld 8">
            <a:extLst>
              <a:ext uri="{FF2B5EF4-FFF2-40B4-BE49-F238E27FC236}">
                <a16:creationId xmlns:a16="http://schemas.microsoft.com/office/drawing/2014/main" id="{DAB94D01-E8C2-428D-81CB-D0214AB6B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4652963"/>
            <a:ext cx="23050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2000">
                <a:latin typeface="Consolas" panose="020B0609020204030204" pitchFamily="49" charset="0"/>
              </a:rPr>
              <a:t>git branch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2000">
                <a:latin typeface="Consolas" panose="020B0609020204030204" pitchFamily="49" charset="0"/>
              </a:rPr>
              <a:t>git checkout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2000">
                <a:latin typeface="Consolas" panose="020B0609020204030204" pitchFamily="49" charset="0"/>
              </a:rPr>
              <a:t>git merge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2000">
                <a:latin typeface="Consolas" panose="020B0609020204030204" pitchFamily="49" charset="0"/>
              </a:rPr>
              <a:t>git rebase</a:t>
            </a:r>
          </a:p>
        </p:txBody>
      </p:sp>
      <p:sp>
        <p:nvSpPr>
          <p:cNvPr id="6153" name="Textfeld 9">
            <a:extLst>
              <a:ext uri="{FF2B5EF4-FFF2-40B4-BE49-F238E27FC236}">
                <a16:creationId xmlns:a16="http://schemas.microsoft.com/office/drawing/2014/main" id="{D9B5B833-183C-4B3D-A933-4BE709041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3497263"/>
            <a:ext cx="1655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2000">
                <a:latin typeface="Consolas" panose="020B0609020204030204" pitchFamily="49" charset="0"/>
              </a:rPr>
              <a:t>git commit </a:t>
            </a:r>
          </a:p>
        </p:txBody>
      </p:sp>
      <p:sp>
        <p:nvSpPr>
          <p:cNvPr id="7178" name="Rectangle 5">
            <a:extLst>
              <a:ext uri="{FF2B5EF4-FFF2-40B4-BE49-F238E27FC236}">
                <a16:creationId xmlns:a16="http://schemas.microsoft.com/office/drawing/2014/main" id="{91B1D4BE-35E2-4552-99CE-807DC25963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Denis Westerheide &amp; Simon Müller: Git &amp; TortoiseGit - Grundlagen und Anwendungsrezepte</a:t>
            </a:r>
          </a:p>
        </p:txBody>
      </p:sp>
    </p:spTree>
    <p:extLst>
      <p:ext uri="{BB962C8B-B14F-4D97-AF65-F5344CB8AC3E}">
        <p14:creationId xmlns:p14="http://schemas.microsoft.com/office/powerpoint/2010/main" val="336955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150" grpId="0"/>
      <p:bldP spid="6151" grpId="0"/>
      <p:bldP spid="6152" grpId="0"/>
      <p:bldP spid="61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F389EF-40B8-455B-B9C2-363570213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198563"/>
            <a:ext cx="8356600" cy="4894262"/>
          </a:xfrm>
        </p:spPr>
        <p:txBody>
          <a:bodyPr/>
          <a:lstStyle/>
          <a:p>
            <a:pPr>
              <a:defRPr/>
            </a:pPr>
            <a:r>
              <a:rPr lang="de-DE" dirty="0"/>
              <a:t>„</a:t>
            </a:r>
            <a:r>
              <a:rPr lang="de-DE" dirty="0" err="1"/>
              <a:t>Linked</a:t>
            </a:r>
            <a:r>
              <a:rPr lang="de-DE" dirty="0"/>
              <a:t> List“ </a:t>
            </a:r>
            <a:r>
              <a:rPr lang="de-DE"/>
              <a:t>von Änderungssets </a:t>
            </a:r>
            <a:r>
              <a:rPr lang="de-DE" dirty="0"/>
              <a:t>(rückwärts)</a:t>
            </a:r>
          </a:p>
          <a:p>
            <a:pPr>
              <a:defRPr/>
            </a:pPr>
            <a:r>
              <a:rPr lang="de-DE" dirty="0"/>
              <a:t>Sha1-Hash als ID</a:t>
            </a:r>
          </a:p>
          <a:p>
            <a:pPr>
              <a:defRPr/>
            </a:pPr>
            <a:r>
              <a:rPr lang="de-DE" dirty="0"/>
              <a:t>Mehrere Vorgänger/Nachfolger möglich</a:t>
            </a:r>
          </a:p>
          <a:p>
            <a:pPr>
              <a:defRPr/>
            </a:pPr>
            <a:r>
              <a:rPr lang="de-DE" dirty="0"/>
              <a:t>Neuste Version: Alle Änderungen „gestapelt“</a:t>
            </a:r>
          </a:p>
          <a:p>
            <a:pPr marL="0" indent="0">
              <a:buFontTx/>
              <a:buNone/>
              <a:defRPr/>
            </a:pP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0B44F78-2847-4233-AAC0-F4E0EC0B095E}"/>
              </a:ext>
            </a:extLst>
          </p:cNvPr>
          <p:cNvSpPr/>
          <p:nvPr/>
        </p:nvSpPr>
        <p:spPr>
          <a:xfrm>
            <a:off x="611188" y="4818063"/>
            <a:ext cx="1944687" cy="1058862"/>
          </a:xfrm>
          <a:prstGeom prst="rect">
            <a:avLst/>
          </a:prstGeom>
          <a:solidFill>
            <a:srgbClr val="5A6EB4"/>
          </a:solidFill>
          <a:ln w="38100">
            <a:solidFill>
              <a:schemeClr val="bg2">
                <a:lumMod val="2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12A8AF6-FC6E-47A7-BD02-FD3BA3C2838E}"/>
              </a:ext>
            </a:extLst>
          </p:cNvPr>
          <p:cNvSpPr/>
          <p:nvPr/>
        </p:nvSpPr>
        <p:spPr>
          <a:xfrm>
            <a:off x="620713" y="3330575"/>
            <a:ext cx="1944687" cy="1058863"/>
          </a:xfrm>
          <a:prstGeom prst="rect">
            <a:avLst/>
          </a:prstGeom>
          <a:solidFill>
            <a:srgbClr val="5A6EB4"/>
          </a:solidFill>
          <a:ln w="38100">
            <a:solidFill>
              <a:schemeClr val="bg2">
                <a:lumMod val="2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8EE480DF-1066-4441-B105-02DF19191D04}"/>
              </a:ext>
            </a:extLst>
          </p:cNvPr>
          <p:cNvCxnSpPr>
            <a:cxnSpLocks/>
            <a:stCxn id="21" idx="1"/>
            <a:endCxn id="8" idx="3"/>
          </p:cNvCxnSpPr>
          <p:nvPr/>
        </p:nvCxnSpPr>
        <p:spPr>
          <a:xfrm flipH="1" flipV="1">
            <a:off x="2420938" y="3633788"/>
            <a:ext cx="1071562" cy="828675"/>
          </a:xfrm>
          <a:prstGeom prst="straightConnector1">
            <a:avLst/>
          </a:prstGeom>
          <a:ln>
            <a:solidFill>
              <a:srgbClr val="9966FF"/>
            </a:solidFill>
            <a:tailEnd type="triangle"/>
          </a:ln>
          <a:effectLst>
            <a:outerShdw blurRad="38100" dist="12700" dir="5940000" algn="tl" rotWithShape="0">
              <a:prstClr val="black">
                <a:alpha val="7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B5A5788-0F5C-44A8-A4FF-650C1771B57B}"/>
              </a:ext>
            </a:extLst>
          </p:cNvPr>
          <p:cNvCxnSpPr>
            <a:cxnSpLocks/>
            <a:stCxn id="21" idx="1"/>
            <a:endCxn id="17" idx="3"/>
          </p:cNvCxnSpPr>
          <p:nvPr/>
        </p:nvCxnSpPr>
        <p:spPr>
          <a:xfrm flipH="1">
            <a:off x="2414588" y="4462463"/>
            <a:ext cx="1077912" cy="658812"/>
          </a:xfrm>
          <a:prstGeom prst="straightConnector1">
            <a:avLst/>
          </a:prstGeom>
          <a:ln>
            <a:solidFill>
              <a:srgbClr val="9966FF"/>
            </a:solidFill>
            <a:tailEnd type="triangle"/>
          </a:ln>
          <a:effectLst>
            <a:outerShdw blurRad="38100" dist="12700" dir="5940000" algn="tl" rotWithShape="0">
              <a:prstClr val="black">
                <a:alpha val="7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B2C73F7B-E65A-4C0A-A990-3CB382B663C9}"/>
              </a:ext>
            </a:extLst>
          </p:cNvPr>
          <p:cNvSpPr/>
          <p:nvPr/>
        </p:nvSpPr>
        <p:spPr>
          <a:xfrm>
            <a:off x="3492500" y="3933056"/>
            <a:ext cx="1943100" cy="1058862"/>
          </a:xfrm>
          <a:prstGeom prst="rect">
            <a:avLst/>
          </a:prstGeom>
          <a:solidFill>
            <a:srgbClr val="5A6EB4"/>
          </a:solidFill>
          <a:ln w="38100">
            <a:solidFill>
              <a:schemeClr val="bg2">
                <a:lumMod val="2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572E3406-C103-4F3E-85C3-9C36E02E4D92}"/>
              </a:ext>
            </a:extLst>
          </p:cNvPr>
          <p:cNvCxnSpPr>
            <a:cxnSpLocks/>
            <a:stCxn id="37" idx="1"/>
            <a:endCxn id="22" idx="3"/>
          </p:cNvCxnSpPr>
          <p:nvPr/>
        </p:nvCxnSpPr>
        <p:spPr>
          <a:xfrm flipH="1" flipV="1">
            <a:off x="5313363" y="4248150"/>
            <a:ext cx="1058862" cy="1096963"/>
          </a:xfrm>
          <a:prstGeom prst="straightConnector1">
            <a:avLst/>
          </a:prstGeom>
          <a:ln>
            <a:solidFill>
              <a:srgbClr val="9966FF"/>
            </a:solidFill>
            <a:tailEnd type="triangle"/>
          </a:ln>
          <a:effectLst>
            <a:outerShdw blurRad="38100" dist="12700" dir="5940000" algn="tl" rotWithShape="0">
              <a:prstClr val="black">
                <a:alpha val="7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809BFF6-3C78-438B-A65C-86F7BE5794B9}"/>
              </a:ext>
            </a:extLst>
          </p:cNvPr>
          <p:cNvCxnSpPr>
            <a:cxnSpLocks/>
            <a:stCxn id="35" idx="1"/>
            <a:endCxn id="22" idx="3"/>
          </p:cNvCxnSpPr>
          <p:nvPr/>
        </p:nvCxnSpPr>
        <p:spPr>
          <a:xfrm flipH="1">
            <a:off x="5313363" y="3854450"/>
            <a:ext cx="1058862" cy="393700"/>
          </a:xfrm>
          <a:prstGeom prst="straightConnector1">
            <a:avLst/>
          </a:prstGeom>
          <a:ln>
            <a:solidFill>
              <a:srgbClr val="9966FF"/>
            </a:solidFill>
            <a:tailEnd type="triangle"/>
          </a:ln>
          <a:effectLst>
            <a:outerShdw blurRad="38100" dist="12700" dir="5940000" algn="tl" rotWithShape="0">
              <a:prstClr val="black">
                <a:alpha val="7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02" name="Titel 1">
            <a:extLst>
              <a:ext uri="{FF2B5EF4-FFF2-40B4-BE49-F238E27FC236}">
                <a16:creationId xmlns:a16="http://schemas.microsoft.com/office/drawing/2014/main" id="{CCFA62B1-D693-42B4-A3E4-41A111A5B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Wie funktioniert Git?</a:t>
            </a:r>
          </a:p>
        </p:txBody>
      </p:sp>
      <p:sp>
        <p:nvSpPr>
          <p:cNvPr id="8203" name="Foliennummernplatzhalter 4">
            <a:extLst>
              <a:ext uri="{FF2B5EF4-FFF2-40B4-BE49-F238E27FC236}">
                <a16:creationId xmlns:a16="http://schemas.microsoft.com/office/drawing/2014/main" id="{617E713E-08A0-456F-A793-872AEA96A5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BA2B1C22-FB73-40E7-BDB7-B172A8085D19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de-DE" altLang="de-DE" sz="900"/>
          </a:p>
        </p:txBody>
      </p:sp>
      <p:sp>
        <p:nvSpPr>
          <p:cNvPr id="8204" name="Datumsplatzhalter 5">
            <a:extLst>
              <a:ext uri="{FF2B5EF4-FFF2-40B4-BE49-F238E27FC236}">
                <a16:creationId xmlns:a16="http://schemas.microsoft.com/office/drawing/2014/main" id="{083AFA71-8786-4F0C-AB93-6962837AA942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1E0EAAC-2B10-4B07-A96A-8DFD5E260FDB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10.05.2018</a:t>
            </a:fld>
            <a:endParaRPr lang="de-DE" altLang="de-DE" sz="90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6AE7752-5B45-43EA-A07F-F9A8E9CAB4CA}"/>
              </a:ext>
            </a:extLst>
          </p:cNvPr>
          <p:cNvSpPr/>
          <p:nvPr/>
        </p:nvSpPr>
        <p:spPr>
          <a:xfrm>
            <a:off x="765175" y="3452813"/>
            <a:ext cx="1655763" cy="360362"/>
          </a:xfrm>
          <a:prstGeom prst="rect">
            <a:avLst/>
          </a:prstGeom>
          <a:solidFill>
            <a:srgbClr val="5A6EB4"/>
          </a:solidFill>
          <a:ln>
            <a:solidFill>
              <a:schemeClr val="tx2">
                <a:lumMod val="65000"/>
                <a:lumOff val="35000"/>
              </a:schemeClr>
            </a:solidFill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de-DE" sz="1000" dirty="0">
                <a:latin typeface="Consolas" panose="020B0609020204030204" pitchFamily="49" charset="0"/>
              </a:rPr>
              <a:t>C2a1e52e2d4e5ea054ce</a:t>
            </a:r>
          </a:p>
          <a:p>
            <a:pPr algn="just">
              <a:defRPr/>
            </a:pPr>
            <a:r>
              <a:rPr lang="de-DE" sz="1000" dirty="0">
                <a:latin typeface="Consolas" panose="020B0609020204030204" pitchFamily="49" charset="0"/>
              </a:rPr>
              <a:t>faced89acb03ca9e1cb8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5A2AEDD-1DF7-4A2F-B653-5D777CDCB530}"/>
              </a:ext>
            </a:extLst>
          </p:cNvPr>
          <p:cNvSpPr/>
          <p:nvPr/>
        </p:nvSpPr>
        <p:spPr>
          <a:xfrm>
            <a:off x="757238" y="4940300"/>
            <a:ext cx="1657350" cy="360363"/>
          </a:xfrm>
          <a:prstGeom prst="rect">
            <a:avLst/>
          </a:prstGeom>
          <a:solidFill>
            <a:srgbClr val="5A6EB4"/>
          </a:solidFill>
          <a:ln>
            <a:solidFill>
              <a:schemeClr val="tx2">
                <a:lumMod val="65000"/>
                <a:lumOff val="35000"/>
              </a:schemeClr>
            </a:solidFill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de-DE" sz="1000" dirty="0">
                <a:latin typeface="Consolas" panose="020B0609020204030204" pitchFamily="49" charset="0"/>
              </a:rPr>
              <a:t>658b1b620fea39851258</a:t>
            </a:r>
          </a:p>
          <a:p>
            <a:pPr algn="just">
              <a:defRPr/>
            </a:pPr>
            <a:r>
              <a:rPr lang="de-DE" sz="1000" dirty="0">
                <a:latin typeface="Consolas" panose="020B0609020204030204" pitchFamily="49" charset="0"/>
              </a:rPr>
              <a:t>22774c9692dc7d7438fd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FBB3548-F704-46A0-B8E2-D516102A387F}"/>
              </a:ext>
            </a:extLst>
          </p:cNvPr>
          <p:cNvSpPr/>
          <p:nvPr/>
        </p:nvSpPr>
        <p:spPr>
          <a:xfrm>
            <a:off x="3657600" y="4068763"/>
            <a:ext cx="1655763" cy="360362"/>
          </a:xfrm>
          <a:prstGeom prst="rect">
            <a:avLst/>
          </a:prstGeom>
          <a:solidFill>
            <a:srgbClr val="5A6EB4"/>
          </a:solidFill>
          <a:ln>
            <a:solidFill>
              <a:schemeClr val="tx2">
                <a:lumMod val="65000"/>
                <a:lumOff val="35000"/>
              </a:schemeClr>
            </a:solidFill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de-DE" sz="1000" dirty="0">
                <a:latin typeface="Consolas" panose="020B0609020204030204" pitchFamily="49" charset="0"/>
              </a:rPr>
              <a:t>8a0b9d043fc33ec4ace8</a:t>
            </a:r>
          </a:p>
          <a:p>
            <a:pPr algn="just">
              <a:defRPr/>
            </a:pPr>
            <a:r>
              <a:rPr lang="de-DE" sz="1000" dirty="0">
                <a:latin typeface="Consolas" panose="020B0609020204030204" pitchFamily="49" charset="0"/>
              </a:rPr>
              <a:t>4f57de9f31a883afe5fc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5E50FDD-749E-4D44-9C77-9EA62B3B3103}"/>
              </a:ext>
            </a:extLst>
          </p:cNvPr>
          <p:cNvSpPr/>
          <p:nvPr/>
        </p:nvSpPr>
        <p:spPr>
          <a:xfrm>
            <a:off x="6372225" y="3324225"/>
            <a:ext cx="1943100" cy="1058863"/>
          </a:xfrm>
          <a:prstGeom prst="rect">
            <a:avLst/>
          </a:prstGeom>
          <a:solidFill>
            <a:srgbClr val="5A6EB4"/>
          </a:solidFill>
          <a:ln w="38100">
            <a:solidFill>
              <a:schemeClr val="bg2">
                <a:lumMod val="2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E00F8A9-4006-4F8E-8975-2841A4C6C6DB}"/>
              </a:ext>
            </a:extLst>
          </p:cNvPr>
          <p:cNvSpPr/>
          <p:nvPr/>
        </p:nvSpPr>
        <p:spPr>
          <a:xfrm>
            <a:off x="6515100" y="3494088"/>
            <a:ext cx="1657350" cy="358775"/>
          </a:xfrm>
          <a:prstGeom prst="rect">
            <a:avLst/>
          </a:prstGeom>
          <a:solidFill>
            <a:srgbClr val="5A6EB4"/>
          </a:solidFill>
          <a:ln>
            <a:solidFill>
              <a:schemeClr val="tx2">
                <a:lumMod val="65000"/>
                <a:lumOff val="35000"/>
              </a:schemeClr>
            </a:solidFill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de-DE" sz="1000" dirty="0">
                <a:latin typeface="Consolas" panose="020B0609020204030204" pitchFamily="49" charset="0"/>
              </a:rPr>
              <a:t>Bcc2fb390385f3ece471</a:t>
            </a:r>
          </a:p>
          <a:p>
            <a:pPr algn="just">
              <a:defRPr/>
            </a:pPr>
            <a:r>
              <a:rPr lang="de-DE" sz="1000" dirty="0">
                <a:latin typeface="Consolas" panose="020B0609020204030204" pitchFamily="49" charset="0"/>
              </a:rPr>
              <a:t>0ac3830cf5dae3f443b7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E0E52B4-8801-4DFB-B273-7649EAD69123}"/>
              </a:ext>
            </a:extLst>
          </p:cNvPr>
          <p:cNvSpPr/>
          <p:nvPr/>
        </p:nvSpPr>
        <p:spPr>
          <a:xfrm>
            <a:off x="6372225" y="4814888"/>
            <a:ext cx="1943100" cy="1058862"/>
          </a:xfrm>
          <a:prstGeom prst="rect">
            <a:avLst/>
          </a:prstGeom>
          <a:solidFill>
            <a:srgbClr val="5A6EB4"/>
          </a:solidFill>
          <a:ln w="38100">
            <a:solidFill>
              <a:schemeClr val="bg2">
                <a:lumMod val="2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91B830B8-6407-4288-92BF-E3D0946CA0C5}"/>
              </a:ext>
            </a:extLst>
          </p:cNvPr>
          <p:cNvSpPr/>
          <p:nvPr/>
        </p:nvSpPr>
        <p:spPr>
          <a:xfrm>
            <a:off x="6518275" y="4937125"/>
            <a:ext cx="1655763" cy="360363"/>
          </a:xfrm>
          <a:prstGeom prst="rect">
            <a:avLst/>
          </a:prstGeom>
          <a:solidFill>
            <a:srgbClr val="5A6EB4"/>
          </a:solidFill>
          <a:ln>
            <a:solidFill>
              <a:schemeClr val="tx2">
                <a:lumMod val="65000"/>
                <a:lumOff val="35000"/>
              </a:schemeClr>
            </a:solidFill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de-DE" sz="1000" dirty="0">
                <a:latin typeface="Consolas" panose="020B0609020204030204" pitchFamily="49" charset="0"/>
              </a:rPr>
              <a:t>4b954c8d16b3ebd372ef</a:t>
            </a:r>
          </a:p>
          <a:p>
            <a:pPr algn="just">
              <a:defRPr/>
            </a:pPr>
            <a:r>
              <a:rPr lang="de-DE" sz="1000" dirty="0">
                <a:latin typeface="Consolas" panose="020B0609020204030204" pitchFamily="49" charset="0"/>
              </a:rPr>
              <a:t>40fc17fe7c27b8ce3d33</a:t>
            </a:r>
          </a:p>
        </p:txBody>
      </p:sp>
      <p:sp>
        <p:nvSpPr>
          <p:cNvPr id="8212" name="Rectangle 5">
            <a:extLst>
              <a:ext uri="{FF2B5EF4-FFF2-40B4-BE49-F238E27FC236}">
                <a16:creationId xmlns:a16="http://schemas.microsoft.com/office/drawing/2014/main" id="{A5DA3369-4818-4474-94CA-D7E381F00E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Denis Westerheide &amp; Simon Müller: Git &amp; TortoiseGit - Grundlagen und Anwendungsrezepte</a:t>
            </a:r>
          </a:p>
        </p:txBody>
      </p:sp>
    </p:spTree>
    <p:extLst>
      <p:ext uri="{BB962C8B-B14F-4D97-AF65-F5344CB8AC3E}">
        <p14:creationId xmlns:p14="http://schemas.microsoft.com/office/powerpoint/2010/main" val="133516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7" grpId="0" animBg="1"/>
      <p:bldP spid="22" grpId="0" animBg="1"/>
      <p:bldP spid="36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>
            <a:extLst>
              <a:ext uri="{FF2B5EF4-FFF2-40B4-BE49-F238E27FC236}">
                <a16:creationId xmlns:a16="http://schemas.microsoft.com/office/drawing/2014/main" id="{C99338A9-83B2-4A13-B742-224988C07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AD8CC4-C1FF-459F-93F2-2858C518A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Ziel: Immer eine funktionierende Code-Version</a:t>
            </a:r>
          </a:p>
          <a:p>
            <a:pPr marL="0" indent="0">
              <a:buFontTx/>
              <a:buNone/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Problem: Instabile Zwischenstände sichern?</a:t>
            </a:r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Lösung: „Code-Abzweigungen“ → </a:t>
            </a:r>
            <a:r>
              <a:rPr lang="de-DE" dirty="0" err="1">
                <a:sym typeface="Wingdings" panose="05000000000000000000" pitchFamily="2" charset="2"/>
              </a:rPr>
              <a:t>Branches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  <a:defRPr/>
            </a:pPr>
            <a:r>
              <a:rPr lang="de-DE" dirty="0">
                <a:sym typeface="Wingdings" panose="05000000000000000000" pitchFamily="2" charset="2"/>
              </a:rPr>
              <a:t>	</a:t>
            </a:r>
            <a:r>
              <a:rPr lang="de-DE" dirty="0"/>
              <a:t> →</a:t>
            </a:r>
            <a:r>
              <a:rPr lang="de-DE" dirty="0">
                <a:sym typeface="Wingdings" panose="05000000000000000000" pitchFamily="2" charset="2"/>
              </a:rPr>
              <a:t> Master Branch mit funktionierendem Code</a:t>
            </a:r>
          </a:p>
          <a:p>
            <a:pPr marL="0" indent="0">
              <a:buFontTx/>
              <a:buNone/>
              <a:defRPr/>
            </a:pPr>
            <a:r>
              <a:rPr lang="de-DE" dirty="0">
                <a:sym typeface="Wingdings" panose="05000000000000000000" pitchFamily="2" charset="2"/>
              </a:rPr>
              <a:t>	</a:t>
            </a:r>
            <a:r>
              <a:rPr lang="de-DE" dirty="0"/>
              <a:t> →</a:t>
            </a:r>
            <a:r>
              <a:rPr lang="de-DE" dirty="0">
                <a:sym typeface="Wingdings" panose="05000000000000000000" pitchFamily="2" charset="2"/>
              </a:rPr>
              <a:t> Weitere </a:t>
            </a:r>
            <a:r>
              <a:rPr lang="de-DE" dirty="0" err="1">
                <a:sym typeface="Wingdings" panose="05000000000000000000" pitchFamily="2" charset="2"/>
              </a:rPr>
              <a:t>Branches</a:t>
            </a:r>
            <a:r>
              <a:rPr lang="de-DE" dirty="0">
                <a:sym typeface="Wingdings" panose="05000000000000000000" pitchFamily="2" charset="2"/>
              </a:rPr>
              <a:t> mit unfertigem Code</a:t>
            </a:r>
            <a:endParaRPr lang="de-DE" dirty="0"/>
          </a:p>
          <a:p>
            <a:pPr marL="0" indent="0">
              <a:buFontTx/>
              <a:buNone/>
              <a:defRPr/>
            </a:pPr>
            <a:endParaRPr lang="de-DE" dirty="0"/>
          </a:p>
        </p:txBody>
      </p:sp>
      <p:sp>
        <p:nvSpPr>
          <p:cNvPr id="10244" name="Fußzeilenplatzhalter 3">
            <a:extLst>
              <a:ext uri="{FF2B5EF4-FFF2-40B4-BE49-F238E27FC236}">
                <a16:creationId xmlns:a16="http://schemas.microsoft.com/office/drawing/2014/main" id="{962DCD4B-6374-47FC-AA55-4C6E0BA0BB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Denis Westerheide &amp; Simon Müller: Git &amp; TortoiseGit - Grundlagen und Anwendungsrezepte</a:t>
            </a:r>
          </a:p>
        </p:txBody>
      </p:sp>
      <p:sp>
        <p:nvSpPr>
          <p:cNvPr id="10245" name="Foliennummernplatzhalter 4">
            <a:extLst>
              <a:ext uri="{FF2B5EF4-FFF2-40B4-BE49-F238E27FC236}">
                <a16:creationId xmlns:a16="http://schemas.microsoft.com/office/drawing/2014/main" id="{E6744D36-72BF-4B95-B985-49644E5D93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0816300-D86A-4FFB-9086-07FE480BF928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de-DE" altLang="de-DE" sz="900"/>
          </a:p>
        </p:txBody>
      </p:sp>
      <p:sp>
        <p:nvSpPr>
          <p:cNvPr id="10246" name="Datumsplatzhalter 5">
            <a:extLst>
              <a:ext uri="{FF2B5EF4-FFF2-40B4-BE49-F238E27FC236}">
                <a16:creationId xmlns:a16="http://schemas.microsoft.com/office/drawing/2014/main" id="{355AD17E-5B3A-44BE-A3BD-AC1F3D5FD985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63F4C3D-D5FE-4740-9937-1B968C6687F7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10.05.2018</a:t>
            </a:fld>
            <a:endParaRPr lang="de-DE" altLang="de-DE" sz="9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D306E2-B86A-4D2E-B794-7B9BB4218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4397375"/>
            <a:ext cx="6442075" cy="18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Textfeld 8">
            <a:extLst>
              <a:ext uri="{FF2B5EF4-FFF2-40B4-BE49-F238E27FC236}">
                <a16:creationId xmlns:a16="http://schemas.microsoft.com/office/drawing/2014/main" id="{5D7CDF1C-7B8C-4C4F-86E0-5F11D30CB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6072188"/>
            <a:ext cx="12890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900"/>
              <a:t>Quelle: atlassian.com</a:t>
            </a:r>
          </a:p>
        </p:txBody>
      </p:sp>
    </p:spTree>
    <p:extLst>
      <p:ext uri="{BB962C8B-B14F-4D97-AF65-F5344CB8AC3E}">
        <p14:creationId xmlns:p14="http://schemas.microsoft.com/office/powerpoint/2010/main" val="42059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2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4743FD0-612A-4E63-B68E-660830908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9" r="32132" b="5119"/>
          <a:stretch>
            <a:fillRect/>
          </a:stretch>
        </p:blipFill>
        <p:spPr bwMode="auto">
          <a:xfrm>
            <a:off x="1744663" y="2492375"/>
            <a:ext cx="3417887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el 2">
            <a:extLst>
              <a:ext uri="{FF2B5EF4-FFF2-40B4-BE49-F238E27FC236}">
                <a16:creationId xmlns:a16="http://schemas.microsoft.com/office/drawing/2014/main" id="{B4AD42BF-0FAC-461E-97DC-DB413F88D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Merge/Rebase</a:t>
            </a:r>
          </a:p>
        </p:txBody>
      </p:sp>
      <p:sp>
        <p:nvSpPr>
          <p:cNvPr id="12292" name="Fußzeilenplatzhalter 3">
            <a:extLst>
              <a:ext uri="{FF2B5EF4-FFF2-40B4-BE49-F238E27FC236}">
                <a16:creationId xmlns:a16="http://schemas.microsoft.com/office/drawing/2014/main" id="{B57909A9-D955-4925-873F-2B75BA9BE3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Denis Westerheide &amp; Simon Müller: Git &amp; TortoiseGit - Grundlagen und Anwendungsrezepte</a:t>
            </a:r>
          </a:p>
        </p:txBody>
      </p:sp>
      <p:sp>
        <p:nvSpPr>
          <p:cNvPr id="12293" name="Foliennummernplatzhalter 4">
            <a:extLst>
              <a:ext uri="{FF2B5EF4-FFF2-40B4-BE49-F238E27FC236}">
                <a16:creationId xmlns:a16="http://schemas.microsoft.com/office/drawing/2014/main" id="{7902CD75-4730-40FD-81FC-60CDCB5F91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934636-F530-45B9-B73E-F71E8636CDD7}" type="slidenum">
              <a:rPr lang="de-DE" altLang="de-DE" smtClean="0"/>
              <a:pPr/>
              <a:t>7</a:t>
            </a:fld>
            <a:endParaRPr lang="de-DE" altLang="de-DE"/>
          </a:p>
        </p:txBody>
      </p:sp>
      <p:sp>
        <p:nvSpPr>
          <p:cNvPr id="12294" name="Datumsplatzhalter 5">
            <a:extLst>
              <a:ext uri="{FF2B5EF4-FFF2-40B4-BE49-F238E27FC236}">
                <a16:creationId xmlns:a16="http://schemas.microsoft.com/office/drawing/2014/main" id="{D6551CA5-C1B3-477F-AA36-ED9BB089167D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FF10CA-D7BF-4E94-AD88-3E264F8AC370}" type="datetime1">
              <a:rPr lang="de-DE" altLang="de-DE" smtClean="0"/>
              <a:pPr/>
              <a:t>10.05.2018</a:t>
            </a:fld>
            <a:endParaRPr lang="de-DE" alt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FE04816-E718-477E-B287-ACF3CE9D867B}"/>
              </a:ext>
            </a:extLst>
          </p:cNvPr>
          <p:cNvSpPr txBox="1"/>
          <p:nvPr/>
        </p:nvSpPr>
        <p:spPr>
          <a:xfrm>
            <a:off x="506413" y="1341438"/>
            <a:ext cx="8032750" cy="7683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>
                <a:latin typeface="Consolas" panose="020B0609020204030204" pitchFamily="49" charset="0"/>
              </a:rPr>
              <a:t>error: failed to push some refs to '/path/to/</a:t>
            </a:r>
            <a:r>
              <a:rPr lang="en-US" sz="1100" dirty="0" err="1">
                <a:latin typeface="Consolas" panose="020B0609020204030204" pitchFamily="49" charset="0"/>
              </a:rPr>
              <a:t>repo.git</a:t>
            </a:r>
            <a:r>
              <a:rPr lang="en-US" sz="1100" dirty="0">
                <a:latin typeface="Consolas" panose="020B0609020204030204" pitchFamily="49" charset="0"/>
              </a:rPr>
              <a:t>’ </a:t>
            </a:r>
          </a:p>
          <a:p>
            <a:pPr>
              <a:defRPr/>
            </a:pPr>
            <a:r>
              <a:rPr lang="en-US" sz="1100" dirty="0">
                <a:latin typeface="Consolas" panose="020B0609020204030204" pitchFamily="49" charset="0"/>
              </a:rPr>
              <a:t>hint: Updates were rejected because the tip of your current branch is behind </a:t>
            </a:r>
          </a:p>
          <a:p>
            <a:pPr>
              <a:defRPr/>
            </a:pPr>
            <a:r>
              <a:rPr lang="en-US" sz="1100" dirty="0">
                <a:latin typeface="Consolas" panose="020B0609020204030204" pitchFamily="49" charset="0"/>
              </a:rPr>
              <a:t>hint: its remote counterpart. Merge the remote changes (e.g. 'git pull’) </a:t>
            </a:r>
          </a:p>
          <a:p>
            <a:pPr>
              <a:defRPr/>
            </a:pPr>
            <a:r>
              <a:rPr lang="en-US" sz="1100" dirty="0">
                <a:latin typeface="Consolas" panose="020B0609020204030204" pitchFamily="49" charset="0"/>
              </a:rPr>
              <a:t>hint: before pushing again. hint: See the 'Note about fast-forwards' in 'git push --help' for details.</a:t>
            </a:r>
            <a:endParaRPr lang="de-DE" sz="1100" dirty="0">
              <a:latin typeface="Consolas" panose="020B0609020204030204" pitchFamily="49" charset="0"/>
            </a:endParaRP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C9913C55-4113-4DCE-8E83-13F146C9707A}"/>
              </a:ext>
            </a:extLst>
          </p:cNvPr>
          <p:cNvGrpSpPr>
            <a:grpSpLocks/>
          </p:cNvGrpSpPr>
          <p:nvPr/>
        </p:nvGrpSpPr>
        <p:grpSpPr bwMode="auto">
          <a:xfrm>
            <a:off x="4821238" y="2492375"/>
            <a:ext cx="2992437" cy="2736850"/>
            <a:chOff x="4821162" y="2492896"/>
            <a:chExt cx="2992399" cy="2736304"/>
          </a:xfrm>
        </p:grpSpPr>
        <p:grpSp>
          <p:nvGrpSpPr>
            <p:cNvPr id="12297" name="Gruppieren 21">
              <a:extLst>
                <a:ext uri="{FF2B5EF4-FFF2-40B4-BE49-F238E27FC236}">
                  <a16:creationId xmlns:a16="http://schemas.microsoft.com/office/drawing/2014/main" id="{A57D164A-E718-4CF4-8B04-97BF70443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1162" y="2492896"/>
              <a:ext cx="2992399" cy="2736304"/>
              <a:chOff x="4821162" y="2479604"/>
              <a:chExt cx="2992399" cy="2736304"/>
            </a:xfrm>
          </p:grpSpPr>
          <p:grpSp>
            <p:nvGrpSpPr>
              <p:cNvPr id="12299" name="Gruppieren 15">
                <a:extLst>
                  <a:ext uri="{FF2B5EF4-FFF2-40B4-BE49-F238E27FC236}">
                    <a16:creationId xmlns:a16="http://schemas.microsoft.com/office/drawing/2014/main" id="{D01E8CBE-7D93-4A78-B679-DCADA2C6CA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21162" y="2479604"/>
                <a:ext cx="2271118" cy="2736304"/>
                <a:chOff x="3688287" y="2479604"/>
                <a:chExt cx="1983086" cy="2736304"/>
              </a:xfrm>
            </p:grpSpPr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2EC544A6-5F0F-4A2B-BB1C-7192E2290631}"/>
                    </a:ext>
                  </a:extLst>
                </p:cNvPr>
                <p:cNvSpPr/>
                <p:nvPr/>
              </p:nvSpPr>
              <p:spPr>
                <a:xfrm>
                  <a:off x="3826902" y="3717607"/>
                  <a:ext cx="216239" cy="71424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/>
                </a:p>
              </p:txBody>
            </p:sp>
            <p:pic>
              <p:nvPicPr>
                <p:cNvPr id="12302" name="Grafik 13">
                  <a:extLst>
                    <a:ext uri="{FF2B5EF4-FFF2-40B4-BE49-F238E27FC236}">
                      <a16:creationId xmlns:a16="http://schemas.microsoft.com/office/drawing/2014/main" id="{E314303A-9523-4350-8410-706A2DC846F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199" r="56062" b="5119"/>
                <a:stretch>
                  <a:fillRect/>
                </a:stretch>
              </p:blipFill>
              <p:spPr bwMode="auto">
                <a:xfrm flipH="1">
                  <a:off x="3688287" y="2479604"/>
                  <a:ext cx="1983086" cy="27363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1" name="Sprechblase: rechteckig 20">
                <a:extLst>
                  <a:ext uri="{FF2B5EF4-FFF2-40B4-BE49-F238E27FC236}">
                    <a16:creationId xmlns:a16="http://schemas.microsoft.com/office/drawing/2014/main" id="{A833FE6F-CE63-4F03-AE81-4FC62562024D}"/>
                  </a:ext>
                </a:extLst>
              </p:cNvPr>
              <p:cNvSpPr/>
              <p:nvPr/>
            </p:nvSpPr>
            <p:spPr>
              <a:xfrm>
                <a:off x="5803812" y="2997026"/>
                <a:ext cx="2009749" cy="431714"/>
              </a:xfrm>
              <a:prstGeom prst="wedgeRectCallout">
                <a:avLst>
                  <a:gd name="adj1" fmla="val -43967"/>
                  <a:gd name="adj2" fmla="val 96010"/>
                </a:avLst>
              </a:prstGeom>
              <a:solidFill>
                <a:srgbClr val="5A6EB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de-DE" dirty="0" err="1"/>
                  <a:t>Merge</a:t>
                </a:r>
                <a:r>
                  <a:rPr lang="de-DE" dirty="0"/>
                  <a:t>-Commit</a:t>
                </a:r>
              </a:p>
            </p:txBody>
          </p: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68047C3-A735-4D5D-8CEC-745072022407}"/>
                </a:ext>
              </a:extLst>
            </p:cNvPr>
            <p:cNvSpPr/>
            <p:nvPr/>
          </p:nvSpPr>
          <p:spPr>
            <a:xfrm>
              <a:off x="5697451" y="3646779"/>
              <a:ext cx="253997" cy="253949"/>
            </a:xfrm>
            <a:prstGeom prst="ellipse">
              <a:avLst/>
            </a:prstGeom>
            <a:solidFill>
              <a:srgbClr val="FFCCFF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3211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>
            <a:extLst>
              <a:ext uri="{FF2B5EF4-FFF2-40B4-BE49-F238E27FC236}">
                <a16:creationId xmlns:a16="http://schemas.microsoft.com/office/drawing/2014/main" id="{84597AA7-49A3-4436-A14E-ED14F6353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Merge Konflikte</a:t>
            </a:r>
          </a:p>
        </p:txBody>
      </p:sp>
      <p:sp>
        <p:nvSpPr>
          <p:cNvPr id="11267" name="Inhaltsplatzhalter 2">
            <a:extLst>
              <a:ext uri="{FF2B5EF4-FFF2-40B4-BE49-F238E27FC236}">
                <a16:creationId xmlns:a16="http://schemas.microsoft.com/office/drawing/2014/main" id="{5AA59AAC-D165-465C-8BBD-FD8C2D23E8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2113" y="3500438"/>
            <a:ext cx="8356600" cy="2736850"/>
          </a:xfrm>
        </p:spPr>
        <p:txBody>
          <a:bodyPr/>
          <a:lstStyle/>
          <a:p>
            <a:pPr>
              <a:defRPr/>
            </a:pPr>
            <a:r>
              <a:rPr lang="de-DE" altLang="de-DE" dirty="0"/>
              <a:t>Ursache: Parallele Änderung einer Datei</a:t>
            </a:r>
          </a:p>
          <a:p>
            <a:pPr lvl="1">
              <a:defRPr/>
            </a:pPr>
            <a:r>
              <a:rPr lang="de-DE" altLang="de-DE" dirty="0"/>
              <a:t>Automatisches </a:t>
            </a:r>
            <a:r>
              <a:rPr lang="de-DE" altLang="de-DE" dirty="0" err="1"/>
              <a:t>Mergen</a:t>
            </a:r>
            <a:r>
              <a:rPr lang="de-DE" altLang="de-DE" dirty="0"/>
              <a:t> teilweise unmöglich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dirty="0">
                <a:sym typeface="Wingdings" panose="05000000000000000000" pitchFamily="2" charset="2"/>
              </a:rPr>
              <a:t>	 Manuelles </a:t>
            </a:r>
            <a:r>
              <a:rPr lang="de-DE" altLang="de-DE" dirty="0" err="1">
                <a:sym typeface="Wingdings" panose="05000000000000000000" pitchFamily="2" charset="2"/>
              </a:rPr>
              <a:t>Mergen</a:t>
            </a:r>
            <a:r>
              <a:rPr lang="de-DE" altLang="de-DE" dirty="0">
                <a:sym typeface="Wingdings" panose="05000000000000000000" pitchFamily="2" charset="2"/>
              </a:rPr>
              <a:t> in Texteditor/Tortoise </a:t>
            </a:r>
            <a:r>
              <a:rPr lang="de-DE" altLang="de-DE" dirty="0" err="1">
                <a:sym typeface="Wingdings" panose="05000000000000000000" pitchFamily="2" charset="2"/>
              </a:rPr>
              <a:t>Merge</a:t>
            </a:r>
            <a:endParaRPr lang="de-DE" altLang="de-DE" dirty="0">
              <a:sym typeface="Wingdings" panose="05000000000000000000" pitchFamily="2" charset="2"/>
            </a:endParaRPr>
          </a:p>
          <a:p>
            <a:pPr marL="457200" lvl="1" indent="0">
              <a:buFontTx/>
              <a:buNone/>
              <a:defRPr/>
            </a:pPr>
            <a:endParaRPr lang="de-DE" altLang="de-DE" dirty="0"/>
          </a:p>
          <a:p>
            <a:pPr>
              <a:defRPr/>
            </a:pPr>
            <a:r>
              <a:rPr lang="de-DE" altLang="de-DE" dirty="0"/>
              <a:t>Wie vermeiden?</a:t>
            </a:r>
          </a:p>
          <a:p>
            <a:pPr lvl="1">
              <a:defRPr/>
            </a:pPr>
            <a:r>
              <a:rPr lang="de-DE" altLang="de-DE" dirty="0"/>
              <a:t>Bearbeitung von gleichen Dateien meiden</a:t>
            </a:r>
          </a:p>
          <a:p>
            <a:pPr lvl="1">
              <a:defRPr/>
            </a:pPr>
            <a:r>
              <a:rPr lang="de-DE" altLang="de-DE" dirty="0"/>
              <a:t>Kleine </a:t>
            </a:r>
            <a:r>
              <a:rPr lang="de-DE" altLang="de-DE" dirty="0" err="1"/>
              <a:t>Commits</a:t>
            </a:r>
            <a:r>
              <a:rPr lang="de-DE" altLang="de-DE" dirty="0"/>
              <a:t>, häufig </a:t>
            </a:r>
            <a:r>
              <a:rPr lang="de-DE" altLang="de-DE" dirty="0" err="1"/>
              <a:t>mergen</a:t>
            </a:r>
            <a:endParaRPr lang="de-DE" altLang="de-DE" dirty="0"/>
          </a:p>
        </p:txBody>
      </p:sp>
      <p:sp>
        <p:nvSpPr>
          <p:cNvPr id="14340" name="Fußzeilenplatzhalter 3">
            <a:extLst>
              <a:ext uri="{FF2B5EF4-FFF2-40B4-BE49-F238E27FC236}">
                <a16:creationId xmlns:a16="http://schemas.microsoft.com/office/drawing/2014/main" id="{08241299-D5AE-4044-ADB5-9435CBB77C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Denis Westerheide &amp; Simon Müller: Git &amp; TortoiseGit - Grundlagen und Anwendungsrezepte</a:t>
            </a:r>
          </a:p>
        </p:txBody>
      </p:sp>
      <p:sp>
        <p:nvSpPr>
          <p:cNvPr id="14341" name="Foliennummernplatzhalter 4">
            <a:extLst>
              <a:ext uri="{FF2B5EF4-FFF2-40B4-BE49-F238E27FC236}">
                <a16:creationId xmlns:a16="http://schemas.microsoft.com/office/drawing/2014/main" id="{C68F2FE0-3729-44CC-BD07-C79866B06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B4635F4-F091-486F-9A50-AC31A1B6A333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de-DE" altLang="de-DE" sz="900"/>
          </a:p>
        </p:txBody>
      </p:sp>
      <p:sp>
        <p:nvSpPr>
          <p:cNvPr id="14342" name="Datumsplatzhalter 5">
            <a:extLst>
              <a:ext uri="{FF2B5EF4-FFF2-40B4-BE49-F238E27FC236}">
                <a16:creationId xmlns:a16="http://schemas.microsoft.com/office/drawing/2014/main" id="{8B76A76B-07C0-499B-B70B-6432602FD3E0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11438EC-2A1C-4F8D-A8D5-F5938EE8166E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10.05.2018</a:t>
            </a:fld>
            <a:endParaRPr lang="de-DE" altLang="de-DE" sz="90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D7B1B55-DB2D-4079-A307-599CBB0774B9}"/>
              </a:ext>
            </a:extLst>
          </p:cNvPr>
          <p:cNvSpPr txBox="1"/>
          <p:nvPr/>
        </p:nvSpPr>
        <p:spPr>
          <a:xfrm>
            <a:off x="390525" y="1341438"/>
            <a:ext cx="8142288" cy="938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de-DE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pPr>
              <a:defRPr/>
            </a:pPr>
            <a:r>
              <a:rPr lang="de-DE" dirty="0"/>
              <a:t>git.exe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dev</a:t>
            </a: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Auto-</a:t>
            </a:r>
            <a:r>
              <a:rPr lang="de-DE" dirty="0" err="1"/>
              <a:t>merging</a:t>
            </a:r>
            <a:r>
              <a:rPr lang="de-DE" dirty="0"/>
              <a:t> </a:t>
            </a:r>
            <a:r>
              <a:rPr lang="de-DE" dirty="0" err="1"/>
              <a:t>main.c</a:t>
            </a:r>
            <a:endParaRPr lang="de-DE" dirty="0"/>
          </a:p>
          <a:p>
            <a:pPr>
              <a:defRPr/>
            </a:pPr>
            <a:r>
              <a:rPr lang="en-US" dirty="0"/>
              <a:t>CONFLICT (content): Merge conflict in </a:t>
            </a:r>
            <a:r>
              <a:rPr lang="en-US" dirty="0" err="1"/>
              <a:t>main.c</a:t>
            </a:r>
            <a:endParaRPr lang="en-US" dirty="0"/>
          </a:p>
          <a:p>
            <a:pPr>
              <a:defRPr/>
            </a:pPr>
            <a:r>
              <a:rPr lang="en-US" dirty="0"/>
              <a:t>Automatic merge failed; fix conflicts and then commit the result.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C9A6970-4CD4-4ACD-9750-3F3A473FD9B0}"/>
              </a:ext>
            </a:extLst>
          </p:cNvPr>
          <p:cNvSpPr/>
          <p:nvPr/>
        </p:nvSpPr>
        <p:spPr>
          <a:xfrm>
            <a:off x="390525" y="2349500"/>
            <a:ext cx="8143875" cy="938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&lt;&lt;&lt;&lt;&lt;&lt;&lt; HEAD</a:t>
            </a:r>
          </a:p>
          <a:p>
            <a:pPr>
              <a:defRPr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 main() {</a:t>
            </a:r>
          </a:p>
          <a:p>
            <a:pPr>
              <a:defRPr/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=======</a:t>
            </a:r>
          </a:p>
          <a:p>
            <a:pPr>
              <a:defRPr/>
            </a:pPr>
            <a:r>
              <a:rPr lang="de-DE" altLang="de-DE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e-DE" altLang="de-DE" sz="11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main</a:t>
            </a:r>
            <a:r>
              <a:rPr lang="de-DE" altLang="de-DE" sz="1100" dirty="0">
                <a:solidFill>
                  <a:srgbClr val="0070C0"/>
                </a:solidFill>
                <a:latin typeface="Consolas" panose="020B0609020204030204" pitchFamily="49" charset="0"/>
              </a:rPr>
              <a:t> (</a:t>
            </a:r>
            <a:r>
              <a:rPr lang="de-DE" altLang="de-DE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e-DE" altLang="de-DE" sz="11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argc</a:t>
            </a:r>
            <a:r>
              <a:rPr lang="de-DE" altLang="de-DE" sz="1100" dirty="0">
                <a:solidFill>
                  <a:srgbClr val="0070C0"/>
                </a:solidFill>
                <a:latin typeface="Consolas" panose="020B0609020204030204" pitchFamily="49" charset="0"/>
              </a:rPr>
              <a:t>, </a:t>
            </a:r>
            <a:r>
              <a:rPr lang="de-DE" altLang="de-DE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char</a:t>
            </a:r>
            <a:r>
              <a:rPr lang="de-DE" altLang="de-DE" sz="1100" dirty="0">
                <a:solidFill>
                  <a:srgbClr val="0070C0"/>
                </a:solidFill>
                <a:latin typeface="Consolas" panose="020B0609020204030204" pitchFamily="49" charset="0"/>
              </a:rPr>
              <a:t> *arg[]) {  </a:t>
            </a:r>
          </a:p>
          <a:p>
            <a:pPr>
              <a:defRPr/>
            </a:pP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&gt;&gt;&gt;&gt;&gt;&gt;&gt; dev</a:t>
            </a:r>
          </a:p>
        </p:txBody>
      </p:sp>
    </p:spTree>
    <p:extLst>
      <p:ext uri="{BB962C8B-B14F-4D97-AF65-F5344CB8AC3E}">
        <p14:creationId xmlns:p14="http://schemas.microsoft.com/office/powerpoint/2010/main" val="21905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101F432-452B-4F88-B92E-E6842E1DB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196975"/>
            <a:ext cx="8356600" cy="4894263"/>
          </a:xfrm>
        </p:spPr>
        <p:txBody>
          <a:bodyPr/>
          <a:lstStyle/>
          <a:p>
            <a:pPr>
              <a:defRPr/>
            </a:pPr>
            <a:r>
              <a:rPr lang="de-DE" dirty="0"/>
              <a:t>Ähnlich wie SVN-Workflow →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/>
              <a:t>Alle arbeiten auf Master</a:t>
            </a:r>
          </a:p>
          <a:p>
            <a:pPr>
              <a:defRPr/>
            </a:pPr>
            <a:r>
              <a:rPr lang="de-DE" dirty="0"/>
              <a:t>Vor push: </a:t>
            </a:r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 marL="0" indent="0">
              <a:buFontTx/>
              <a:buNone/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Nachteile:</a:t>
            </a:r>
          </a:p>
          <a:p>
            <a:pPr lvl="1">
              <a:defRPr/>
            </a:pPr>
            <a:r>
              <a:rPr lang="de-DE" dirty="0"/>
              <a:t>Änderungen evtl. lange Zeit nur lokal</a:t>
            </a:r>
          </a:p>
          <a:p>
            <a:pPr lvl="1">
              <a:defRPr/>
            </a:pPr>
            <a:r>
              <a:rPr lang="de-DE" dirty="0" err="1"/>
              <a:t>Mergekonflikte</a:t>
            </a:r>
            <a:r>
              <a:rPr lang="de-DE" dirty="0"/>
              <a:t> sehr häufig</a:t>
            </a:r>
          </a:p>
        </p:txBody>
      </p:sp>
      <p:sp>
        <p:nvSpPr>
          <p:cNvPr id="15363" name="Titel 2">
            <a:extLst>
              <a:ext uri="{FF2B5EF4-FFF2-40B4-BE49-F238E27FC236}">
                <a16:creationId xmlns:a16="http://schemas.microsoft.com/office/drawing/2014/main" id="{D6D62251-3E7B-46AE-B578-AD4B40DCF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Git Workflow – SVN-Style </a:t>
            </a:r>
          </a:p>
        </p:txBody>
      </p:sp>
      <p:sp>
        <p:nvSpPr>
          <p:cNvPr id="15364" name="Fußzeilenplatzhalter 3">
            <a:extLst>
              <a:ext uri="{FF2B5EF4-FFF2-40B4-BE49-F238E27FC236}">
                <a16:creationId xmlns:a16="http://schemas.microsoft.com/office/drawing/2014/main" id="{DD7FCE59-34ED-450C-AE9D-4C6E8AB276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Denis Westerheide &amp; Simon Müller: Git &amp; TortoiseGit - Grundlagen und Anwendungsrezepte</a:t>
            </a:r>
          </a:p>
        </p:txBody>
      </p:sp>
      <p:sp>
        <p:nvSpPr>
          <p:cNvPr id="15365" name="Foliennummernplatzhalter 4">
            <a:extLst>
              <a:ext uri="{FF2B5EF4-FFF2-40B4-BE49-F238E27FC236}">
                <a16:creationId xmlns:a16="http://schemas.microsoft.com/office/drawing/2014/main" id="{3FFEF6A3-BEB0-401A-93FA-0234515E8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C506563-10B0-47CA-9417-240396A62714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de-DE" altLang="de-DE" sz="900"/>
          </a:p>
        </p:txBody>
      </p:sp>
      <p:sp>
        <p:nvSpPr>
          <p:cNvPr id="15366" name="Datumsplatzhalter 5">
            <a:extLst>
              <a:ext uri="{FF2B5EF4-FFF2-40B4-BE49-F238E27FC236}">
                <a16:creationId xmlns:a16="http://schemas.microsoft.com/office/drawing/2014/main" id="{D2D6743D-14DC-4383-8F7B-D1368F7ACDDD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4926845-184F-4F7A-A205-C19F080DCE33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10.05.2018</a:t>
            </a:fld>
            <a:endParaRPr lang="de-DE" altLang="de-DE" sz="900"/>
          </a:p>
        </p:txBody>
      </p:sp>
      <p:sp>
        <p:nvSpPr>
          <p:cNvPr id="15367" name="Textfeld 6">
            <a:extLst>
              <a:ext uri="{FF2B5EF4-FFF2-40B4-BE49-F238E27FC236}">
                <a16:creationId xmlns:a16="http://schemas.microsoft.com/office/drawing/2014/main" id="{C0B0AF3B-E3DC-424E-9EE5-7C0C1DF2C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60475" y="12684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de-DE" altLang="de-DE" sz="180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7A1C564-AF7E-4E55-AA49-53D749ABF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628775"/>
            <a:ext cx="5267325" cy="369888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altLang="de-DE" sz="2400" dirty="0" err="1">
                <a:latin typeface="Consolas" panose="020B0609020204030204" pitchFamily="49" charset="0"/>
              </a:rPr>
              <a:t>git</a:t>
            </a:r>
            <a:r>
              <a:rPr lang="de-DE" altLang="de-DE" sz="2400" dirty="0">
                <a:latin typeface="Consolas" panose="020B0609020204030204" pitchFamily="49" charset="0"/>
              </a:rPr>
              <a:t> pull --</a:t>
            </a:r>
            <a:r>
              <a:rPr lang="de-DE" altLang="de-DE" sz="2400" dirty="0" err="1">
                <a:latin typeface="Consolas" panose="020B0609020204030204" pitchFamily="49" charset="0"/>
              </a:rPr>
              <a:t>rebase</a:t>
            </a:r>
            <a:r>
              <a:rPr lang="de-DE" altLang="de-DE" sz="2400" dirty="0">
                <a:latin typeface="Consolas" panose="020B0609020204030204" pitchFamily="49" charset="0"/>
              </a:rPr>
              <a:t> </a:t>
            </a:r>
            <a:r>
              <a:rPr lang="de-DE" altLang="de-DE" sz="2400" dirty="0" err="1">
                <a:latin typeface="Consolas" panose="020B0609020204030204" pitchFamily="49" charset="0"/>
              </a:rPr>
              <a:t>origin</a:t>
            </a:r>
            <a:r>
              <a:rPr lang="de-DE" altLang="de-DE" sz="2400" dirty="0">
                <a:latin typeface="Consolas" panose="020B0609020204030204" pitchFamily="49" charset="0"/>
              </a:rPr>
              <a:t> </a:t>
            </a:r>
            <a:r>
              <a:rPr lang="de-DE" altLang="de-DE" sz="2400" dirty="0" err="1">
                <a:latin typeface="Consolas" panose="020B0609020204030204" pitchFamily="49" charset="0"/>
              </a:rPr>
              <a:t>master</a:t>
            </a:r>
            <a:endParaRPr lang="de-DE" altLang="de-DE" sz="2400" dirty="0">
              <a:latin typeface="Consolas" panose="020B0609020204030204" pitchFamily="49" charset="0"/>
            </a:endParaRP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D2D0FC75-E463-4CBD-904F-BA91D193F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7"/>
          <a:stretch>
            <a:fillRect/>
          </a:stretch>
        </p:blipFill>
        <p:spPr bwMode="auto">
          <a:xfrm>
            <a:off x="1608138" y="2205038"/>
            <a:ext cx="50355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6" name="Textfeld 31">
            <a:extLst>
              <a:ext uri="{FF2B5EF4-FFF2-40B4-BE49-F238E27FC236}">
                <a16:creationId xmlns:a16="http://schemas.microsoft.com/office/drawing/2014/main" id="{EB69C9A3-D4A7-4FAE-A5FE-765DEF031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013" y="4508500"/>
            <a:ext cx="128746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900"/>
              <a:t>Quelle: atlassian.com</a:t>
            </a:r>
          </a:p>
        </p:txBody>
      </p:sp>
    </p:spTree>
    <p:extLst>
      <p:ext uri="{BB962C8B-B14F-4D97-AF65-F5344CB8AC3E}">
        <p14:creationId xmlns:p14="http://schemas.microsoft.com/office/powerpoint/2010/main" val="381506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9226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1562</Words>
  <Application>Microsoft Office PowerPoint</Application>
  <PresentationFormat>Bildschirmpräsentation (4:3)</PresentationFormat>
  <Paragraphs>379</Paragraphs>
  <Slides>31</Slides>
  <Notes>14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Wingdings</vt:lpstr>
      <vt:lpstr>Webdings</vt:lpstr>
      <vt:lpstr>Arial</vt:lpstr>
      <vt:lpstr>Consolas</vt:lpstr>
      <vt:lpstr>Standarddesign</vt:lpstr>
      <vt:lpstr>Versionsmanagment: Git Prinzip &amp; Clients</vt:lpstr>
      <vt:lpstr>Inhalt</vt:lpstr>
      <vt:lpstr>Warum Versionsverwaltung?</vt:lpstr>
      <vt:lpstr>Was ist Git?</vt:lpstr>
      <vt:lpstr>Wie funktioniert Git?</vt:lpstr>
      <vt:lpstr>Branches</vt:lpstr>
      <vt:lpstr>Merge/Rebase</vt:lpstr>
      <vt:lpstr>Merge Konflikte</vt:lpstr>
      <vt:lpstr>Git Workflow – SVN-Style </vt:lpstr>
      <vt:lpstr>Git Workflow – Feature Branches</vt:lpstr>
      <vt:lpstr>Git Workflow – Gitflow</vt:lpstr>
      <vt:lpstr>Git Workflow – Best Practices</vt:lpstr>
      <vt:lpstr>Wie man Git (in kleinen Teams) nicht benutzt</vt:lpstr>
      <vt:lpstr>PowerPoint-Präsentation</vt:lpstr>
      <vt:lpstr>TortoiseGit Vorstellung</vt:lpstr>
      <vt:lpstr>TortoiseGit Nutzung</vt:lpstr>
      <vt:lpstr>„Clone“ </vt:lpstr>
      <vt:lpstr>„Clone“ </vt:lpstr>
      <vt:lpstr>„Commit“ </vt:lpstr>
      <vt:lpstr>„Sync“ </vt:lpstr>
      <vt:lpstr>„Create Branch“ </vt:lpstr>
      <vt:lpstr>„Switch/Checkout“ </vt:lpstr>
      <vt:lpstr>„Merge“ </vt:lpstr>
      <vt:lpstr>PowerPoint-Präsentation</vt:lpstr>
      <vt:lpstr>              Git</vt:lpstr>
      <vt:lpstr>EclipseGit Vorstellung</vt:lpstr>
      <vt:lpstr>EclipseGit Einrichtung</vt:lpstr>
      <vt:lpstr>PowerPoint-Präsentation</vt:lpstr>
      <vt:lpstr>Vielen Dank für Eure Aufmerksamkeit</vt:lpstr>
      <vt:lpstr>Quellen</vt:lpstr>
      <vt:lpstr>Bildquellen</vt:lpstr>
    </vt:vector>
  </TitlesOfParts>
  <Company>DER PUNKT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 </dc:creator>
  <cp:lastModifiedBy>Denis Westerheide</cp:lastModifiedBy>
  <cp:revision>244</cp:revision>
  <cp:lastPrinted>2018-05-08T11:11:40Z</cp:lastPrinted>
  <dcterms:created xsi:type="dcterms:W3CDTF">2007-09-10T08:37:03Z</dcterms:created>
  <dcterms:modified xsi:type="dcterms:W3CDTF">2018-05-10T10:47:58Z</dcterms:modified>
</cp:coreProperties>
</file>