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ebp" ContentType="image/webp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Primary Benefits of AI Adoption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Increased Efficiency</c:v>
                </c:pt>
                <c:pt idx="1">
                  <c:v>Enhanced Decision-Making</c:v>
                </c:pt>
                <c:pt idx="2">
                  <c:v>Cost Reduction</c:v>
                </c:pt>
                <c:pt idx="3">
                  <c:v>Other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</c:v>
                </c:pt>
                <c:pt idx="1">
                  <c:v>30</c:v>
                </c:pt>
                <c:pt idx="2">
                  <c:v>20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E8D-44DB-96E6-1F1A2BDE93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9A8E9A5-DAD1-691F-7DE5-FA09532C40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AI in Business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61910-75BE-B8CA-D6FE-599EA496C7B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C1BE08-51D8-4261-9C43-AAA2E050D439}" type="datetime1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64B70-5C71-75A0-AEC6-2C45FA3F5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36B2B7-E78F-8D73-E920-255C5D05EB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A6CDCD-7446-44D0-B4EC-1A990AC9F98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51825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AI in Business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A53533-2357-4909-BE10-C34F197342DF}" type="datetime1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74B2D-A1A0-482E-A168-3BA926833C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27860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CE30E28-480A-489F-847A-1124856E5CBF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IN"/>
              <a:t>AI in Business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116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B7C6E-8A3B-4727-8497-EA65F665AEA9}" type="datetime1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22512-398C-466C-8E9F-3F56E1E04441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500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9EC31-5229-4091-859B-F0AAC5D4DC5F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304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03719-637E-4ADC-B4F8-C033D311691F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6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21234-EA9E-45F9-B7BD-CCBA291C9F35}" type="datetime1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0468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625E-1B05-475F-8DBD-DCB6BA4703CF}" type="datetime1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004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DC2E16E-1EF4-416A-B52B-C1D06E99BDF3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366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2DA53F15-887B-4B5A-84B1-A2ED8BBB5E15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9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718-415E-4B6E-9606-07100EB67167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03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ABA3-F136-47CE-87B6-ACE02B2935B6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0728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61E18-4839-454C-A0FC-3DB84BE8D743}" type="datetime1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64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336139-FB7E-45E5-B65E-81E56EABBE3B}" type="datetime1">
              <a:rPr lang="en-IN" smtClean="0"/>
              <a:t>14-09-2025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98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9450-4257-4283-A8FD-BA636360391C}" type="datetime1">
              <a:rPr lang="en-IN" smtClean="0"/>
              <a:t>14-09-2025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6399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F7C65-694D-4E2B-8B9A-955221BD31FC}" type="datetime1">
              <a:rPr lang="en-IN" smtClean="0"/>
              <a:t>14-09-2025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136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4CF44-F131-4B30-8B31-6AD13279156E}" type="datetime1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162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F0DC9-5871-4791-AEF8-F45770CA6C1C}" type="datetime1">
              <a:rPr lang="en-IN" smtClean="0"/>
              <a:t>14-09-2025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1794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ECA24B2-1A26-4526-AF70-2F942C5EE964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IN"/>
              <a:t>AI in Business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5E090BA-FB38-4C71-9C38-922BC4544C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28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hyperlink" Target="https://en.wikipedia.org/wiki/Artificial_intelligenc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ebp"/><Relationship Id="rId2" Type="http://schemas.openxmlformats.org/officeDocument/2006/relationships/hyperlink" Target="https://www.pwc.com/us/en/tech-effect/ai-analytics/ai-predi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24FD9-7D4A-63C6-5BCB-246C093DCF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75D62-7D2F-6524-FED4-1307D302B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Applications, Benefits, and Future Prospects</a:t>
            </a:r>
          </a:p>
          <a:p>
            <a:r>
              <a:rPr lang="en-US" dirty="0">
                <a:hlinkClick r:id="rId2"/>
              </a:rPr>
              <a:t>Explore the basics of AI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2539-31F1-54F6-34C0-A74A523F7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15F11-6ABC-4340-912A-169EC3B563F0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B039DA-5A90-8D35-E24A-A0D5483DB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96B35-6FED-594D-8765-BB5A6AF1D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67"/>
          <a:stretch>
            <a:fillRect/>
          </a:stretch>
        </p:blipFill>
        <p:spPr>
          <a:xfrm>
            <a:off x="7020645" y="2680272"/>
            <a:ext cx="4406900" cy="330114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198A7B8-6054-C95C-A3CF-31CF218C0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</p:spTree>
    <p:extLst>
      <p:ext uri="{BB962C8B-B14F-4D97-AF65-F5344CB8AC3E}">
        <p14:creationId xmlns:p14="http://schemas.microsoft.com/office/powerpoint/2010/main" val="399445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D968-9B4B-0177-6DBA-BF323959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Key Applications of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7F99D-4FF3-B86F-5C0A-384F6203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521307"/>
            <a:ext cx="6445865" cy="7069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Where AI is Making an Impact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67100-E92F-AA62-A010-34EE68D1C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15C3D-29D3-451E-9169-93CF030AAFF3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6FC71B-2600-31CA-068A-32F38EB26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2</a:t>
            </a:fld>
            <a:endParaRPr lang="en-I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636BA8-80DB-8FA9-6EB6-06AF8DACF473}"/>
              </a:ext>
            </a:extLst>
          </p:cNvPr>
          <p:cNvSpPr txBox="1">
            <a:spLocks/>
          </p:cNvSpPr>
          <p:nvPr/>
        </p:nvSpPr>
        <p:spPr>
          <a:xfrm>
            <a:off x="1122830" y="3896332"/>
            <a:ext cx="8825659" cy="449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2E5F7C9-9885-BFB3-0998-DDE9B48C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ABCB513-9B5C-47E7-73A4-4D0BBEB621A9}"/>
              </a:ext>
            </a:extLst>
          </p:cNvPr>
          <p:cNvSpPr txBox="1">
            <a:spLocks/>
          </p:cNvSpPr>
          <p:nvPr/>
        </p:nvSpPr>
        <p:spPr>
          <a:xfrm>
            <a:off x="561110" y="3290684"/>
            <a:ext cx="6918477" cy="282244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Customer Service:</a:t>
            </a:r>
            <a:r>
              <a:rPr lang="en-US" dirty="0"/>
              <a:t> Chatbots and virtual assistants provide 24/7 support and personalized interactions.</a:t>
            </a:r>
          </a:p>
          <a:p>
            <a:r>
              <a:rPr lang="en-US" b="1" dirty="0"/>
              <a:t>Marketing &amp; Sales:</a:t>
            </a:r>
            <a:r>
              <a:rPr lang="en-US" dirty="0"/>
              <a:t> AI-driven platforms analyze customer data to create highly personalized campaigns and product recommendations, as seen with companies like Amazon.</a:t>
            </a:r>
          </a:p>
          <a:p>
            <a:r>
              <a:rPr lang="en-US" b="1" dirty="0"/>
              <a:t>Operations &amp; Logistics:</a:t>
            </a:r>
            <a:r>
              <a:rPr lang="en-US" dirty="0"/>
              <a:t> Optimizing supply chains, managing inventory, and predicting maintenance needs to reduce costs and increase efficiency.</a:t>
            </a:r>
          </a:p>
          <a:p>
            <a:r>
              <a:rPr lang="en-US" b="1" dirty="0"/>
              <a:t>Data &amp; Analytics:</a:t>
            </a:r>
            <a:r>
              <a:rPr lang="en-US" dirty="0"/>
              <a:t> AI can process massive datasets to provide actionable insights for strategic decision-making.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8E3BB5A-9827-E6CE-05CC-28BDC635E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921196"/>
              </p:ext>
            </p:extLst>
          </p:nvPr>
        </p:nvGraphicFramePr>
        <p:xfrm>
          <a:off x="7544515" y="3228272"/>
          <a:ext cx="4332744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248">
                  <a:extLst>
                    <a:ext uri="{9D8B030D-6E8A-4147-A177-3AD203B41FA5}">
                      <a16:colId xmlns:a16="http://schemas.microsoft.com/office/drawing/2014/main" val="358726232"/>
                    </a:ext>
                  </a:extLst>
                </a:gridCol>
                <a:gridCol w="1444248">
                  <a:extLst>
                    <a:ext uri="{9D8B030D-6E8A-4147-A177-3AD203B41FA5}">
                      <a16:colId xmlns:a16="http://schemas.microsoft.com/office/drawing/2014/main" val="528277222"/>
                    </a:ext>
                  </a:extLst>
                </a:gridCol>
                <a:gridCol w="1444248">
                  <a:extLst>
                    <a:ext uri="{9D8B030D-6E8A-4147-A177-3AD203B41FA5}">
                      <a16:colId xmlns:a16="http://schemas.microsoft.com/office/drawing/2014/main" val="20568920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Business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AI 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Example Company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652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Customer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Chatbots &amp; Virtual Assistants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Boost.ai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6634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Fraud Detection &amp;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Financial institutions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6526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Supply Chain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Route Optimization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DHL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153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200" dirty="0"/>
                        <a:t>HR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Resume Screening &amp; Talent Acquisition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7661018"/>
                  </a:ext>
                </a:extLst>
              </a:tr>
            </a:tbl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2BFB4C8-EEC7-5815-278D-9387E2BE7B5B}"/>
              </a:ext>
            </a:extLst>
          </p:cNvPr>
          <p:cNvSpPr txBox="1">
            <a:spLocks/>
          </p:cNvSpPr>
          <p:nvPr/>
        </p:nvSpPr>
        <p:spPr>
          <a:xfrm>
            <a:off x="7544515" y="2716634"/>
            <a:ext cx="4332744" cy="417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AI Integration in Business Functions</a:t>
            </a:r>
          </a:p>
        </p:txBody>
      </p:sp>
    </p:spTree>
    <p:extLst>
      <p:ext uri="{BB962C8B-B14F-4D97-AF65-F5344CB8AC3E}">
        <p14:creationId xmlns:p14="http://schemas.microsoft.com/office/powerpoint/2010/main" val="71586472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4" grpId="0" build="allAtOnce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25646-9541-2647-51DA-6625DFCD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Benefits of AI Adoption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2A64-91D0-7C82-BDCD-069400AB0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737064"/>
            <a:ext cx="7894521" cy="3416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/>
              <a:t>The Strategic Advantages:</a:t>
            </a:r>
          </a:p>
          <a:p>
            <a:r>
              <a:rPr lang="en-US" b="1" dirty="0"/>
              <a:t>Increased Efficiency &amp; Productivity:</a:t>
            </a:r>
            <a:r>
              <a:rPr lang="en-US" dirty="0"/>
              <a:t> Automates repetitive tasks, freeing up employees for more strategic work. A recent survey showed that workers save an average of 55 minutes per day using AI tools.</a:t>
            </a:r>
          </a:p>
          <a:p>
            <a:r>
              <a:rPr lang="en-US" b="1" dirty="0"/>
              <a:t>Enhanced Decision-Making:</a:t>
            </a:r>
            <a:r>
              <a:rPr lang="en-US" dirty="0"/>
              <a:t> Provides real-time, data-driven insights to help leaders make more informed decisions.</a:t>
            </a:r>
          </a:p>
          <a:p>
            <a:r>
              <a:rPr lang="en-US" b="1" dirty="0"/>
              <a:t>Cost Reduction:</a:t>
            </a:r>
            <a:r>
              <a:rPr lang="en-US" dirty="0"/>
              <a:t> Optimizes processes, reduces human error, and predicts maintenance needs to lower operational costs.</a:t>
            </a:r>
          </a:p>
          <a:p>
            <a:r>
              <a:rPr lang="en-US" b="1" dirty="0"/>
              <a:t>Improved Customer Experience:</a:t>
            </a:r>
            <a:r>
              <a:rPr lang="en-US" dirty="0"/>
              <a:t> Delivers highly personalized experiences and faster service, leading to higher customer loyalty.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3CD1D-FB3A-568B-D41C-7B10D8CB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718-415E-4B6E-9606-07100EB67167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C78F-1F06-10C6-56EC-D44CFE9C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6306C-EB38-AACB-23BB-E526572CE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1B7E6759-F157-F712-73E3-407FA175EC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831172"/>
              </p:ext>
            </p:extLst>
          </p:nvPr>
        </p:nvGraphicFramePr>
        <p:xfrm>
          <a:off x="7771097" y="2216363"/>
          <a:ext cx="4622229" cy="41754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050" name="Picture 2" descr="Boost Your Writing Efficiency with AI Novel Writing Software">
            <a:extLst>
              <a:ext uri="{FF2B5EF4-FFF2-40B4-BE49-F238E27FC236}">
                <a16:creationId xmlns:a16="http://schemas.microsoft.com/office/drawing/2014/main" id="{0C2819C6-F397-223D-3CBA-A1921428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4168" y="530071"/>
            <a:ext cx="2391237" cy="159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5143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D42E-2C2F-A73F-27A6-DDA50E894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Prospects and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391AF-78E2-ACB2-C3B4-B8F3EAA9E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10" y="2624048"/>
            <a:ext cx="6065721" cy="34163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2000" b="1" u="sng" dirty="0"/>
              <a:t>The Future is Now:</a:t>
            </a:r>
          </a:p>
          <a:p>
            <a:r>
              <a:rPr lang="en-US" b="1" dirty="0"/>
              <a:t>Responsible AI:</a:t>
            </a:r>
            <a:r>
              <a:rPr lang="en-US" dirty="0"/>
              <a:t> A growing focus on ethical frameworks, governance, and addressing concerns like data privacy and algorithmic bias.</a:t>
            </a:r>
          </a:p>
          <a:p>
            <a:r>
              <a:rPr lang="en-US" b="1" dirty="0"/>
              <a:t>AI Agents:</a:t>
            </a:r>
            <a:r>
              <a:rPr lang="en-US" dirty="0"/>
              <a:t> Autonomous systems capable of managing complex, end-to-end tasks without constant human oversight.</a:t>
            </a:r>
          </a:p>
          <a:p>
            <a:r>
              <a:rPr lang="en-US" b="1" dirty="0"/>
              <a:t>Hyper-Personalization:</a:t>
            </a:r>
            <a:r>
              <a:rPr lang="en-US" dirty="0"/>
              <a:t> The use of AI to create extremely detailed, tailored experiences for individual customers in sectors like retail and finance.</a:t>
            </a:r>
          </a:p>
          <a:p>
            <a:r>
              <a:rPr lang="en-US" b="1" dirty="0"/>
              <a:t>AI Democratization:</a:t>
            </a:r>
            <a:r>
              <a:rPr lang="en-US" dirty="0"/>
              <a:t> The rise of no-code and low-code AI platforms, making the technology accessible to a wider range of businesses and non-technical users.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1B598-5231-6A93-6A8B-8ACEBF214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718-415E-4B6E-9606-07100EB67167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3E4DF-A4A4-BD36-DD68-6FCAAD9A0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AB217-EBA4-34F5-2B74-8E2E9CE6B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D698B2-16D8-6D00-9751-1E6C6A5EB0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0951515"/>
              </p:ext>
            </p:extLst>
          </p:nvPr>
        </p:nvGraphicFramePr>
        <p:xfrm>
          <a:off x="6408791" y="2729158"/>
          <a:ext cx="5344845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713">
                  <a:extLst>
                    <a:ext uri="{9D8B030D-6E8A-4147-A177-3AD203B41FA5}">
                      <a16:colId xmlns:a16="http://schemas.microsoft.com/office/drawing/2014/main" val="3726371748"/>
                    </a:ext>
                  </a:extLst>
                </a:gridCol>
                <a:gridCol w="3565132">
                  <a:extLst>
                    <a:ext uri="{9D8B030D-6E8A-4147-A177-3AD203B41FA5}">
                      <a16:colId xmlns:a16="http://schemas.microsoft.com/office/drawing/2014/main" val="27601490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Trend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2190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Multimodal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that can understand and generate content across multiple formats, like text, images, and video.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689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Advanced Generative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More sophisticated models that can create high-quality, creative content.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14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AI for Sustainability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AI used to optimize energy consumption and manage resources for environmental goals.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369172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C69B629-0B1A-88DC-8643-C7D360545BC0}"/>
              </a:ext>
            </a:extLst>
          </p:cNvPr>
          <p:cNvSpPr txBox="1">
            <a:spLocks/>
          </p:cNvSpPr>
          <p:nvPr/>
        </p:nvSpPr>
        <p:spPr>
          <a:xfrm>
            <a:off x="6312927" y="2297653"/>
            <a:ext cx="5040018" cy="431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000" u="sng" dirty="0"/>
              <a:t>Future AI Trends</a:t>
            </a:r>
            <a:endParaRPr lang="en-IN" sz="2000" b="1" u="sng" dirty="0"/>
          </a:p>
        </p:txBody>
      </p:sp>
    </p:spTree>
    <p:extLst>
      <p:ext uri="{BB962C8B-B14F-4D97-AF65-F5344CB8AC3E}">
        <p14:creationId xmlns:p14="http://schemas.microsoft.com/office/powerpoint/2010/main" val="2531066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0">
        <p:sndAc>
          <p:stSnd>
            <p:snd r:embed="rId2" name="chimes.wav"/>
          </p:stSnd>
        </p:sndAc>
      </p:transition>
    </mc:Choice>
    <mc:Fallback>
      <p:transition spd="slow">
        <p:sndAc>
          <p:stSnd>
            <p:snd r:embed="rId2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D0EE-BF7E-EDAF-DCFD-6FF37BD82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Path Forward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8E2D6-DC1F-B581-80AB-51395968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858889" cy="3416300"/>
          </a:xfrm>
        </p:spPr>
        <p:txBody>
          <a:bodyPr/>
          <a:lstStyle/>
          <a:p>
            <a:r>
              <a:rPr lang="en-US" dirty="0"/>
              <a:t>Staying Competitive in an AI-Driven World</a:t>
            </a:r>
          </a:p>
          <a:p>
            <a:r>
              <a:rPr lang="en-US" dirty="0"/>
              <a:t>Embrace a culture of continuous learning and upskilling for employees.</a:t>
            </a:r>
          </a:p>
          <a:p>
            <a:r>
              <a:rPr lang="en-US" dirty="0"/>
              <a:t>Start with small-scale AI projects to demonstrate value and build confidence.</a:t>
            </a:r>
          </a:p>
          <a:p>
            <a:r>
              <a:rPr lang="en-US" dirty="0"/>
              <a:t>Prioritize data governance and ethical considerations from the outset.</a:t>
            </a:r>
          </a:p>
          <a:p>
            <a:r>
              <a:rPr lang="en-US" dirty="0"/>
              <a:t>Don't be afraid to experiment and be an early adopter.</a:t>
            </a:r>
          </a:p>
          <a:p>
            <a:r>
              <a:rPr lang="en-US" dirty="0">
                <a:hlinkClick r:id="rId2"/>
              </a:rPr>
              <a:t>Read PwC's 2025 AI Business Predictions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140E-2C60-5F4B-5843-06EF30BD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814718-415E-4B6E-9606-07100EB67167}" type="datetime1">
              <a:rPr lang="en-IN" smtClean="0"/>
              <a:t>14-09-2025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8146F-9E73-FEDB-CB24-8BF6A6728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AI in Business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2DA4C-455F-0024-9CE3-AB50439C5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090BA-FB38-4C71-9C38-922BC4544C8C}" type="slidenum">
              <a:rPr lang="en-IN" smtClean="0"/>
              <a:t>5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E4D2D5-21FB-E868-524D-4597E2B92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2812" y="3202041"/>
            <a:ext cx="3883631" cy="22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83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58</TotalTime>
  <Words>484</Words>
  <Application>Microsoft Office PowerPoint</Application>
  <PresentationFormat>Widescreen</PresentationFormat>
  <Paragraphs>69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Century Gothic</vt:lpstr>
      <vt:lpstr>Wingdings 3</vt:lpstr>
      <vt:lpstr>Ion Boardroom</vt:lpstr>
      <vt:lpstr>AI in Business</vt:lpstr>
      <vt:lpstr>Key Applications of AI</vt:lpstr>
      <vt:lpstr>The Benefits of AI Adoption</vt:lpstr>
      <vt:lpstr>Future Prospects and Trends</vt:lpstr>
      <vt:lpstr>The Path Forward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Faisal</dc:creator>
  <cp:lastModifiedBy>Mohammad Faisal</cp:lastModifiedBy>
  <cp:revision>2</cp:revision>
  <dcterms:created xsi:type="dcterms:W3CDTF">2025-09-14T12:10:36Z</dcterms:created>
  <dcterms:modified xsi:type="dcterms:W3CDTF">2025-09-14T13:09:01Z</dcterms:modified>
</cp:coreProperties>
</file>