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1"/>
  </p:sldMasterIdLst>
  <p:notesMasterIdLst>
    <p:notesMasterId r:id="rId10"/>
  </p:notesMasterIdLst>
  <p:sldIdLst>
    <p:sldId id="264" r:id="rId2"/>
    <p:sldId id="261" r:id="rId3"/>
    <p:sldId id="257" r:id="rId4"/>
    <p:sldId id="259" r:id="rId5"/>
    <p:sldId id="260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562" autoAdjust="0"/>
  </p:normalViewPr>
  <p:slideViewPr>
    <p:cSldViewPr snapToGrid="0">
      <p:cViewPr varScale="1">
        <p:scale>
          <a:sx n="54" d="100"/>
          <a:sy n="54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44871-19FB-47B8-98DC-69F2148A471E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D319A-0AB8-4E12-B0D0-0207E5ECD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161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議事録担当を決めること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D319A-0AB8-4E12-B0D0-0207E5ECD35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50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スケジュール（ガントチャート）が提示できるよう準備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D319A-0AB8-4E12-B0D0-0207E5ECD35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247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 smtClean="0"/>
              <a:t>最終的にどんなサイトにしようと思っているのか、完成イメージが伝わるように工夫すること。</a:t>
            </a:r>
            <a:endParaRPr kumimoji="1" lang="en-US" altLang="ja-JP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 smtClean="0"/>
              <a:t>企画書も提示する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D319A-0AB8-4E12-B0D0-0207E5ECD35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825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 smtClean="0"/>
              <a:t>どういった形でチーム開発を進めているかを説明し、どんな問題点があったか、それをどう解決したかを報告し、アドバイスを求めること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D319A-0AB8-4E12-B0D0-0207E5ECD35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28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 smtClean="0"/>
              <a:t>技術的な問題点があればそれを説明・報告し、アドバイスを求めること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D319A-0AB8-4E12-B0D0-0207E5ECD35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209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dirty="0" smtClean="0"/>
              <a:t>頂いたレビュー指摘でアイデア・設計や開発の修正が要るとしたら、どのように反映しようと思うか、考えを説明し、了承を得ること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D319A-0AB8-4E12-B0D0-0207E5ECD35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97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40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73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38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56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36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57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31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76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32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584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78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A02F89D3-BE24-4448-BE99-A09B720BFBAB}" type="datetimeFigureOut">
              <a:rPr kumimoji="1" lang="ja-JP" altLang="en-US" smtClean="0"/>
              <a:t>2021/10/8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0B0C5089-9798-4CDA-9303-9AC2FCE85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175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kumimoji="1"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670627" y="2315926"/>
            <a:ext cx="74458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dirty="0" smtClean="0"/>
              <a:t>第一回レビュー</a:t>
            </a:r>
            <a:endParaRPr lang="ja-JP" altLang="en-US" sz="4000" dirty="0"/>
          </a:p>
        </p:txBody>
      </p:sp>
      <p:sp>
        <p:nvSpPr>
          <p:cNvPr id="3" name="正方形/長方形 2"/>
          <p:cNvSpPr/>
          <p:nvPr/>
        </p:nvSpPr>
        <p:spPr>
          <a:xfrm>
            <a:off x="3846285" y="4449526"/>
            <a:ext cx="74458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4000" smtClean="0"/>
              <a:t>班とチーム名</a:t>
            </a:r>
            <a:endParaRPr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282006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29391" y="1891576"/>
            <a:ext cx="104867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8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10⽉</a:t>
            </a:r>
            <a:r>
              <a:rPr lang="ja-JP" altLang="en-US" sz="28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企画レビュー </a:t>
            </a:r>
            <a:r>
              <a:rPr lang="en-US" altLang="ja-JP" sz="28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(10/15</a:t>
            </a:r>
            <a:r>
              <a:rPr lang="en-US" altLang="ja-JP" sz="28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)</a:t>
            </a:r>
            <a:br>
              <a:rPr lang="en-US" altLang="ja-JP" sz="28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</a:br>
            <a:r>
              <a:rPr lang="ja-JP" altLang="en-US" sz="28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企画、</a:t>
            </a:r>
            <a:r>
              <a:rPr lang="ja-JP" altLang="en-US" sz="28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画面</a:t>
            </a:r>
            <a:r>
              <a:rPr lang="ja-JP" altLang="en-US" sz="28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設計など</a:t>
            </a:r>
            <a:endParaRPr lang="en-US" altLang="ja-JP" sz="28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8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11</a:t>
            </a:r>
            <a:r>
              <a:rPr lang="en-US" altLang="ja-JP" sz="28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⽉</a:t>
            </a:r>
            <a:r>
              <a:rPr lang="ja-JP" altLang="en-US" sz="28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設計レビュー</a:t>
            </a:r>
            <a:r>
              <a:rPr lang="en-US" altLang="ja-JP" sz="28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(</a:t>
            </a:r>
            <a:r>
              <a:rPr lang="en-US" altLang="ja-JP" sz="28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11/16:</a:t>
            </a:r>
            <a:r>
              <a:rPr lang="ja-JP" altLang="en-US" sz="28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仮</a:t>
            </a:r>
            <a:r>
              <a:rPr lang="en-US" altLang="ja-JP" sz="28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)</a:t>
            </a:r>
            <a:br>
              <a:rPr lang="en-US" altLang="ja-JP" sz="28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</a:br>
            <a:r>
              <a:rPr lang="ja-JP" altLang="en-US" sz="28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画面、</a:t>
            </a:r>
            <a:r>
              <a:rPr lang="en-US" altLang="ja-JP" sz="28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DB</a:t>
            </a:r>
            <a:r>
              <a:rPr lang="ja-JP" altLang="en-US" sz="28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定義、などの詳細設計書（内側部分）</a:t>
            </a:r>
            <a:r>
              <a:rPr lang="ja-JP" altLang="en-US" sz="28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コーディング</a:t>
            </a:r>
            <a:endParaRPr lang="en-US" altLang="ja-JP" sz="2800" dirty="0" smtClean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8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12</a:t>
            </a:r>
            <a:r>
              <a:rPr lang="en-US" altLang="ja-JP" sz="28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⽉</a:t>
            </a:r>
            <a:r>
              <a:rPr lang="ja-JP" altLang="en-US" sz="28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成果発表会</a:t>
            </a:r>
            <a:r>
              <a:rPr lang="en-US" altLang="ja-JP" sz="28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(</a:t>
            </a:r>
            <a:r>
              <a:rPr lang="en-US" altLang="ja-JP" sz="28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12/16:</a:t>
            </a:r>
            <a:r>
              <a:rPr lang="ja-JP" altLang="en-US" sz="28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仮</a:t>
            </a:r>
            <a:r>
              <a:rPr lang="en-US" altLang="ja-JP" sz="28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)</a:t>
            </a:r>
            <a:br>
              <a:rPr lang="en-US" altLang="ja-JP" sz="28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</a:br>
            <a:r>
              <a:rPr lang="ja-JP" altLang="en-US" sz="28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完動品</a:t>
            </a:r>
            <a:r>
              <a:rPr lang="ja-JP" altLang="en-US" sz="28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のプレゼン、評価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29390" y="95937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>
                <a:latin typeface="+mj-ea"/>
                <a:ea typeface="+mj-ea"/>
              </a:rPr>
              <a:t>スケジュール・マイルストーン　確認</a:t>
            </a:r>
            <a:endParaRPr kumimoji="1" lang="ja-JP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4281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29390" y="95937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+mj-ea"/>
                <a:ea typeface="+mj-ea"/>
              </a:rPr>
              <a:t>チーム紹介・資料サイト紹介</a:t>
            </a:r>
            <a:endParaRPr kumimoji="1" lang="ja-JP" altLang="en-US" dirty="0">
              <a:latin typeface="+mj-ea"/>
              <a:ea typeface="+mj-ea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217088"/>
              </p:ext>
            </p:extLst>
          </p:nvPr>
        </p:nvGraphicFramePr>
        <p:xfrm>
          <a:off x="1090142" y="2640384"/>
          <a:ext cx="1013933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9441">
                  <a:extLst>
                    <a:ext uri="{9D8B030D-6E8A-4147-A177-3AD203B41FA5}">
                      <a16:colId xmlns:a16="http://schemas.microsoft.com/office/drawing/2014/main" val="2817682921"/>
                    </a:ext>
                  </a:extLst>
                </a:gridCol>
                <a:gridCol w="6269891">
                  <a:extLst>
                    <a:ext uri="{9D8B030D-6E8A-4147-A177-3AD203B41FA5}">
                      <a16:colId xmlns:a16="http://schemas.microsoft.com/office/drawing/2014/main" val="22852355"/>
                    </a:ext>
                  </a:extLst>
                </a:gridCol>
              </a:tblGrid>
              <a:tr h="449901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+mn-ea"/>
                          <a:ea typeface="+mn-ea"/>
                        </a:rPr>
                        <a:t>班・サイト名</a:t>
                      </a:r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41207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+mn-ea"/>
                          <a:ea typeface="+mn-ea"/>
                        </a:rPr>
                        <a:t>開発リーダー</a:t>
                      </a:r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+mn-ea"/>
                          <a:ea typeface="+mn-ea"/>
                        </a:rPr>
                        <a:t>○○</a:t>
                      </a:r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546134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r>
                        <a:rPr kumimoji="1" lang="ja-JP" altLang="en-US" sz="2400" smtClean="0">
                          <a:latin typeface="+mn-ea"/>
                          <a:ea typeface="+mn-ea"/>
                        </a:rPr>
                        <a:t>サブリーダー</a:t>
                      </a:r>
                      <a:endParaRPr kumimoji="1" lang="ja-JP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37001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r>
                        <a:rPr kumimoji="1" lang="ja-JP" altLang="en-US" sz="2400" smtClean="0">
                          <a:latin typeface="+mn-ea"/>
                          <a:ea typeface="+mn-ea"/>
                        </a:rPr>
                        <a:t>メンバー（担当作業）</a:t>
                      </a:r>
                      <a:endParaRPr kumimoji="1" lang="ja-JP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766050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smtClean="0">
                          <a:latin typeface="+mn-ea"/>
                          <a:ea typeface="+mn-ea"/>
                        </a:rPr>
                        <a:t>メンバー（担当作業）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66682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 smtClean="0">
                          <a:latin typeface="+mn-ea"/>
                          <a:ea typeface="+mn-ea"/>
                        </a:rPr>
                        <a:t>メンバー（担当作業）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624880"/>
                  </a:ext>
                </a:extLst>
              </a:tr>
              <a:tr h="451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 smtClean="0">
                          <a:latin typeface="+mn-ea"/>
                          <a:ea typeface="+mn-ea"/>
                        </a:rPr>
                        <a:t>メンバー（担当作業）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8834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1090142" y="1722933"/>
            <a:ext cx="350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GitHubURL</a:t>
            </a:r>
            <a:r>
              <a:rPr kumimoji="1" lang="ja-JP" altLang="en-US" sz="2800" dirty="0" smtClean="0"/>
              <a:t>：</a:t>
            </a:r>
            <a:r>
              <a:rPr kumimoji="1" lang="en-US" altLang="ja-JP" sz="2800" dirty="0" smtClean="0"/>
              <a:t>XXXXXXX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5651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29390" y="95937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企画概要説明</a:t>
            </a:r>
            <a:endParaRPr kumimoji="1" lang="ja-JP" altLang="en-US" sz="280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062532"/>
              </p:ext>
            </p:extLst>
          </p:nvPr>
        </p:nvGraphicFramePr>
        <p:xfrm>
          <a:off x="929390" y="1864481"/>
          <a:ext cx="10300084" cy="3204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481">
                  <a:extLst>
                    <a:ext uri="{9D8B030D-6E8A-4147-A177-3AD203B41FA5}">
                      <a16:colId xmlns:a16="http://schemas.microsoft.com/office/drawing/2014/main" val="1180566649"/>
                    </a:ext>
                  </a:extLst>
                </a:gridCol>
                <a:gridCol w="6370603">
                  <a:extLst>
                    <a:ext uri="{9D8B030D-6E8A-4147-A177-3AD203B41FA5}">
                      <a16:colId xmlns:a16="http://schemas.microsoft.com/office/drawing/2014/main" val="3950042250"/>
                    </a:ext>
                  </a:extLst>
                </a:gridCol>
              </a:tblGrid>
              <a:tr h="553351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+mn-ea"/>
                          <a:ea typeface="+mn-ea"/>
                        </a:rPr>
                        <a:t>項目</a:t>
                      </a:r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+mn-ea"/>
                          <a:ea typeface="+mn-ea"/>
                        </a:rPr>
                        <a:t>内容</a:t>
                      </a:r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73175"/>
                  </a:ext>
                </a:extLst>
              </a:tr>
              <a:tr h="561036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+mn-ea"/>
                          <a:ea typeface="+mn-ea"/>
                        </a:rPr>
                        <a:t>ＥＣサイトのコンセプト</a:t>
                      </a:r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+mn-ea"/>
                          <a:ea typeface="+mn-ea"/>
                        </a:rPr>
                        <a:t>どんなサイトを作りたいのか</a:t>
                      </a:r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820968"/>
                  </a:ext>
                </a:extLst>
              </a:tr>
              <a:tr h="561036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+mn-ea"/>
                          <a:ea typeface="+mn-ea"/>
                        </a:rPr>
                        <a:t>販売内容</a:t>
                      </a:r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+mn-ea"/>
                          <a:ea typeface="+mn-ea"/>
                        </a:rPr>
                        <a:t>なにをどうやって売るのか</a:t>
                      </a:r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53177"/>
                  </a:ext>
                </a:extLst>
              </a:tr>
              <a:tr h="561036">
                <a:tc>
                  <a:txBody>
                    <a:bodyPr/>
                    <a:lstStyle/>
                    <a:p>
                      <a:r>
                        <a:rPr kumimoji="1" lang="ja-JP" altLang="en-US" sz="2400" smtClean="0">
                          <a:latin typeface="+mn-ea"/>
                          <a:ea typeface="+mn-ea"/>
                        </a:rPr>
                        <a:t>ターゲットユーザー</a:t>
                      </a:r>
                      <a:endParaRPr kumimoji="1" lang="ja-JP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+mn-ea"/>
                          <a:ea typeface="+mn-ea"/>
                        </a:rPr>
                        <a:t>どんな層のユーザーに販売するのか</a:t>
                      </a:r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47352"/>
                  </a:ext>
                </a:extLst>
              </a:tr>
              <a:tr h="968364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+mn-ea"/>
                          <a:ea typeface="+mn-ea"/>
                        </a:rPr>
                        <a:t>ペルソナ</a:t>
                      </a:r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+mn-ea"/>
                          <a:ea typeface="+mn-ea"/>
                        </a:rPr>
                        <a:t>ターゲットユーザーのうち、絶対に顧客にしたいユーザープロフィール</a:t>
                      </a:r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96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01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29390" y="95937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設計書説明</a:t>
            </a:r>
            <a:endParaRPr kumimoji="1" lang="ja-JP" altLang="en-US" sz="280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62270"/>
              </p:ext>
            </p:extLst>
          </p:nvPr>
        </p:nvGraphicFramePr>
        <p:xfrm>
          <a:off x="1047080" y="1742172"/>
          <a:ext cx="10176427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80">
                  <a:extLst>
                    <a:ext uri="{9D8B030D-6E8A-4147-A177-3AD203B41FA5}">
                      <a16:colId xmlns:a16="http://schemas.microsoft.com/office/drawing/2014/main" val="1180566649"/>
                    </a:ext>
                  </a:extLst>
                </a:gridCol>
                <a:gridCol w="4906145">
                  <a:extLst>
                    <a:ext uri="{9D8B030D-6E8A-4147-A177-3AD203B41FA5}">
                      <a16:colId xmlns:a16="http://schemas.microsoft.com/office/drawing/2014/main" val="3950042250"/>
                    </a:ext>
                  </a:extLst>
                </a:gridCol>
                <a:gridCol w="2801402">
                  <a:extLst>
                    <a:ext uri="{9D8B030D-6E8A-4147-A177-3AD203B41FA5}">
                      <a16:colId xmlns:a16="http://schemas.microsoft.com/office/drawing/2014/main" val="2363339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+mn-ea"/>
                          <a:ea typeface="+mn-ea"/>
                        </a:rPr>
                        <a:t>項目</a:t>
                      </a:r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+mn-ea"/>
                          <a:ea typeface="+mn-ea"/>
                        </a:rPr>
                        <a:t>状況（一部作成／</a:t>
                      </a:r>
                      <a:r>
                        <a:rPr kumimoji="1" lang="ja-JP" altLang="en-US" sz="2400" dirty="0" smtClean="0">
                          <a:latin typeface="+mn-ea"/>
                          <a:ea typeface="+mn-ea"/>
                        </a:rPr>
                        <a:t>未着手など）</a:t>
                      </a:r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+mn-ea"/>
                          <a:ea typeface="+mn-ea"/>
                        </a:rPr>
                        <a:t>担当（責任者）</a:t>
                      </a:r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73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+mn-ea"/>
                          <a:ea typeface="+mn-ea"/>
                        </a:rPr>
                        <a:t>業務フロー</a:t>
                      </a:r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459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+mn-ea"/>
                          <a:ea typeface="+mn-ea"/>
                        </a:rPr>
                        <a:t>機能一覧</a:t>
                      </a:r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82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+mn-ea"/>
                          <a:ea typeface="+mn-ea"/>
                        </a:rPr>
                        <a:t>画面一覧</a:t>
                      </a:r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5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+mn-ea"/>
                          <a:ea typeface="+mn-ea"/>
                        </a:rPr>
                        <a:t>画面レイアウト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4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+mn-ea"/>
                          <a:ea typeface="+mn-ea"/>
                        </a:rPr>
                        <a:t>画面遷移図</a:t>
                      </a:r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25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>
                          <a:latin typeface="+mn-ea"/>
                          <a:ea typeface="+mn-ea"/>
                        </a:rPr>
                        <a:t>DB</a:t>
                      </a:r>
                      <a:r>
                        <a:rPr kumimoji="1" lang="ja-JP" altLang="en-US" sz="2400" dirty="0" smtClean="0">
                          <a:latin typeface="+mn-ea"/>
                          <a:ea typeface="+mn-ea"/>
                        </a:rPr>
                        <a:t>設計書</a:t>
                      </a:r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9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+mn-ea"/>
                          <a:ea typeface="+mn-ea"/>
                        </a:rPr>
                        <a:t>プロトタイプ</a:t>
                      </a:r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9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latin typeface="+mn-ea"/>
                          <a:ea typeface="+mn-ea"/>
                        </a:rPr>
                        <a:t>ソースコード</a:t>
                      </a:r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84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51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29390" y="959370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進捗・役割分担に関する説明、相談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20537" y="1745247"/>
            <a:ext cx="866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○○○</a:t>
            </a:r>
            <a:endParaRPr kumimoji="1" lang="en-US" altLang="ja-JP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sz="2400" dirty="0" smtClean="0"/>
              <a:t>×××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ja-JP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529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29390" y="95937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技術に関する説明、相談</a:t>
            </a:r>
            <a:endParaRPr kumimoji="1" lang="ja-JP" altLang="en-US" sz="28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20537" y="1745247"/>
            <a:ext cx="866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○○○</a:t>
            </a:r>
            <a:endParaRPr kumimoji="1" lang="en-US" altLang="ja-JP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sz="2400" dirty="0" smtClean="0"/>
              <a:t>×××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ja-JP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280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29390" y="959370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smtClean="0"/>
              <a:t>レビュー指摘に関する説明、相談</a:t>
            </a:r>
            <a:endParaRPr kumimoji="1" lang="ja-JP" altLang="en-US" sz="28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20537" y="1745247"/>
            <a:ext cx="866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○○○</a:t>
            </a:r>
            <a:endParaRPr kumimoji="1" lang="en-US" altLang="ja-JP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sz="2400" dirty="0" smtClean="0"/>
              <a:t>×××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ja-JP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5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シャボ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シャボ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2053</TotalTime>
  <Words>336</Words>
  <Application>Microsoft Office PowerPoint</Application>
  <PresentationFormat>ワイド画面</PresentationFormat>
  <Paragraphs>61</Paragraphs>
  <Slides>8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HGSｺﾞｼｯｸE</vt:lpstr>
      <vt:lpstr>HGｺﾞｼｯｸE</vt:lpstr>
      <vt:lpstr>HG創英角ｺﾞｼｯｸUB</vt:lpstr>
      <vt:lpstr>游ゴシック</vt:lpstr>
      <vt:lpstr>Arial</vt:lpstr>
      <vt:lpstr>Franklin Gothic Book</vt:lpstr>
      <vt:lpstr>Franklin Gothic Medium</vt:lpstr>
      <vt:lpstr>シャボン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麻生塾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久家　政人</dc:creator>
  <cp:lastModifiedBy>村上　香代</cp:lastModifiedBy>
  <cp:revision>25</cp:revision>
  <dcterms:created xsi:type="dcterms:W3CDTF">2021-10-04T02:56:06Z</dcterms:created>
  <dcterms:modified xsi:type="dcterms:W3CDTF">2021-10-08T03:11:11Z</dcterms:modified>
</cp:coreProperties>
</file>