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3"/>
  </p:sldMasterIdLst>
  <p:sldIdLst>
    <p:sldId id="256" r:id="rId4"/>
    <p:sldId id="257" r:id="rId5"/>
    <p:sldId id="258" r:id="rId6"/>
    <p:sldId id="259" r:id="rId7"/>
    <p:sldId id="260" r:id="rId8"/>
    <p:sldId id="261" r:id="rId9"/>
    <p:sldId id="262"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248A6B7-8BD8-44E4-8BA3-40A90FFB5A2E}" type="datetimeFigureOut">
              <a:rPr kumimoji="1" lang="ja-JP" altLang="en-US" smtClean="0"/>
              <a:t>2023/7/12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2691262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248A6B7-8BD8-44E4-8BA3-40A90FFB5A2E}" type="datetimeFigureOut">
              <a:rPr kumimoji="1" lang="ja-JP" altLang="en-US" smtClean="0"/>
              <a:t>2023/7/12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3426305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248A6B7-8BD8-44E4-8BA3-40A90FFB5A2E}" type="datetimeFigureOut">
              <a:rPr kumimoji="1" lang="ja-JP" altLang="en-US" smtClean="0"/>
              <a:t>2023/7/12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A71B67-6146-4AAA-BBFC-59AA93715E5C}"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7986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0248A6B7-8BD8-44E4-8BA3-40A90FFB5A2E}" type="datetimeFigureOut">
              <a:rPr kumimoji="1" lang="ja-JP" altLang="en-US" smtClean="0"/>
              <a:t>2023/7/12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2289421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0248A6B7-8BD8-44E4-8BA3-40A90FFB5A2E}" type="datetimeFigureOut">
              <a:rPr kumimoji="1" lang="ja-JP" altLang="en-US" smtClean="0"/>
              <a:t>2023/7/12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A71B67-6146-4AAA-BBFC-59AA93715E5C}"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33682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0248A6B7-8BD8-44E4-8BA3-40A90FFB5A2E}" type="datetimeFigureOut">
              <a:rPr kumimoji="1" lang="ja-JP" altLang="en-US" smtClean="0"/>
              <a:t>2023/7/12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1231699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248A6B7-8BD8-44E4-8BA3-40A90FFB5A2E}" type="datetimeFigureOut">
              <a:rPr kumimoji="1" lang="ja-JP" altLang="en-US" smtClean="0"/>
              <a:t>2023/7/12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2833789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248A6B7-8BD8-44E4-8BA3-40A90FFB5A2E}" type="datetimeFigureOut">
              <a:rPr kumimoji="1" lang="ja-JP" altLang="en-US" smtClean="0"/>
              <a:t>2023/7/12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2128204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248A6B7-8BD8-44E4-8BA3-40A90FFB5A2E}" type="datetimeFigureOut">
              <a:rPr kumimoji="1" lang="ja-JP" altLang="en-US" smtClean="0"/>
              <a:t>2023/7/12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271007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248A6B7-8BD8-44E4-8BA3-40A90FFB5A2E}" type="datetimeFigureOut">
              <a:rPr kumimoji="1" lang="ja-JP" altLang="en-US" smtClean="0"/>
              <a:t>2023/7/12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714519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248A6B7-8BD8-44E4-8BA3-40A90FFB5A2E}" type="datetimeFigureOut">
              <a:rPr kumimoji="1" lang="ja-JP" altLang="en-US" smtClean="0"/>
              <a:t>2023/7/12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3219600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248A6B7-8BD8-44E4-8BA3-40A90FFB5A2E}" type="datetimeFigureOut">
              <a:rPr kumimoji="1" lang="ja-JP" altLang="en-US" smtClean="0"/>
              <a:t>2023/7/12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568643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248A6B7-8BD8-44E4-8BA3-40A90FFB5A2E}" type="datetimeFigureOut">
              <a:rPr kumimoji="1" lang="ja-JP" altLang="en-US" smtClean="0"/>
              <a:t>2023/7/12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955348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48A6B7-8BD8-44E4-8BA3-40A90FFB5A2E}" type="datetimeFigureOut">
              <a:rPr kumimoji="1" lang="ja-JP" altLang="en-US" smtClean="0"/>
              <a:t>2023/7/12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906900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248A6B7-8BD8-44E4-8BA3-40A90FFB5A2E}" type="datetimeFigureOut">
              <a:rPr kumimoji="1" lang="ja-JP" altLang="en-US" smtClean="0"/>
              <a:t>2023/7/12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395889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248A6B7-8BD8-44E4-8BA3-40A90FFB5A2E}" type="datetimeFigureOut">
              <a:rPr kumimoji="1" lang="ja-JP" altLang="en-US" smtClean="0"/>
              <a:t>2023/7/12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3774491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248A6B7-8BD8-44E4-8BA3-40A90FFB5A2E}" type="datetimeFigureOut">
              <a:rPr kumimoji="1" lang="ja-JP" altLang="en-US" smtClean="0"/>
              <a:t>2023/7/12</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31325425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41286" y="2202180"/>
            <a:ext cx="4309427" cy="990600"/>
          </a:xfrm>
        </p:spPr>
        <p:txBody>
          <a:bodyPr>
            <a:normAutofit/>
          </a:bodyPr>
          <a:lstStyle/>
          <a:p>
            <a:r>
              <a:rPr kumimoji="1" lang="en-US" altLang="ja-JP" dirty="0"/>
              <a:t>OPEN CHAT</a:t>
            </a:r>
            <a:endParaRPr kumimoji="1" lang="ja-JP" altLang="en-US" dirty="0"/>
          </a:p>
        </p:txBody>
      </p:sp>
      <p:sp>
        <p:nvSpPr>
          <p:cNvPr id="3" name="サブタイトル 2"/>
          <p:cNvSpPr>
            <a:spLocks noGrp="1"/>
          </p:cNvSpPr>
          <p:nvPr>
            <p:ph type="subTitle" idx="1"/>
          </p:nvPr>
        </p:nvSpPr>
        <p:spPr>
          <a:xfrm>
            <a:off x="2030413" y="4269379"/>
            <a:ext cx="8915399" cy="1126283"/>
          </a:xfrm>
        </p:spPr>
        <p:txBody>
          <a:bodyPr>
            <a:normAutofit/>
          </a:bodyPr>
          <a:lstStyle/>
          <a:p>
            <a:r>
              <a:rPr kumimoji="1" lang="ja-JP" altLang="en-US" sz="2400" dirty="0"/>
              <a:t>チーム：１</a:t>
            </a:r>
            <a:r>
              <a:rPr lang="ja-JP" altLang="en-US" sz="2400" dirty="0"/>
              <a:t>班</a:t>
            </a:r>
            <a:endParaRPr kumimoji="1" lang="en-US" altLang="ja-JP" sz="2400" dirty="0"/>
          </a:p>
          <a:p>
            <a:r>
              <a:rPr lang="ja-JP" altLang="en-US" sz="2400" dirty="0"/>
              <a:t>メンバ：白濵、小谷、岩崎、谷川、橋村、斎藤、交野</a:t>
            </a:r>
            <a:endParaRPr kumimoji="1" lang="ja-JP" altLang="en-US" sz="2400" dirty="0"/>
          </a:p>
        </p:txBody>
      </p:sp>
    </p:spTree>
    <p:extLst>
      <p:ext uri="{BB962C8B-B14F-4D97-AF65-F5344CB8AC3E}">
        <p14:creationId xmlns:p14="http://schemas.microsoft.com/office/powerpoint/2010/main" val="23830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92925" y="624110"/>
            <a:ext cx="8911687" cy="741552"/>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60000"/>
                  <a:lumOff val="40000"/>
                </a:schemeClr>
              </a:gs>
            </a:gsLst>
            <a:lin ang="10800000" scaled="1"/>
            <a:tileRect/>
          </a:gradFill>
        </p:spPr>
        <p:txBody>
          <a:bodyPr/>
          <a:lstStyle/>
          <a:p>
            <a:r>
              <a:rPr kumimoji="1" lang="ja-JP" altLang="en-US" dirty="0"/>
              <a:t>開発概要</a:t>
            </a:r>
          </a:p>
        </p:txBody>
      </p:sp>
      <p:sp>
        <p:nvSpPr>
          <p:cNvPr id="3" name="コンテンツ プレースホルダー 2"/>
          <p:cNvSpPr>
            <a:spLocks noGrp="1"/>
          </p:cNvSpPr>
          <p:nvPr>
            <p:ph idx="1"/>
          </p:nvPr>
        </p:nvSpPr>
        <p:spPr>
          <a:xfrm>
            <a:off x="2589212" y="1747520"/>
            <a:ext cx="8915400" cy="4683760"/>
          </a:xfrm>
        </p:spPr>
        <p:txBody>
          <a:bodyPr>
            <a:normAutofit lnSpcReduction="10000"/>
          </a:bodyPr>
          <a:lstStyle/>
          <a:p>
            <a:r>
              <a:rPr kumimoji="1" lang="ja-JP" altLang="en-US" sz="2800" dirty="0"/>
              <a:t>このシステムは同じ趣味</a:t>
            </a:r>
            <a:r>
              <a:rPr lang="ja-JP" altLang="en-US" sz="2800" dirty="0"/>
              <a:t>の友達が欲しい</a:t>
            </a:r>
            <a:r>
              <a:rPr kumimoji="1" lang="ja-JP" altLang="en-US" sz="2800" dirty="0"/>
              <a:t>人を対象とし、グループ</a:t>
            </a:r>
            <a:r>
              <a:rPr lang="ja-JP" altLang="en-US" sz="2800" dirty="0"/>
              <a:t>トークツールの開発を行う</a:t>
            </a:r>
            <a:endParaRPr lang="en-US" altLang="ja-JP" sz="2800" dirty="0"/>
          </a:p>
          <a:p>
            <a:r>
              <a:rPr kumimoji="1" lang="ja-JP" altLang="en-US" sz="2800" dirty="0"/>
              <a:t>以下の機能を開発する</a:t>
            </a:r>
            <a:endParaRPr kumimoji="1" lang="en-US" altLang="ja-JP" sz="2800" dirty="0"/>
          </a:p>
          <a:p>
            <a:pPr lvl="1">
              <a:buFont typeface="Wingdings" panose="05000000000000000000" pitchFamily="2" charset="2"/>
              <a:buChar char="Ø"/>
            </a:pPr>
            <a:r>
              <a:rPr lang="ja-JP" altLang="en-US" sz="2800" dirty="0"/>
              <a:t>ログイン・ログアウト機能</a:t>
            </a:r>
            <a:endParaRPr lang="en-US" altLang="ja-JP" sz="2800" dirty="0"/>
          </a:p>
          <a:p>
            <a:pPr lvl="1">
              <a:buFont typeface="Wingdings" panose="05000000000000000000" pitchFamily="2" charset="2"/>
              <a:buChar char="Ø"/>
            </a:pPr>
            <a:r>
              <a:rPr lang="ja-JP" altLang="en-US" sz="2800" dirty="0"/>
              <a:t>ユーザー新規登録機能</a:t>
            </a:r>
            <a:endParaRPr lang="en-US" altLang="ja-JP" sz="2800" dirty="0"/>
          </a:p>
          <a:p>
            <a:pPr lvl="1">
              <a:buFont typeface="Wingdings" panose="05000000000000000000" pitchFamily="2" charset="2"/>
              <a:buChar char="Ø"/>
            </a:pPr>
            <a:r>
              <a:rPr kumimoji="1" lang="ja-JP" altLang="en-US" sz="2800" dirty="0"/>
              <a:t>グループ作成・参加機能</a:t>
            </a:r>
            <a:endParaRPr kumimoji="1" lang="en-US" altLang="ja-JP" sz="2800" dirty="0"/>
          </a:p>
          <a:p>
            <a:pPr lvl="1">
              <a:buFont typeface="Wingdings" panose="05000000000000000000" pitchFamily="2" charset="2"/>
              <a:buChar char="Ø"/>
            </a:pPr>
            <a:r>
              <a:rPr lang="ja-JP" altLang="en-US" sz="2800" dirty="0"/>
              <a:t>トーク機能</a:t>
            </a:r>
            <a:endParaRPr lang="en-US" altLang="ja-JP" sz="2800" dirty="0"/>
          </a:p>
          <a:p>
            <a:pPr lvl="1">
              <a:buFont typeface="Wingdings" panose="05000000000000000000" pitchFamily="2" charset="2"/>
              <a:buChar char="Ø"/>
            </a:pPr>
            <a:r>
              <a:rPr kumimoji="1" lang="ja-JP" altLang="en-US" sz="2800" dirty="0"/>
              <a:t>リアクション機能</a:t>
            </a:r>
            <a:endParaRPr kumimoji="1" lang="en-US" altLang="ja-JP" sz="2800" dirty="0"/>
          </a:p>
          <a:p>
            <a:pPr lvl="1">
              <a:buFont typeface="Wingdings" panose="05000000000000000000" pitchFamily="2" charset="2"/>
              <a:buChar char="Ø"/>
            </a:pPr>
            <a:r>
              <a:rPr lang="ja-JP" altLang="en-US" sz="2800" dirty="0"/>
              <a:t>グループ検索機能</a:t>
            </a:r>
            <a:endParaRPr kumimoji="1" lang="ja-JP" altLang="en-US" sz="2800" dirty="0"/>
          </a:p>
        </p:txBody>
      </p:sp>
    </p:spTree>
    <p:extLst>
      <p:ext uri="{BB962C8B-B14F-4D97-AF65-F5344CB8AC3E}">
        <p14:creationId xmlns:p14="http://schemas.microsoft.com/office/powerpoint/2010/main" val="1151446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p:cNvSpPr>
            <a:spLocks noGrp="1"/>
          </p:cNvSpPr>
          <p:nvPr>
            <p:ph type="title"/>
          </p:nvPr>
        </p:nvSpPr>
        <p:spPr>
          <a:xfrm>
            <a:off x="1794897" y="624110"/>
            <a:ext cx="9712998" cy="1280890"/>
          </a:xfrm>
        </p:spPr>
        <p:txBody>
          <a:bodyPr>
            <a:normAutofit/>
          </a:bodyPr>
          <a:lstStyle/>
          <a:p>
            <a:r>
              <a:rPr kumimoji="1" lang="ja-JP" altLang="en-US" dirty="0"/>
              <a:t>開発スケジュール（予定と実績）</a:t>
            </a:r>
          </a:p>
        </p:txBody>
      </p:sp>
      <p:sp>
        <p:nvSpPr>
          <p:cNvPr id="18" name="Rectangle 17">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3" name="表 2">
            <a:extLst>
              <a:ext uri="{FF2B5EF4-FFF2-40B4-BE49-F238E27FC236}">
                <a16:creationId xmlns:a16="http://schemas.microsoft.com/office/drawing/2014/main" id="{C37455ED-1634-BD74-FC6D-2BF2F2D7AE3E}"/>
              </a:ext>
            </a:extLst>
          </p:cNvPr>
          <p:cNvGraphicFramePr>
            <a:graphicFrameLocks noGrp="1"/>
          </p:cNvGraphicFramePr>
          <p:nvPr>
            <p:extLst>
              <p:ext uri="{D42A27DB-BD31-4B8C-83A1-F6EECF244321}">
                <p14:modId xmlns:p14="http://schemas.microsoft.com/office/powerpoint/2010/main" val="2246898959"/>
              </p:ext>
            </p:extLst>
          </p:nvPr>
        </p:nvGraphicFramePr>
        <p:xfrm>
          <a:off x="900234" y="2185130"/>
          <a:ext cx="10607661" cy="3088640"/>
        </p:xfrm>
        <a:graphic>
          <a:graphicData uri="http://schemas.openxmlformats.org/drawingml/2006/table">
            <a:tbl>
              <a:tblPr/>
              <a:tblGrid>
                <a:gridCol w="1178629">
                  <a:extLst>
                    <a:ext uri="{9D8B030D-6E8A-4147-A177-3AD203B41FA5}">
                      <a16:colId xmlns:a16="http://schemas.microsoft.com/office/drawing/2014/main" val="859453787"/>
                    </a:ext>
                  </a:extLst>
                </a:gridCol>
                <a:gridCol w="1178629">
                  <a:extLst>
                    <a:ext uri="{9D8B030D-6E8A-4147-A177-3AD203B41FA5}">
                      <a16:colId xmlns:a16="http://schemas.microsoft.com/office/drawing/2014/main" val="560965733"/>
                    </a:ext>
                  </a:extLst>
                </a:gridCol>
                <a:gridCol w="1178629">
                  <a:extLst>
                    <a:ext uri="{9D8B030D-6E8A-4147-A177-3AD203B41FA5}">
                      <a16:colId xmlns:a16="http://schemas.microsoft.com/office/drawing/2014/main" val="2833756759"/>
                    </a:ext>
                  </a:extLst>
                </a:gridCol>
                <a:gridCol w="1178629">
                  <a:extLst>
                    <a:ext uri="{9D8B030D-6E8A-4147-A177-3AD203B41FA5}">
                      <a16:colId xmlns:a16="http://schemas.microsoft.com/office/drawing/2014/main" val="3049135738"/>
                    </a:ext>
                  </a:extLst>
                </a:gridCol>
                <a:gridCol w="1178629">
                  <a:extLst>
                    <a:ext uri="{9D8B030D-6E8A-4147-A177-3AD203B41FA5}">
                      <a16:colId xmlns:a16="http://schemas.microsoft.com/office/drawing/2014/main" val="385543231"/>
                    </a:ext>
                  </a:extLst>
                </a:gridCol>
                <a:gridCol w="1178629">
                  <a:extLst>
                    <a:ext uri="{9D8B030D-6E8A-4147-A177-3AD203B41FA5}">
                      <a16:colId xmlns:a16="http://schemas.microsoft.com/office/drawing/2014/main" val="292706927"/>
                    </a:ext>
                  </a:extLst>
                </a:gridCol>
                <a:gridCol w="1178629">
                  <a:extLst>
                    <a:ext uri="{9D8B030D-6E8A-4147-A177-3AD203B41FA5}">
                      <a16:colId xmlns:a16="http://schemas.microsoft.com/office/drawing/2014/main" val="1390499969"/>
                    </a:ext>
                  </a:extLst>
                </a:gridCol>
                <a:gridCol w="1178629">
                  <a:extLst>
                    <a:ext uri="{9D8B030D-6E8A-4147-A177-3AD203B41FA5}">
                      <a16:colId xmlns:a16="http://schemas.microsoft.com/office/drawing/2014/main" val="749281086"/>
                    </a:ext>
                  </a:extLst>
                </a:gridCol>
                <a:gridCol w="1178629">
                  <a:extLst>
                    <a:ext uri="{9D8B030D-6E8A-4147-A177-3AD203B41FA5}">
                      <a16:colId xmlns:a16="http://schemas.microsoft.com/office/drawing/2014/main" val="4254194136"/>
                    </a:ext>
                  </a:extLst>
                </a:gridCol>
              </a:tblGrid>
              <a:tr h="619104">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4</a:t>
                      </a:r>
                      <a:r>
                        <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rPr>
                        <a:t>月</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5</a:t>
                      </a:r>
                      <a:r>
                        <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rPr>
                        <a:t>月</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6</a:t>
                      </a:r>
                      <a:r>
                        <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rPr>
                        <a:t>月</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7</a:t>
                      </a:r>
                      <a:r>
                        <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rPr>
                        <a:t>月</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2307552"/>
                  </a:ext>
                </a:extLst>
              </a:tr>
              <a:tr h="925216">
                <a:tc>
                  <a:txBody>
                    <a:bodyPr/>
                    <a:lstStyle/>
                    <a:p>
                      <a:pPr algn="l" fontAlgn="ctr"/>
                      <a:r>
                        <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rPr>
                        <a:t>予定</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画面設計書</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l" fontAlgn="ctr"/>
                      <a:r>
                        <a:rPr lang="en-US" sz="1800" b="0" i="0" u="none" strike="noStrike" dirty="0">
                          <a:solidFill>
                            <a:srgbClr val="000000"/>
                          </a:solidFill>
                          <a:effectLst/>
                          <a:latin typeface="游ゴシック" panose="020B0400000000000000" pitchFamily="50" charset="-128"/>
                          <a:ea typeface="游ゴシック" panose="020B0400000000000000" pitchFamily="50" charset="-128"/>
                        </a:rPr>
                        <a:t>DB</a:t>
                      </a: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設計書</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l"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開発</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l"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テスト</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557309865"/>
                  </a:ext>
                </a:extLst>
              </a:tr>
              <a:tr h="619104">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4</a:t>
                      </a:r>
                      <a:r>
                        <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rPr>
                        <a:t>月</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5</a:t>
                      </a:r>
                      <a:r>
                        <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rPr>
                        <a:t>月</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6</a:t>
                      </a:r>
                      <a:r>
                        <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rPr>
                        <a:t>月</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7</a:t>
                      </a:r>
                      <a:r>
                        <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rPr>
                        <a:t>月</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3907317"/>
                  </a:ext>
                </a:extLst>
              </a:tr>
              <a:tr h="925216">
                <a:tc>
                  <a:txBody>
                    <a:bodyPr/>
                    <a:lstStyle/>
                    <a:p>
                      <a:pPr algn="l" fontAlgn="ctr"/>
                      <a:r>
                        <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rPr>
                        <a:t>実績</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画面設計書</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6DCE4"/>
                    </a:solidFill>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l" fontAlgn="ctr"/>
                      <a:r>
                        <a:rPr lang="en-US" sz="1800" b="0" i="0" u="none" strike="noStrike" dirty="0">
                          <a:solidFill>
                            <a:srgbClr val="000000"/>
                          </a:solidFill>
                          <a:effectLst/>
                          <a:latin typeface="游ゴシック" panose="020B0400000000000000" pitchFamily="50" charset="-128"/>
                          <a:ea typeface="游ゴシック" panose="020B0400000000000000" pitchFamily="50" charset="-128"/>
                        </a:rPr>
                        <a:t>DB</a:t>
                      </a: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設計書</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ACB9CA"/>
                    </a:solidFill>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l"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開発</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8497B0"/>
                    </a:solidFill>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l"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テスト</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3177271741"/>
                  </a:ext>
                </a:extLst>
              </a:tr>
            </a:tbl>
          </a:graphicData>
        </a:graphic>
      </p:graphicFrame>
    </p:spTree>
    <p:extLst>
      <p:ext uri="{BB962C8B-B14F-4D97-AF65-F5344CB8AC3E}">
        <p14:creationId xmlns:p14="http://schemas.microsoft.com/office/powerpoint/2010/main" val="3465061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92925" y="624110"/>
            <a:ext cx="8911687" cy="741552"/>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60000"/>
                  <a:lumOff val="40000"/>
                </a:schemeClr>
              </a:gs>
            </a:gsLst>
            <a:lin ang="10800000" scaled="1"/>
            <a:tileRect/>
          </a:gradFill>
        </p:spPr>
        <p:txBody>
          <a:bodyPr/>
          <a:lstStyle/>
          <a:p>
            <a:r>
              <a:rPr kumimoji="1" lang="ja-JP" altLang="en-US" dirty="0"/>
              <a:t>工夫した</a:t>
            </a:r>
            <a:r>
              <a:rPr lang="ja-JP" altLang="en-US" dirty="0"/>
              <a:t>点</a:t>
            </a:r>
            <a:endParaRPr kumimoji="1" lang="ja-JP" altLang="en-US" dirty="0"/>
          </a:p>
        </p:txBody>
      </p:sp>
      <p:sp>
        <p:nvSpPr>
          <p:cNvPr id="3" name="コンテンツ プレースホルダー 2"/>
          <p:cNvSpPr>
            <a:spLocks noGrp="1"/>
          </p:cNvSpPr>
          <p:nvPr>
            <p:ph idx="1"/>
          </p:nvPr>
        </p:nvSpPr>
        <p:spPr>
          <a:xfrm>
            <a:off x="2049566" y="2223541"/>
            <a:ext cx="8915400" cy="3777622"/>
          </a:xfrm>
        </p:spPr>
        <p:txBody>
          <a:bodyPr>
            <a:normAutofit/>
          </a:bodyPr>
          <a:lstStyle/>
          <a:p>
            <a:r>
              <a:rPr lang="ja-JP" altLang="en-US" sz="2800" dirty="0"/>
              <a:t>当</a:t>
            </a:r>
            <a:r>
              <a:rPr kumimoji="1" lang="ja-JP" altLang="en-US" sz="2800" dirty="0"/>
              <a:t>システムの開発にあたり、以下の点を工夫した</a:t>
            </a:r>
            <a:endParaRPr kumimoji="1" lang="en-US" altLang="ja-JP" sz="2800" dirty="0"/>
          </a:p>
          <a:p>
            <a:pPr lvl="1"/>
            <a:r>
              <a:rPr kumimoji="1" lang="ja-JP" altLang="en-US" sz="3200" dirty="0"/>
              <a:t>機能を早めに作り終えることで、デザインをチームで相談しながら高齢者にも見やすく分かりやすい機能を作ることができた</a:t>
            </a:r>
            <a:endParaRPr kumimoji="1" lang="en-US" altLang="ja-JP" sz="3200" dirty="0"/>
          </a:p>
          <a:p>
            <a:pPr lvl="1"/>
            <a:r>
              <a:rPr lang="en-US" altLang="ja-JP" sz="3200" dirty="0"/>
              <a:t>PC</a:t>
            </a:r>
            <a:r>
              <a:rPr lang="ja-JP" altLang="en-US" sz="3200" dirty="0"/>
              <a:t>だけでなくスマートフォンの画面でも見やすくすることができた</a:t>
            </a:r>
            <a:endParaRPr kumimoji="1" lang="en-US" altLang="ja-JP" sz="3200" dirty="0"/>
          </a:p>
        </p:txBody>
      </p:sp>
    </p:spTree>
    <p:extLst>
      <p:ext uri="{BB962C8B-B14F-4D97-AF65-F5344CB8AC3E}">
        <p14:creationId xmlns:p14="http://schemas.microsoft.com/office/powerpoint/2010/main" val="1362269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92925" y="624110"/>
            <a:ext cx="8911687" cy="741552"/>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60000"/>
                  <a:lumOff val="40000"/>
                </a:schemeClr>
              </a:gs>
            </a:gsLst>
            <a:lin ang="10800000" scaled="1"/>
            <a:tileRect/>
          </a:gradFill>
        </p:spPr>
        <p:txBody>
          <a:bodyPr/>
          <a:lstStyle/>
          <a:p>
            <a:r>
              <a:rPr kumimoji="1" lang="ja-JP" altLang="en-US" dirty="0"/>
              <a:t>苦労した点</a:t>
            </a:r>
          </a:p>
        </p:txBody>
      </p:sp>
      <p:sp>
        <p:nvSpPr>
          <p:cNvPr id="3" name="コンテンツ プレースホルダー 2"/>
          <p:cNvSpPr>
            <a:spLocks noGrp="1"/>
          </p:cNvSpPr>
          <p:nvPr>
            <p:ph idx="1"/>
          </p:nvPr>
        </p:nvSpPr>
        <p:spPr/>
        <p:txBody>
          <a:bodyPr>
            <a:normAutofit/>
          </a:bodyPr>
          <a:lstStyle/>
          <a:p>
            <a:r>
              <a:rPr kumimoji="1" lang="ja-JP" altLang="en-US" sz="2800" dirty="0"/>
              <a:t>当システムの開発にあたり、以下のような問題が発生した</a:t>
            </a:r>
            <a:endParaRPr kumimoji="1" lang="en-US" altLang="ja-JP" sz="2800" dirty="0"/>
          </a:p>
          <a:p>
            <a:pPr lvl="1"/>
            <a:r>
              <a:rPr lang="ja-JP" altLang="en-US" sz="2800" dirty="0"/>
              <a:t>チームメンバー同士でお互いの仕事の進捗把握及び内容把握</a:t>
            </a:r>
            <a:endParaRPr lang="en-US" altLang="ja-JP" sz="2800" dirty="0"/>
          </a:p>
          <a:p>
            <a:pPr lvl="1"/>
            <a:r>
              <a:rPr kumimoji="1" lang="ja-JP" altLang="en-US" sz="2800" dirty="0"/>
              <a:t>仕事の割り振りや指示の出し方</a:t>
            </a:r>
            <a:endParaRPr kumimoji="1" lang="en-US" altLang="ja-JP" sz="2800" dirty="0"/>
          </a:p>
          <a:p>
            <a:pPr marL="457200" lvl="1" indent="0">
              <a:buNone/>
            </a:pPr>
            <a:endParaRPr kumimoji="1" lang="ja-JP" altLang="en-US" sz="2800" dirty="0"/>
          </a:p>
        </p:txBody>
      </p:sp>
    </p:spTree>
    <p:extLst>
      <p:ext uri="{BB962C8B-B14F-4D97-AF65-F5344CB8AC3E}">
        <p14:creationId xmlns:p14="http://schemas.microsoft.com/office/powerpoint/2010/main" val="1626653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92925" y="624110"/>
            <a:ext cx="8911687" cy="741552"/>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60000"/>
                  <a:lumOff val="40000"/>
                </a:schemeClr>
              </a:gs>
            </a:gsLst>
            <a:lin ang="10800000" scaled="1"/>
            <a:tileRect/>
          </a:gradFill>
        </p:spPr>
        <p:txBody>
          <a:bodyPr/>
          <a:lstStyle/>
          <a:p>
            <a:r>
              <a:rPr kumimoji="1" lang="ja-JP" altLang="en-US" dirty="0"/>
              <a:t>デモンストレーション</a:t>
            </a:r>
          </a:p>
        </p:txBody>
      </p:sp>
      <p:sp>
        <p:nvSpPr>
          <p:cNvPr id="5" name="正方形/長方形 4">
            <a:extLst>
              <a:ext uri="{FF2B5EF4-FFF2-40B4-BE49-F238E27FC236}">
                <a16:creationId xmlns:a16="http://schemas.microsoft.com/office/drawing/2014/main" id="{715A59FA-F88D-419B-BFA9-F518D7CB591A}"/>
              </a:ext>
            </a:extLst>
          </p:cNvPr>
          <p:cNvSpPr/>
          <p:nvPr/>
        </p:nvSpPr>
        <p:spPr>
          <a:xfrm>
            <a:off x="1073045" y="2644170"/>
            <a:ext cx="10609290" cy="1569660"/>
          </a:xfrm>
          <a:prstGeom prst="rect">
            <a:avLst/>
          </a:prstGeom>
        </p:spPr>
        <p:txBody>
          <a:bodyPr wrap="square">
            <a:spAutoFit/>
          </a:bodyPr>
          <a:lstStyle/>
          <a:p>
            <a:r>
              <a:rPr lang="en-US" altLang="ja-JP" sz="2400" b="1" dirty="0" err="1">
                <a:solidFill>
                  <a:srgbClr val="FF0000"/>
                </a:solidFill>
              </a:rPr>
              <a:t>Github</a:t>
            </a:r>
            <a:r>
              <a:rPr lang="ja-JP" altLang="en-US" sz="2400" b="1" dirty="0">
                <a:solidFill>
                  <a:srgbClr val="FF0000"/>
                </a:solidFill>
              </a:rPr>
              <a:t>のリンク</a:t>
            </a:r>
            <a:r>
              <a:rPr lang="en-US" altLang="ja-JP" sz="2400" b="1" dirty="0">
                <a:solidFill>
                  <a:srgbClr val="FF0000"/>
                </a:solidFill>
              </a:rPr>
              <a:t>		https://github.com/Aso2101167/2023Dev2Early</a:t>
            </a:r>
            <a:br>
              <a:rPr lang="en-US" altLang="ja-JP" sz="2400" b="1" dirty="0">
                <a:solidFill>
                  <a:srgbClr val="FF0000"/>
                </a:solidFill>
              </a:rPr>
            </a:br>
            <a:r>
              <a:rPr lang="en-US" altLang="ja-JP" sz="2400" b="1" dirty="0">
                <a:solidFill>
                  <a:srgbClr val="FF0000"/>
                </a:solidFill>
              </a:rPr>
              <a:t>web</a:t>
            </a:r>
            <a:r>
              <a:rPr lang="ja-JP" altLang="en-US" sz="2400" b="1" dirty="0">
                <a:solidFill>
                  <a:srgbClr val="FF0000"/>
                </a:solidFill>
              </a:rPr>
              <a:t>サイトのリンク</a:t>
            </a:r>
            <a:endParaRPr lang="en-US" altLang="ja-JP" sz="2400" b="1" dirty="0">
              <a:solidFill>
                <a:srgbClr val="FF0000"/>
              </a:solidFill>
            </a:endParaRPr>
          </a:p>
          <a:p>
            <a:r>
              <a:rPr lang="en-US" altLang="ja-JP" sz="2400" b="1" dirty="0">
                <a:solidFill>
                  <a:srgbClr val="FF0000"/>
                </a:solidFill>
              </a:rPr>
              <a:t>	http://muku-0609.catfood.jp/OPENCHAT/html/login.html</a:t>
            </a:r>
            <a:endParaRPr lang="ja-JP" altLang="en-US" sz="2400" b="1" dirty="0">
              <a:solidFill>
                <a:srgbClr val="FF0000"/>
              </a:solidFill>
            </a:endParaRPr>
          </a:p>
        </p:txBody>
      </p:sp>
    </p:spTree>
    <p:extLst>
      <p:ext uri="{BB962C8B-B14F-4D97-AF65-F5344CB8AC3E}">
        <p14:creationId xmlns:p14="http://schemas.microsoft.com/office/powerpoint/2010/main" val="2463603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92925" y="624110"/>
            <a:ext cx="8911687" cy="741552"/>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60000"/>
                  <a:lumOff val="40000"/>
                </a:schemeClr>
              </a:gs>
            </a:gsLst>
            <a:lin ang="10800000" scaled="1"/>
            <a:tileRect/>
          </a:gradFill>
        </p:spPr>
        <p:txBody>
          <a:bodyPr/>
          <a:lstStyle/>
          <a:p>
            <a:r>
              <a:rPr lang="ja-JP" altLang="en-US" dirty="0"/>
              <a:t>振り返り</a:t>
            </a:r>
            <a:endParaRPr kumimoji="1" lang="ja-JP" altLang="en-US" dirty="0"/>
          </a:p>
        </p:txBody>
      </p:sp>
      <p:sp>
        <p:nvSpPr>
          <p:cNvPr id="3" name="コンテンツ プレースホルダー 2"/>
          <p:cNvSpPr>
            <a:spLocks noGrp="1"/>
          </p:cNvSpPr>
          <p:nvPr>
            <p:ph idx="1"/>
          </p:nvPr>
        </p:nvSpPr>
        <p:spPr>
          <a:xfrm>
            <a:off x="2592925" y="2223541"/>
            <a:ext cx="8495051" cy="3277849"/>
          </a:xfrm>
        </p:spPr>
        <p:txBody>
          <a:bodyPr>
            <a:normAutofit/>
          </a:bodyPr>
          <a:lstStyle/>
          <a:p>
            <a:r>
              <a:rPr lang="ja-JP" altLang="en-US" sz="3200" dirty="0"/>
              <a:t>初めてのチーム開発で慣れないことも多かったが、レビューなどを通して話し合いを増やしたり、指示の具体化など改善をしていくことでチームとして動くことができるようになった</a:t>
            </a:r>
            <a:endParaRPr lang="en-US" altLang="ja-JP" sz="3200" dirty="0"/>
          </a:p>
        </p:txBody>
      </p:sp>
    </p:spTree>
    <p:extLst>
      <p:ext uri="{BB962C8B-B14F-4D97-AF65-F5344CB8AC3E}">
        <p14:creationId xmlns:p14="http://schemas.microsoft.com/office/powerpoint/2010/main" val="3555883490"/>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C0771977F30FC24FB5AC83967D487C36" ma:contentTypeVersion="3" ma:contentTypeDescription="新しいドキュメントを作成します。" ma:contentTypeScope="" ma:versionID="6d1e421a0602acfdb513bfaea3b68ed8">
  <xsd:schema xmlns:xsd="http://www.w3.org/2001/XMLSchema" xmlns:xs="http://www.w3.org/2001/XMLSchema" xmlns:p="http://schemas.microsoft.com/office/2006/metadata/properties" xmlns:ns2="6fdf9744-3251-4cb5-b8da-dc3a4634793b" targetNamespace="http://schemas.microsoft.com/office/2006/metadata/properties" ma:root="true" ma:fieldsID="d58df1fb1b6019776d7524c2b5bfb230" ns2:_="">
    <xsd:import namespace="6fdf9744-3251-4cb5-b8da-dc3a4634793b"/>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df9744-3251-4cb5-b8da-dc3a4634793b"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ABCF95-A6BD-437E-9D32-5D5F3A1C87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df9744-3251-4cb5-b8da-dc3a463479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D2C665-D726-4C4B-BA46-F52E52EADC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701</TotalTime>
  <Words>287</Words>
  <Application>Microsoft Office PowerPoint</Application>
  <PresentationFormat>ワイド画面</PresentationFormat>
  <Paragraphs>62</Paragraphs>
  <Slides>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游ゴシック</vt:lpstr>
      <vt:lpstr>Arial</vt:lpstr>
      <vt:lpstr>Century Gothic</vt:lpstr>
      <vt:lpstr>Wingdings</vt:lpstr>
      <vt:lpstr>Wingdings 3</vt:lpstr>
      <vt:lpstr>ウィスプ</vt:lpstr>
      <vt:lpstr>OPEN CHAT</vt:lpstr>
      <vt:lpstr>開発概要</vt:lpstr>
      <vt:lpstr>開発スケジュール（予定と実績）</vt:lpstr>
      <vt:lpstr>工夫した点</vt:lpstr>
      <vt:lpstr>苦労した点</vt:lpstr>
      <vt:lpstr>デモンストレーション</vt:lpstr>
      <vt:lpstr>振り返り</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〇〇〇〇システムの開発</dc:title>
  <dc:creator>高橋　政博</dc:creator>
  <cp:lastModifiedBy>谷川 友駿</cp:lastModifiedBy>
  <cp:revision>28</cp:revision>
  <dcterms:created xsi:type="dcterms:W3CDTF">2020-12-02T01:38:33Z</dcterms:created>
  <dcterms:modified xsi:type="dcterms:W3CDTF">2023-07-12T02:00:13Z</dcterms:modified>
</cp:coreProperties>
</file>