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0"/>
  </p:notesMasterIdLst>
  <p:sldIdLst>
    <p:sldId id="268" r:id="rId2"/>
    <p:sldId id="409" r:id="rId3"/>
    <p:sldId id="410" r:id="rId4"/>
    <p:sldId id="388" r:id="rId5"/>
    <p:sldId id="367" r:id="rId6"/>
    <p:sldId id="368" r:id="rId7"/>
    <p:sldId id="411" r:id="rId8"/>
    <p:sldId id="412" r:id="rId9"/>
    <p:sldId id="413" r:id="rId10"/>
    <p:sldId id="414" r:id="rId11"/>
    <p:sldId id="415" r:id="rId12"/>
    <p:sldId id="416" r:id="rId13"/>
    <p:sldId id="403" r:id="rId14"/>
    <p:sldId id="389" r:id="rId15"/>
    <p:sldId id="390" r:id="rId16"/>
    <p:sldId id="391" r:id="rId17"/>
    <p:sldId id="404" r:id="rId18"/>
    <p:sldId id="392" r:id="rId19"/>
    <p:sldId id="393" r:id="rId20"/>
    <p:sldId id="394" r:id="rId21"/>
    <p:sldId id="395" r:id="rId22"/>
    <p:sldId id="405" r:id="rId23"/>
    <p:sldId id="382" r:id="rId24"/>
    <p:sldId id="408" r:id="rId25"/>
    <p:sldId id="385" r:id="rId26"/>
    <p:sldId id="383" r:id="rId27"/>
    <p:sldId id="417" r:id="rId28"/>
    <p:sldId id="359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4667" autoAdjust="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85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FC8EA5C5-5DE3-43E1-9F6F-1EDA9B36E506}" type="datetimeFigureOut">
              <a:rPr lang="en-US"/>
              <a:pPr>
                <a:defRPr/>
              </a:pPr>
              <a:t>3/17/2011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5D23FAD5-CAB2-434D-8F81-F11EAF1618D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0461D8D-DF9E-4F1E-9FCF-BFEFBEB065DE}" type="datetime1">
              <a:rPr lang="en-US"/>
              <a:pPr>
                <a:defRPr/>
              </a:pPr>
              <a:t>3/17/2011</a:t>
            </a:fld>
            <a:endParaRPr lang="en-GB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120FBD0-0EAB-4892-8E5B-F43EF869411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FA84A-DF9B-48F5-B0DD-129E659EB28C}" type="datetime1">
              <a:rPr lang="en-US"/>
              <a:pPr>
                <a:defRPr/>
              </a:pPr>
              <a:t>3/17/2011</a:t>
            </a:fld>
            <a:endParaRPr lang="en-GB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156C7-F9EE-4CD3-9CFF-AC275F7E84D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9FCD2-820F-46DC-9FB0-F067B579D8D5}" type="datetime1">
              <a:rPr lang="en-US"/>
              <a:pPr>
                <a:defRPr/>
              </a:pPr>
              <a:t>3/17/2011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784A3-B909-4E63-9A41-A839AC78C34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EB3AE-0F66-45FC-8AE2-186C1354BEB3}" type="datetime1">
              <a:rPr lang="en-US"/>
              <a:pPr>
                <a:defRPr/>
              </a:pPr>
              <a:t>3/17/2011</a:t>
            </a:fld>
            <a:endParaRPr lang="en-GB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B9CE8-3407-47FA-BB22-EC1B922A29D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7D026-B3D6-490C-B243-A7310973B1D5}" type="datetime1">
              <a:rPr lang="en-US"/>
              <a:pPr>
                <a:defRPr/>
              </a:pPr>
              <a:t>3/17/2011</a:t>
            </a:fld>
            <a:endParaRPr lang="en-GB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5106696-A22D-41EA-BBAC-D3AAA172248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7744B86-A11B-4AC8-908E-702115D8DA56}" type="datetime1">
              <a:rPr lang="en-US"/>
              <a:pPr>
                <a:defRPr/>
              </a:pPr>
              <a:t>3/17/2011</a:t>
            </a:fld>
            <a:endParaRPr lang="en-GB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5B0D8FF-DDD7-4C33-8802-1B7EBBB7429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899D0D4-DC68-47D4-B8EB-4879ED4497D2}" type="datetime1">
              <a:rPr lang="en-US"/>
              <a:pPr>
                <a:defRPr/>
              </a:pPr>
              <a:t>3/17/2011</a:t>
            </a:fld>
            <a:endParaRPr lang="en-GB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917D43A-7EAE-4FC7-A855-20B9CEB6076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79AB5-ECA5-4D96-937A-FEAA8665DA16}" type="datetime1">
              <a:rPr lang="en-US"/>
              <a:pPr>
                <a:defRPr/>
              </a:pPr>
              <a:t>3/17/2011</a:t>
            </a:fld>
            <a:endParaRPr lang="en-GB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6946C-B6E3-48C7-9897-445AA5312FD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5ECA2-1B32-4067-81D1-9F3ECEDE6475}" type="datetime1">
              <a:rPr lang="en-US"/>
              <a:pPr>
                <a:defRPr/>
              </a:pPr>
              <a:t>3/17/2011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EC91306-3D55-4AE1-B847-FF472A675C8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E3363-CA29-4C43-A240-A4232383FE5B}" type="datetime1">
              <a:rPr lang="en-US"/>
              <a:pPr>
                <a:defRPr/>
              </a:pPr>
              <a:t>3/17/2011</a:t>
            </a:fld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DDD11-634D-4AAC-B198-0D30DDA076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D5C476E-2E88-45FC-80E0-4F8E04A58B41}" type="datetime1">
              <a:rPr lang="en-US"/>
              <a:pPr>
                <a:defRPr/>
              </a:pPr>
              <a:t>3/17/2011</a:t>
            </a:fld>
            <a:endParaRPr lang="en-GB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pPr>
              <a:defRPr/>
            </a:pPr>
            <a:fld id="{AFE4535A-CD4F-4B44-B7CE-77C71C92BE1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111D756-4DEA-463D-B599-7EB811E62385}" type="datetime1">
              <a:rPr lang="en-US"/>
              <a:pPr>
                <a:defRPr/>
              </a:pPr>
              <a:t>3/17/2011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45BD07F-30B3-4F74-B8C3-7E4FE646FCF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9" r:id="rId2"/>
    <p:sldLayoutId id="2147483744" r:id="rId3"/>
    <p:sldLayoutId id="2147483745" r:id="rId4"/>
    <p:sldLayoutId id="2147483746" r:id="rId5"/>
    <p:sldLayoutId id="2147483740" r:id="rId6"/>
    <p:sldLayoutId id="2147483747" r:id="rId7"/>
    <p:sldLayoutId id="2147483741" r:id="rId8"/>
    <p:sldLayoutId id="2147483748" r:id="rId9"/>
    <p:sldLayoutId id="2147483742" r:id="rId10"/>
    <p:sldLayoutId id="2147483749" r:id="rId11"/>
    <p:sldLayoutId id="2147483750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FC4E08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FC4E08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-71462"/>
            <a:ext cx="8215341" cy="7143800"/>
          </a:xfrm>
        </p:spPr>
        <p:txBody>
          <a:bodyPr>
            <a:noAutofit/>
          </a:bodyPr>
          <a:lstStyle/>
          <a:p>
            <a:pPr marL="320040" indent="-320040" algn="ctr" fontAlgn="auto">
              <a:spcAft>
                <a:spcPts val="0"/>
              </a:spcAft>
              <a:buFont typeface="Wingdings"/>
              <a:buChar char=""/>
              <a:defRPr/>
            </a:pPr>
            <a:endParaRPr lang="en-GB" sz="1400" dirty="0" smtClean="0"/>
          </a:p>
          <a:p>
            <a:pPr marL="320040" indent="-320040" algn="ctr" fontAlgn="auto">
              <a:spcAft>
                <a:spcPts val="0"/>
              </a:spcAft>
              <a:buFont typeface="Wingdings"/>
              <a:buChar char=""/>
              <a:defRPr/>
            </a:pPr>
            <a:endParaRPr lang="en-GB" sz="1400" dirty="0" smtClean="0"/>
          </a:p>
          <a:p>
            <a:pPr marL="320040" indent="-320040" algn="ctr" fontAlgn="auto">
              <a:spcAft>
                <a:spcPts val="0"/>
              </a:spcAft>
              <a:buFont typeface="Wingdings"/>
              <a:buChar char=""/>
              <a:defRPr/>
            </a:pPr>
            <a:endParaRPr lang="en-GB" sz="1400" dirty="0" smtClean="0"/>
          </a:p>
          <a:p>
            <a:pPr marL="320040" indent="-320040" algn="ctr" fontAlgn="auto">
              <a:spcAft>
                <a:spcPts val="0"/>
              </a:spcAft>
              <a:buFont typeface="Arial" charset="0"/>
              <a:buNone/>
              <a:defRPr/>
            </a:pPr>
            <a:endParaRPr lang="en-GB" sz="1400" dirty="0" smtClean="0">
              <a:latin typeface="Futura Md" pitchFamily="34" charset="0"/>
            </a:endParaRPr>
          </a:p>
          <a:p>
            <a:pPr marL="320040" indent="-320040" algn="ctr" fontAlgn="auto">
              <a:spcAft>
                <a:spcPts val="0"/>
              </a:spcAft>
              <a:buFont typeface="Arial" charset="0"/>
              <a:buNone/>
              <a:defRPr/>
            </a:pPr>
            <a:endParaRPr lang="en-GB" sz="1400" dirty="0" smtClean="0">
              <a:latin typeface="Futura Md" pitchFamily="34" charset="0"/>
            </a:endParaRPr>
          </a:p>
          <a:p>
            <a:pPr marL="320040" indent="-320040" algn="ctr" fontAlgn="auto">
              <a:spcAft>
                <a:spcPts val="0"/>
              </a:spcAft>
              <a:buFont typeface="Arial" charset="0"/>
              <a:buNone/>
              <a:defRPr/>
            </a:pPr>
            <a:endParaRPr lang="en-GB" sz="1400" dirty="0" smtClean="0">
              <a:latin typeface="Futura Md" pitchFamily="34" charset="0"/>
            </a:endParaRPr>
          </a:p>
          <a:p>
            <a:pPr marL="320040" indent="-320040" algn="ctr" fontAlgn="auto">
              <a:spcAft>
                <a:spcPts val="0"/>
              </a:spcAft>
              <a:buFont typeface="Arial" charset="0"/>
              <a:buNone/>
              <a:defRPr/>
            </a:pPr>
            <a:endParaRPr lang="en-GB" sz="1400" dirty="0" smtClean="0">
              <a:latin typeface="Futura Md" pitchFamily="34" charset="0"/>
            </a:endParaRPr>
          </a:p>
          <a:p>
            <a:pPr marL="320040" indent="-320040" algn="ctr" fontAlgn="auto">
              <a:spcAft>
                <a:spcPts val="0"/>
              </a:spcAft>
              <a:buFont typeface="Arial" charset="0"/>
              <a:buNone/>
              <a:defRPr/>
            </a:pPr>
            <a:endParaRPr lang="en-GB" sz="1400" dirty="0" smtClean="0">
              <a:latin typeface="Futura Md" pitchFamily="34" charset="0"/>
            </a:endParaRPr>
          </a:p>
          <a:p>
            <a:pPr marL="320040" indent="-320040" algn="ctr" fontAlgn="auto">
              <a:spcAft>
                <a:spcPts val="0"/>
              </a:spcAft>
              <a:buFont typeface="Arial" charset="0"/>
              <a:buNone/>
              <a:defRPr/>
            </a:pPr>
            <a:endParaRPr lang="en-GB" sz="1400" dirty="0" smtClean="0">
              <a:latin typeface="Futura Md" pitchFamily="34" charset="0"/>
            </a:endParaRPr>
          </a:p>
          <a:p>
            <a:pPr marL="320040" indent="-320040" algn="ctr" fontAlgn="auto">
              <a:spcAft>
                <a:spcPts val="0"/>
              </a:spcAft>
              <a:buFont typeface="Arial" charset="0"/>
              <a:buNone/>
              <a:defRPr/>
            </a:pPr>
            <a:endParaRPr lang="en-GB" sz="1400" b="1" dirty="0" smtClean="0">
              <a:latin typeface="Futura Md" pitchFamily="34" charset="0"/>
            </a:endParaRPr>
          </a:p>
          <a:p>
            <a:pPr marL="320040" indent="-320040" algn="ctr" fontAlgn="auto">
              <a:spcAft>
                <a:spcPts val="0"/>
              </a:spcAft>
              <a:buFont typeface="Arial" charset="0"/>
              <a:buNone/>
              <a:defRPr/>
            </a:pPr>
            <a:endParaRPr lang="en-GB" sz="1400" b="1" dirty="0" smtClean="0">
              <a:latin typeface="Futura Bk" pitchFamily="34" charset="0"/>
            </a:endParaRP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n-GB" sz="2400" b="1" dirty="0" smtClean="0">
                <a:latin typeface="Futura Bk" pitchFamily="34" charset="0"/>
              </a:rPr>
              <a:t>   Delivering Affordable Housing To the Mass Market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n-GB" sz="2400" b="1" dirty="0" smtClean="0">
                <a:latin typeface="Futura Bk" pitchFamily="34" charset="0"/>
              </a:rPr>
              <a:t>Issues and Challenges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endParaRPr lang="en-GB" sz="1800" b="1" dirty="0" smtClean="0">
              <a:latin typeface="Futura Bk" pitchFamily="34" charset="0"/>
            </a:endParaRP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n-GB" sz="1400" b="1" dirty="0" smtClean="0">
                <a:latin typeface="Futura Bk" pitchFamily="34" charset="0"/>
              </a:rPr>
              <a:t>By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endParaRPr lang="en-GB" sz="1400" b="1" dirty="0" smtClean="0">
              <a:latin typeface="Futura Bk" pitchFamily="34" charset="0"/>
            </a:endParaRP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endParaRPr lang="en-GB" sz="1400" b="1" dirty="0" smtClean="0">
              <a:latin typeface="Futura Bk" pitchFamily="34" charset="0"/>
            </a:endParaRP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n-GB" sz="1800" b="1" dirty="0" smtClean="0">
                <a:latin typeface="Futura Bk" pitchFamily="34" charset="0"/>
              </a:rPr>
              <a:t>Hakeem </a:t>
            </a:r>
            <a:r>
              <a:rPr lang="en-GB" sz="1800" b="1" dirty="0" err="1" smtClean="0">
                <a:latin typeface="Futura Bk" pitchFamily="34" charset="0"/>
              </a:rPr>
              <a:t>Ogunniran</a:t>
            </a:r>
            <a:endParaRPr lang="en-GB" sz="1800" b="1" dirty="0" smtClean="0">
              <a:latin typeface="Futura Bk" pitchFamily="34" charset="0"/>
            </a:endParaRP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n-GB" sz="1800" b="1" dirty="0" smtClean="0">
                <a:latin typeface="Futura Bk" pitchFamily="34" charset="0"/>
              </a:rPr>
              <a:t>Managing Director/Chief Executive.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n-GB" sz="1800" b="1" dirty="0" err="1" smtClean="0">
                <a:latin typeface="Futura Bk" pitchFamily="34" charset="0"/>
              </a:rPr>
              <a:t>Uacn</a:t>
            </a:r>
            <a:r>
              <a:rPr lang="en-GB" sz="1800" b="1" dirty="0" smtClean="0">
                <a:latin typeface="Futura Bk" pitchFamily="34" charset="0"/>
              </a:rPr>
              <a:t> Property Development Co. Plc.</a:t>
            </a:r>
            <a:endParaRPr lang="en-GB" sz="1800" b="1" dirty="0" smtClean="0">
              <a:latin typeface="Futura Md" pitchFamily="34" charset="0"/>
            </a:endParaRPr>
          </a:p>
          <a:p>
            <a:pPr marL="320040" indent="-320040" algn="ctr" fontAlgn="auto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GB" sz="1400" b="1" dirty="0" smtClean="0">
              <a:latin typeface="Futura Bk" pitchFamily="34" charset="0"/>
            </a:endParaRPr>
          </a:p>
          <a:p>
            <a:pPr marL="320040" indent="-320040" algn="ctr" fontAlgn="auto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GB" sz="1400" dirty="0" smtClean="0">
              <a:latin typeface="Futura Bk" pitchFamily="34" charset="0"/>
            </a:endParaRPr>
          </a:p>
          <a:p>
            <a:pPr marL="320040" indent="-320040" algn="ctr" fontAlgn="auto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GB" sz="1400" dirty="0" smtClean="0">
              <a:latin typeface="Futura Bk" pitchFamily="34" charset="0"/>
            </a:endParaRPr>
          </a:p>
          <a:p>
            <a:pPr marL="320040" indent="-320040" algn="ctr" fontAlgn="auto">
              <a:lnSpc>
                <a:spcPct val="15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GB" sz="1400" b="1" dirty="0" smtClean="0">
                <a:latin typeface="Bradley Hand ITC" pitchFamily="66" charset="0"/>
              </a:rPr>
              <a:t>...Building for sustainable value</a:t>
            </a: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1606547"/>
            <a:ext cx="2857500" cy="14652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26D7479-CE07-40AB-85EE-6AC8C6FB3523}" type="slidenum">
              <a:rPr lang="en-GB"/>
              <a:pPr>
                <a:defRPr/>
              </a:pPr>
              <a:t>1</a:t>
            </a:fld>
            <a:endParaRPr lang="en-GB" dirty="0"/>
          </a:p>
        </p:txBody>
      </p:sp>
      <p:sp>
        <p:nvSpPr>
          <p:cNvPr id="9222" name="Date Placeholder 5"/>
          <p:cNvSpPr>
            <a:spLocks noGrp="1"/>
          </p:cNvSpPr>
          <p:nvPr>
            <p:ph type="dt" sz="quarter" idx="10"/>
          </p:nvPr>
        </p:nvSpPr>
        <p:spPr bwMode="auto">
          <a:xfrm>
            <a:off x="214313" y="6357938"/>
            <a:ext cx="26670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1</a:t>
            </a:r>
            <a:endParaRPr lang="en-GB" dirty="0"/>
          </a:p>
        </p:txBody>
      </p:sp>
      <p:pic>
        <p:nvPicPr>
          <p:cNvPr id="1026" name="Picture 2" descr="C:\Users\hogunniran\Desktop\ASO_logo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1500174"/>
            <a:ext cx="2324100" cy="12763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56" y="228600"/>
            <a:ext cx="8763000" cy="990600"/>
          </a:xfrm>
        </p:spPr>
        <p:txBody>
          <a:bodyPr/>
          <a:lstStyle/>
          <a:p>
            <a:r>
              <a:rPr lang="en-US" dirty="0" smtClean="0"/>
              <a:t>Other  Jurisdictions – Latin America.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160720"/>
          </a:xfrm>
        </p:spPr>
        <p:txBody>
          <a:bodyPr/>
          <a:lstStyle/>
          <a:p>
            <a:r>
              <a:rPr lang="en-US" dirty="0" smtClean="0"/>
              <a:t> Latin America</a:t>
            </a:r>
          </a:p>
          <a:p>
            <a:pPr lvl="1"/>
            <a:r>
              <a:rPr lang="en-US" dirty="0" smtClean="0"/>
              <a:t>World Economic Forum on Latin America, Columbia, 2010 </a:t>
            </a:r>
          </a:p>
          <a:p>
            <a:pPr lvl="1"/>
            <a:r>
              <a:rPr lang="en-US" dirty="0" smtClean="0"/>
              <a:t>CEMEX, SAB’s Model</a:t>
            </a:r>
          </a:p>
          <a:p>
            <a:pPr lvl="2"/>
            <a:r>
              <a:rPr lang="en-US" dirty="0" smtClean="0"/>
              <a:t>Model based on rent schemes as a viable alternative to home-ownership. </a:t>
            </a:r>
          </a:p>
          <a:p>
            <a:pPr lvl="2"/>
            <a:r>
              <a:rPr lang="en-US" dirty="0" smtClean="0"/>
              <a:t>Notion that lower income individuals are capable of generating savings to pay for their own house.</a:t>
            </a:r>
          </a:p>
          <a:p>
            <a:pPr lvl="2"/>
            <a:r>
              <a:rPr lang="en-US" dirty="0" smtClean="0"/>
              <a:t>Public policies be reformed to balance the interests of landlords and tenants, promoting ownership patterns based on association and allow opportunity for lease-to own options.</a:t>
            </a:r>
          </a:p>
          <a:p>
            <a:pPr lvl="2"/>
            <a:r>
              <a:rPr lang="en-US" dirty="0" smtClean="0"/>
              <a:t>Build houses faster at lower costs through innovative solutions – involving an alliance of governments, developers, financial entities and communities,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Jurisdictions…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528" y="1340768"/>
            <a:ext cx="8712968" cy="2210862"/>
          </a:xfrm>
        </p:spPr>
        <p:txBody>
          <a:bodyPr/>
          <a:lstStyle/>
          <a:p>
            <a:r>
              <a:rPr lang="en-US" dirty="0" smtClean="0"/>
              <a:t>Chad – Mass Housing For All in Chad.</a:t>
            </a:r>
          </a:p>
          <a:p>
            <a:pPr lvl="1"/>
            <a:r>
              <a:rPr lang="en-US" dirty="0" smtClean="0"/>
              <a:t>Join Venture between a Nigerian Company (</a:t>
            </a:r>
            <a:r>
              <a:rPr lang="en-US" dirty="0" err="1" smtClean="0"/>
              <a:t>Eximab</a:t>
            </a:r>
            <a:r>
              <a:rPr lang="en-US" dirty="0" smtClean="0"/>
              <a:t> Integrated Link Company) and Chadian Government For the provision of 50000 hosing units within 3 years.</a:t>
            </a:r>
          </a:p>
          <a:p>
            <a:pPr lvl="1"/>
            <a:r>
              <a:rPr lang="en-US" dirty="0" smtClean="0"/>
              <a:t>Government’s Role –</a:t>
            </a:r>
          </a:p>
          <a:p>
            <a:pPr lvl="2"/>
            <a:r>
              <a:rPr lang="en-US" dirty="0" smtClean="0"/>
              <a:t> Provision of Land, 20% Financing and Administrative Support “needed for the success of the program”</a:t>
            </a:r>
          </a:p>
          <a:p>
            <a:pPr lvl="2"/>
            <a:r>
              <a:rPr lang="en-US" dirty="0" smtClean="0"/>
              <a:t>Legal Authorization, Administrative Protocols with “derogation and customs exonerations” and “facilities that are required to meet the target of the MOU.</a:t>
            </a:r>
          </a:p>
          <a:p>
            <a:pPr lvl="2"/>
            <a:r>
              <a:rPr lang="en-US" dirty="0" smtClean="0"/>
              <a:t>Granting Tax Holiday and waiver on imported building materials.</a:t>
            </a:r>
          </a:p>
          <a:p>
            <a:pPr lvl="1"/>
            <a:r>
              <a:rPr lang="en-US" dirty="0" err="1" smtClean="0"/>
              <a:t>Eximab’s</a:t>
            </a:r>
            <a:r>
              <a:rPr lang="en-US" dirty="0" smtClean="0"/>
              <a:t> Role</a:t>
            </a:r>
          </a:p>
          <a:p>
            <a:pPr lvl="2"/>
            <a:r>
              <a:rPr lang="en-US" dirty="0" smtClean="0"/>
              <a:t>Includes the provision of 80% of project cost ($1.2B) with </a:t>
            </a:r>
            <a:r>
              <a:rPr lang="en-US" dirty="0" smtClean="0">
                <a:solidFill>
                  <a:srgbClr val="FF0000"/>
                </a:solidFill>
              </a:rPr>
              <a:t>‘international guarantee from the Chadian Government”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Jurisdictions…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506170"/>
            <a:ext cx="9144000" cy="2066846"/>
          </a:xfrm>
        </p:spPr>
        <p:txBody>
          <a:bodyPr/>
          <a:lstStyle/>
          <a:p>
            <a:r>
              <a:rPr lang="en-US" sz="2800" dirty="0" smtClean="0"/>
              <a:t>South Africa</a:t>
            </a:r>
          </a:p>
          <a:p>
            <a:pPr lvl="1"/>
            <a:r>
              <a:rPr lang="en-US" sz="2400" dirty="0" smtClean="0"/>
              <a:t>Well developed, sound and comprehensive framework for mass and social housing</a:t>
            </a:r>
          </a:p>
          <a:p>
            <a:pPr lvl="1"/>
            <a:r>
              <a:rPr lang="en-US" sz="2400" dirty="0" smtClean="0"/>
              <a:t>Reportedly provided over 2.5 million houses between 1994 and 2010 – shelter for about 13 million people! </a:t>
            </a:r>
          </a:p>
          <a:p>
            <a:pPr lvl="2"/>
            <a:r>
              <a:rPr lang="en-US" sz="2000" dirty="0" smtClean="0"/>
              <a:t>Second only to China!</a:t>
            </a:r>
          </a:p>
          <a:p>
            <a:r>
              <a:rPr lang="en-US" sz="2800" dirty="0" smtClean="0"/>
              <a:t>Clearly defined plan of action to eradicate informal settlements by 2014</a:t>
            </a:r>
          </a:p>
          <a:p>
            <a:pPr lvl="1"/>
            <a:r>
              <a:rPr lang="en-US" sz="2400" dirty="0" smtClean="0"/>
              <a:t>Launch of new Housing Development Agency</a:t>
            </a:r>
          </a:p>
          <a:p>
            <a:pPr lvl="1"/>
            <a:r>
              <a:rPr lang="en-US" sz="2400" dirty="0" smtClean="0"/>
              <a:t>R1Billion Guarantee Fund to assist the gap market.</a:t>
            </a:r>
          </a:p>
          <a:p>
            <a:pPr lvl="1"/>
            <a:r>
              <a:rPr lang="en-US" sz="2400" dirty="0" smtClean="0"/>
              <a:t>Doubling the housing delivery rate from about 250000 to 500000 units per annum.</a:t>
            </a:r>
          </a:p>
          <a:p>
            <a:pPr lvl="1"/>
            <a:r>
              <a:rPr lang="en-US" sz="2400" dirty="0" smtClean="0"/>
              <a:t>HDA to work with provinces, municipalities and private developers!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and Challenges…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81128"/>
          </a:xfrm>
        </p:spPr>
        <p:txBody>
          <a:bodyPr/>
          <a:lstStyle/>
          <a:p>
            <a:r>
              <a:rPr lang="en-US" sz="3200" b="1" dirty="0" smtClean="0"/>
              <a:t>Land Supply</a:t>
            </a:r>
          </a:p>
          <a:p>
            <a:r>
              <a:rPr lang="en-US" sz="3200" dirty="0" smtClean="0"/>
              <a:t>Non – availability of “affordable and suitable” land – the major obstacle to </a:t>
            </a:r>
            <a:r>
              <a:rPr lang="en-US" sz="3200" dirty="0" err="1" smtClean="0"/>
              <a:t>affordabble</a:t>
            </a:r>
            <a:r>
              <a:rPr lang="en-US" sz="3200" dirty="0" smtClean="0"/>
              <a:t> housing delivery.</a:t>
            </a:r>
          </a:p>
          <a:p>
            <a:pPr lvl="1"/>
            <a:r>
              <a:rPr lang="en-US" dirty="0" smtClean="0"/>
              <a:t>Complex land </a:t>
            </a:r>
            <a:r>
              <a:rPr lang="en-US" dirty="0" err="1" smtClean="0"/>
              <a:t>tenurial</a:t>
            </a:r>
            <a:r>
              <a:rPr lang="en-US" dirty="0" smtClean="0"/>
              <a:t> system – incompatible with mass housing development.</a:t>
            </a:r>
          </a:p>
          <a:p>
            <a:pPr lvl="1"/>
            <a:r>
              <a:rPr lang="en-US" dirty="0" smtClean="0"/>
              <a:t>Uncertainty of title; compounded by the Land Use Act – acquisition and perfection of title, consent, revocation, re-certification issues, etc.</a:t>
            </a:r>
          </a:p>
          <a:p>
            <a:pPr lvl="1"/>
            <a:r>
              <a:rPr lang="en-US" dirty="0" smtClean="0"/>
              <a:t>Land cost – Unduly high and exacerbated by transfer and perfection costs.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98B9CE8-3407-47FA-BB22-EC1B922A29DF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Issues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Blip>
                <a:blip r:embed="rId2"/>
              </a:buBlip>
              <a:defRPr/>
            </a:pPr>
            <a:r>
              <a:rPr lang="en-US" sz="3500" b="1" dirty="0" smtClean="0"/>
              <a:t>Infrastructure</a:t>
            </a:r>
          </a:p>
          <a:p>
            <a:pPr>
              <a:buFont typeface="Wingdings" pitchFamily="2" charset="2"/>
              <a:buBlip>
                <a:blip r:embed="rId2"/>
              </a:buBlip>
              <a:defRPr/>
            </a:pPr>
            <a:r>
              <a:rPr lang="en-US" dirty="0" smtClean="0"/>
              <a:t>A strong nexus between real estate and infrastructural development – </a:t>
            </a:r>
            <a:r>
              <a:rPr lang="en-US" b="1" i="1" dirty="0" smtClean="0"/>
              <a:t>“Unearned Increment” </a:t>
            </a:r>
            <a:r>
              <a:rPr lang="en-US" dirty="0" smtClean="0"/>
              <a:t>theory.</a:t>
            </a:r>
          </a:p>
          <a:p>
            <a:pPr>
              <a:buFont typeface="Wingdings" pitchFamily="2" charset="2"/>
              <a:buBlip>
                <a:blip r:embed="rId2"/>
              </a:buBlip>
              <a:defRPr/>
            </a:pPr>
            <a:r>
              <a:rPr lang="en-US" dirty="0" smtClean="0"/>
              <a:t>Inadequacy of basic infrastructure in Nigeria.</a:t>
            </a:r>
          </a:p>
          <a:p>
            <a:pPr lvl="1">
              <a:buFontTx/>
              <a:buBlip>
                <a:blip r:embed="rId2"/>
              </a:buBlip>
              <a:defRPr/>
            </a:pPr>
            <a:r>
              <a:rPr lang="en-US" dirty="0" smtClean="0"/>
              <a:t>Low coverage of electricity, network and generating capacity – </a:t>
            </a:r>
            <a:r>
              <a:rPr lang="en-US" b="1" i="1" dirty="0" smtClean="0"/>
              <a:t>6000 </a:t>
            </a:r>
            <a:r>
              <a:rPr lang="en-US" dirty="0" smtClean="0"/>
              <a:t>MW target – still a mirage.</a:t>
            </a:r>
          </a:p>
          <a:p>
            <a:pPr lvl="1">
              <a:buFontTx/>
              <a:buBlip>
                <a:blip r:embed="rId2"/>
              </a:buBlip>
              <a:defRPr/>
            </a:pPr>
            <a:r>
              <a:rPr lang="en-US" dirty="0" smtClean="0"/>
              <a:t>Deplorable state of our road network – “</a:t>
            </a:r>
            <a:r>
              <a:rPr lang="en-US" b="1" i="1" dirty="0" smtClean="0"/>
              <a:t>Benin – Ore is the worst on the face of the earth” –</a:t>
            </a:r>
            <a:r>
              <a:rPr lang="en-US" i="1" dirty="0" smtClean="0"/>
              <a:t> Minister For Works and Housing.</a:t>
            </a:r>
          </a:p>
          <a:p>
            <a:pPr lvl="1">
              <a:buFontTx/>
              <a:buBlip>
                <a:blip r:embed="rId2"/>
              </a:buBlip>
              <a:defRPr/>
            </a:pPr>
            <a:r>
              <a:rPr lang="en-US" b="1" i="1" dirty="0" smtClean="0"/>
              <a:t>Other </a:t>
            </a:r>
            <a:r>
              <a:rPr lang="en-US" i="1" dirty="0" smtClean="0"/>
              <a:t>P</a:t>
            </a:r>
            <a:r>
              <a:rPr lang="en-US" b="1" i="1" dirty="0" smtClean="0"/>
              <a:t>u</a:t>
            </a:r>
            <a:r>
              <a:rPr lang="en-US" i="1" dirty="0" smtClean="0"/>
              <a:t>blic Utilities – Water, Sewage treatment,  and recreational facilities – virtually non-existent</a:t>
            </a:r>
            <a:endParaRPr lang="en-US" b="1" i="1" dirty="0" smtClean="0"/>
          </a:p>
          <a:p>
            <a:pPr lvl="1">
              <a:buFontTx/>
              <a:buBlip>
                <a:blip r:embed="rId2"/>
              </a:buBlip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484784"/>
            <a:ext cx="8686800" cy="5181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 smtClean="0"/>
              <a:t>Infrastructural Challenges</a:t>
            </a:r>
          </a:p>
          <a:p>
            <a:pPr lvl="1">
              <a:defRPr/>
            </a:pPr>
            <a:r>
              <a:rPr lang="en-US" sz="2800" dirty="0" smtClean="0"/>
              <a:t>High cost of power generation and maintenance</a:t>
            </a:r>
          </a:p>
          <a:p>
            <a:pPr lvl="1">
              <a:defRPr/>
            </a:pPr>
            <a:r>
              <a:rPr lang="en-US" sz="2800" dirty="0" smtClean="0"/>
              <a:t>Negative impact on investment – development and ROI</a:t>
            </a:r>
          </a:p>
          <a:p>
            <a:pPr lvl="1">
              <a:defRPr/>
            </a:pPr>
            <a:r>
              <a:rPr lang="en-US" sz="2800" dirty="0" smtClean="0"/>
              <a:t>Each developer is a </a:t>
            </a:r>
            <a:r>
              <a:rPr lang="en-US" sz="2800" b="1" dirty="0" smtClean="0">
                <a:solidFill>
                  <a:srgbClr val="FF0000"/>
                </a:solidFill>
              </a:rPr>
              <a:t>mini-government </a:t>
            </a:r>
            <a:r>
              <a:rPr lang="en-US" sz="2800" dirty="0" smtClean="0"/>
              <a:t>– providing access roads, internal road networks, water and power infrastructure</a:t>
            </a:r>
          </a:p>
          <a:p>
            <a:pPr lvl="2">
              <a:defRPr/>
            </a:pPr>
            <a:r>
              <a:rPr lang="en-US" sz="3200" dirty="0" smtClean="0"/>
              <a:t>Immaterial that developer has paid Infrastructural Development Charge, Land Use Charge, Tenement Rates and other taxes and levies</a:t>
            </a:r>
          </a:p>
          <a:p>
            <a:pPr lvl="1">
              <a:defRPr/>
            </a:pPr>
            <a:endParaRPr lang="en-US" sz="28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Issues and Challenges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1438" y="1371624"/>
            <a:ext cx="8929718" cy="5486400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20000"/>
              </a:lnSpc>
              <a:defRPr/>
            </a:pPr>
            <a:r>
              <a:rPr lang="en-US" sz="4000" b="1" dirty="0" smtClean="0"/>
              <a:t>Funding</a:t>
            </a:r>
          </a:p>
          <a:p>
            <a:pPr lvl="2">
              <a:lnSpc>
                <a:spcPct val="120000"/>
              </a:lnSpc>
              <a:defRPr/>
            </a:pP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Project Funding</a:t>
            </a:r>
          </a:p>
          <a:p>
            <a:pPr lvl="3">
              <a:lnSpc>
                <a:spcPct val="120000"/>
              </a:lnSpc>
              <a:defRPr/>
            </a:pPr>
            <a:r>
              <a:rPr lang="en-US" sz="2600" dirty="0" smtClean="0"/>
              <a:t>Suitable long term funding hardly available.</a:t>
            </a:r>
          </a:p>
          <a:p>
            <a:pPr lvl="3">
              <a:lnSpc>
                <a:spcPct val="120000"/>
              </a:lnSpc>
              <a:defRPr/>
            </a:pPr>
            <a:r>
              <a:rPr lang="en-US" sz="2900" dirty="0" smtClean="0"/>
              <a:t>Short term borrowing is incompatible with the nature of real estate projects.</a:t>
            </a:r>
          </a:p>
          <a:p>
            <a:pPr lvl="3">
              <a:lnSpc>
                <a:spcPct val="120000"/>
              </a:lnSpc>
              <a:defRPr/>
            </a:pPr>
            <a:r>
              <a:rPr lang="en-US" sz="2600" dirty="0" smtClean="0"/>
              <a:t>High cost of borrowing – may be up to 20% of the overall capital cost of projects.</a:t>
            </a:r>
          </a:p>
          <a:p>
            <a:pPr lvl="3">
              <a:lnSpc>
                <a:spcPct val="120000"/>
              </a:lnSpc>
              <a:defRPr/>
            </a:pPr>
            <a:r>
              <a:rPr lang="en-US" sz="2600" dirty="0" smtClean="0"/>
              <a:t>High dependence on loans from World Bank, ADB, IFC – associated risks; still insufficient to address the funding gaps.</a:t>
            </a:r>
          </a:p>
          <a:p>
            <a:pPr lvl="2">
              <a:lnSpc>
                <a:spcPct val="120000"/>
              </a:lnSpc>
              <a:defRPr/>
            </a:pPr>
            <a:r>
              <a:rPr lang="en-US" sz="2900" b="1" dirty="0" smtClean="0"/>
              <a:t>Retail Financing</a:t>
            </a:r>
          </a:p>
          <a:p>
            <a:pPr lvl="3">
              <a:lnSpc>
                <a:spcPct val="120000"/>
              </a:lnSpc>
              <a:defRPr/>
            </a:pPr>
            <a:r>
              <a:rPr lang="en-US" sz="2600" b="1" dirty="0" smtClean="0"/>
              <a:t> </a:t>
            </a:r>
            <a:r>
              <a:rPr lang="en-US" sz="2600" dirty="0" smtClean="0"/>
              <a:t>Limited and unaffordable financing for end users.</a:t>
            </a:r>
          </a:p>
          <a:p>
            <a:pPr lvl="1">
              <a:lnSpc>
                <a:spcPct val="120000"/>
              </a:lnSpc>
              <a:defRPr/>
            </a:pPr>
            <a:endParaRPr lang="en-US" sz="32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Issues and Challenges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496944" cy="4781128"/>
          </a:xfrm>
        </p:spPr>
        <p:txBody>
          <a:bodyPr/>
          <a:lstStyle/>
          <a:p>
            <a:r>
              <a:rPr lang="en-US" sz="3600" dirty="0" smtClean="0"/>
              <a:t>Technical Challenges</a:t>
            </a:r>
          </a:p>
          <a:p>
            <a:pPr lvl="1"/>
            <a:r>
              <a:rPr lang="en-US" sz="3200" dirty="0" smtClean="0"/>
              <a:t>Building methodology – still largely conventional and traditional;  not mechanized</a:t>
            </a:r>
          </a:p>
          <a:p>
            <a:pPr lvl="1"/>
            <a:r>
              <a:rPr lang="en-US" sz="3200" dirty="0" smtClean="0"/>
              <a:t>Expensive and difficult designs – narrow target market.</a:t>
            </a:r>
          </a:p>
          <a:p>
            <a:pPr lvl="1"/>
            <a:r>
              <a:rPr lang="en-US" sz="3200" dirty="0" smtClean="0"/>
              <a:t> Building materials – Minimum local content, supply chain challenges hinder construction delivery.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98B9CE8-3407-47FA-BB22-EC1B922A29DF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Issues and Challenges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104" y="1571612"/>
            <a:ext cx="8915400" cy="5715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smtClean="0"/>
              <a:t>Legal/Regulatory</a:t>
            </a:r>
          </a:p>
          <a:p>
            <a:pPr>
              <a:defRPr/>
            </a:pPr>
            <a:r>
              <a:rPr lang="en-US" sz="3200" dirty="0" smtClean="0"/>
              <a:t>Multiplicity of Regulatory Authorities with oversight functions.</a:t>
            </a:r>
          </a:p>
          <a:p>
            <a:pPr>
              <a:defRPr/>
            </a:pPr>
            <a:r>
              <a:rPr lang="en-US" sz="3200" dirty="0" smtClean="0"/>
              <a:t>Unfriendly Approval Process</a:t>
            </a:r>
          </a:p>
          <a:p>
            <a:pPr lvl="1">
              <a:defRPr/>
            </a:pPr>
            <a:r>
              <a:rPr lang="en-US" sz="2800" dirty="0" smtClean="0"/>
              <a:t>Cumbersome, Complex and Hostile.</a:t>
            </a:r>
          </a:p>
          <a:p>
            <a:pPr lvl="1">
              <a:defRPr/>
            </a:pPr>
            <a:r>
              <a:rPr lang="en-US" sz="2800" dirty="0" smtClean="0"/>
              <a:t>Anti-Business – Prohibitive, Time consuming</a:t>
            </a:r>
          </a:p>
          <a:p>
            <a:pPr lvl="1">
              <a:defRPr/>
            </a:pPr>
            <a:r>
              <a:rPr lang="en-US" sz="2800" dirty="0" smtClean="0"/>
              <a:t>Ambiguous, Uncertain – “Shifting Goal Post”</a:t>
            </a:r>
          </a:p>
          <a:p>
            <a:pPr>
              <a:defRPr/>
            </a:pPr>
            <a:r>
              <a:rPr lang="en-US" sz="3200" dirty="0" smtClean="0"/>
              <a:t>No Service Mentality, Sense of Urgency.</a:t>
            </a:r>
          </a:p>
          <a:p>
            <a:pPr>
              <a:defRPr/>
            </a:pPr>
            <a:r>
              <a:rPr lang="en-US" sz="3200" dirty="0" smtClean="0"/>
              <a:t>No Performance Measurement!!!!</a:t>
            </a:r>
          </a:p>
          <a:p>
            <a:pPr>
              <a:defRPr/>
            </a:pPr>
            <a:endParaRPr lang="en-US" sz="32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Issues and Challenges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5181600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Legal/Regulatory</a:t>
            </a:r>
          </a:p>
          <a:p>
            <a:pPr lvl="1">
              <a:defRPr/>
            </a:pPr>
            <a:r>
              <a:rPr lang="en-US" sz="3700" dirty="0" smtClean="0"/>
              <a:t>Land Use Act, 1978 – consent provisions, etc</a:t>
            </a:r>
          </a:p>
          <a:p>
            <a:pPr lvl="1">
              <a:defRPr/>
            </a:pPr>
            <a:r>
              <a:rPr lang="en-US" sz="3700" dirty="0" smtClean="0"/>
              <a:t>Thorny Legal Problems</a:t>
            </a:r>
          </a:p>
          <a:p>
            <a:pPr lvl="2">
              <a:defRPr/>
            </a:pPr>
            <a:r>
              <a:rPr lang="en-US" sz="3300" dirty="0" smtClean="0"/>
              <a:t>Re-Certification of Title, Searches, etc.</a:t>
            </a:r>
          </a:p>
          <a:p>
            <a:pPr lvl="2">
              <a:defRPr/>
            </a:pPr>
            <a:r>
              <a:rPr lang="en-US" sz="3300" dirty="0" smtClean="0"/>
              <a:t>Registration of Documents</a:t>
            </a:r>
          </a:p>
          <a:p>
            <a:pPr lvl="2">
              <a:defRPr/>
            </a:pPr>
            <a:r>
              <a:rPr lang="en-US" sz="3300" dirty="0" smtClean="0"/>
              <a:t>Perfection of Title – Stamp Duties, Assessment of income tax, etc</a:t>
            </a:r>
          </a:p>
          <a:p>
            <a:pPr>
              <a:defRPr/>
            </a:pPr>
            <a:endParaRPr lang="en-US" sz="4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398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Issues and Challenges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571612"/>
            <a:ext cx="8514528" cy="5373216"/>
          </a:xfrm>
        </p:spPr>
        <p:txBody>
          <a:bodyPr/>
          <a:lstStyle/>
          <a:p>
            <a:r>
              <a:rPr lang="en-US" dirty="0" smtClean="0"/>
              <a:t>Opening Thoughts…</a:t>
            </a:r>
          </a:p>
          <a:p>
            <a:r>
              <a:rPr lang="en-US" dirty="0" smtClean="0"/>
              <a:t>Statistical Profile…</a:t>
            </a:r>
          </a:p>
          <a:p>
            <a:pPr lvl="1"/>
            <a:r>
              <a:rPr lang="en-US" dirty="0" smtClean="0"/>
              <a:t>Of Housing Nigeria.</a:t>
            </a:r>
          </a:p>
          <a:p>
            <a:r>
              <a:rPr lang="en-US" dirty="0" smtClean="0"/>
              <a:t>Affordable Housing</a:t>
            </a:r>
          </a:p>
          <a:p>
            <a:pPr lvl="1"/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Lessons From Other Jurisdictions</a:t>
            </a:r>
          </a:p>
          <a:p>
            <a:pPr lvl="2"/>
            <a:r>
              <a:rPr lang="en-US" dirty="0" smtClean="0"/>
              <a:t>USA, Canada, Latin America, South Africa, Chad, etc.</a:t>
            </a:r>
          </a:p>
          <a:p>
            <a:pPr lvl="1"/>
            <a:r>
              <a:rPr lang="en-US" dirty="0" smtClean="0"/>
              <a:t>Issues and Challenges</a:t>
            </a:r>
          </a:p>
          <a:p>
            <a:r>
              <a:rPr lang="en-US" dirty="0" smtClean="0"/>
              <a:t>The Lagos State Model – Learning Points</a:t>
            </a:r>
          </a:p>
          <a:p>
            <a:r>
              <a:rPr lang="en-US" dirty="0" smtClean="0"/>
              <a:t>Closing Thoughts…</a:t>
            </a:r>
            <a:r>
              <a:rPr lang="en-US" sz="2400" dirty="0" smtClean="0"/>
              <a:t>Way Forward…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98B9CE8-3407-47FA-BB22-EC1B922A29DF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35224"/>
            <a:ext cx="8686800" cy="54102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 smtClean="0"/>
              <a:t>Human Resource/Capacity Constraints.</a:t>
            </a:r>
          </a:p>
          <a:p>
            <a:pPr lvl="1">
              <a:defRPr/>
            </a:pPr>
            <a:r>
              <a:rPr lang="en-US" sz="3600" dirty="0" smtClean="0"/>
              <a:t>Contractors – critical stakeholders</a:t>
            </a:r>
          </a:p>
          <a:p>
            <a:pPr lvl="2">
              <a:defRPr/>
            </a:pPr>
            <a:r>
              <a:rPr lang="en-US" sz="3200" dirty="0" smtClean="0"/>
              <a:t>Low level of Contracting Professionalism</a:t>
            </a:r>
          </a:p>
          <a:p>
            <a:pPr lvl="2">
              <a:defRPr/>
            </a:pPr>
            <a:r>
              <a:rPr lang="en-US" sz="3200" dirty="0" smtClean="0"/>
              <a:t>Huge number of “failed” contractors</a:t>
            </a:r>
          </a:p>
          <a:p>
            <a:pPr lvl="2">
              <a:defRPr/>
            </a:pPr>
            <a:r>
              <a:rPr lang="en-US" sz="3200" dirty="0" smtClean="0"/>
              <a:t>Dominance of large projects by foreign contractors</a:t>
            </a:r>
          </a:p>
          <a:p>
            <a:pPr lvl="2">
              <a:defRPr/>
            </a:pPr>
            <a:r>
              <a:rPr lang="en-US" sz="3200" dirty="0" smtClean="0"/>
              <a:t>Overconcentration of projects in a few hands</a:t>
            </a:r>
          </a:p>
          <a:p>
            <a:pPr lvl="1">
              <a:defRPr/>
            </a:pPr>
            <a:endParaRPr lang="en-US" sz="36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2648" y="278160"/>
            <a:ext cx="8153400" cy="990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Issues and Challenges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1471"/>
            <a:ext cx="8229600" cy="4987925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Human Resource/Capacity Constraints.</a:t>
            </a:r>
          </a:p>
          <a:p>
            <a:pPr lvl="1">
              <a:defRPr/>
            </a:pPr>
            <a:r>
              <a:rPr lang="en-US" sz="3300" b="1" dirty="0" smtClean="0"/>
              <a:t>Consultants</a:t>
            </a:r>
          </a:p>
          <a:p>
            <a:pPr lvl="2">
              <a:defRPr/>
            </a:pPr>
            <a:r>
              <a:rPr lang="en-US" sz="2900" dirty="0" smtClean="0"/>
              <a:t>Great expression  through designs</a:t>
            </a:r>
          </a:p>
          <a:p>
            <a:pPr lvl="2">
              <a:defRPr/>
            </a:pPr>
            <a:r>
              <a:rPr lang="en-US" sz="2900" dirty="0" smtClean="0"/>
              <a:t>Inadequate project leadership competencies</a:t>
            </a:r>
          </a:p>
          <a:p>
            <a:pPr lvl="1">
              <a:defRPr/>
            </a:pPr>
            <a:r>
              <a:rPr lang="en-US" sz="3300" b="1" dirty="0" err="1" smtClean="0"/>
              <a:t>Labour</a:t>
            </a:r>
            <a:endParaRPr lang="en-US" sz="3300" b="1" dirty="0" smtClean="0"/>
          </a:p>
          <a:p>
            <a:pPr lvl="2">
              <a:defRPr/>
            </a:pPr>
            <a:r>
              <a:rPr lang="en-US" sz="2900" dirty="0" smtClean="0"/>
              <a:t>High availability – but acute shortage of skilled artisans – electricians, plumbers, masons, </a:t>
            </a:r>
            <a:r>
              <a:rPr lang="en-US" sz="2900" dirty="0" err="1" smtClean="0"/>
              <a:t>tilers</a:t>
            </a:r>
            <a:r>
              <a:rPr lang="en-US" sz="2900" dirty="0" smtClean="0"/>
              <a:t>, carpenters, etc.</a:t>
            </a:r>
          </a:p>
          <a:p>
            <a:pPr lvl="1">
              <a:defRPr/>
            </a:pPr>
            <a:endParaRPr lang="en-US" sz="33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Issues and Challenges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586536" cy="4925144"/>
          </a:xfrm>
        </p:spPr>
        <p:txBody>
          <a:bodyPr/>
          <a:lstStyle/>
          <a:p>
            <a:r>
              <a:rPr lang="en-US" sz="3600" dirty="0" smtClean="0"/>
              <a:t>Limited Stakeholder Collaboration</a:t>
            </a:r>
          </a:p>
          <a:p>
            <a:pPr lvl="1"/>
            <a:r>
              <a:rPr lang="en-US" sz="3200" dirty="0" smtClean="0"/>
              <a:t>“Do It Alone” Mentality.</a:t>
            </a:r>
          </a:p>
          <a:p>
            <a:pPr lvl="1"/>
            <a:r>
              <a:rPr lang="en-US" sz="3200" dirty="0" smtClean="0"/>
              <a:t>Harmful Competition, instead of Winning Collaboration!</a:t>
            </a:r>
          </a:p>
          <a:p>
            <a:pPr lvl="1"/>
            <a:r>
              <a:rPr lang="en-US" sz="3200" dirty="0" smtClean="0"/>
              <a:t>Government Instability</a:t>
            </a:r>
          </a:p>
          <a:p>
            <a:pPr lvl="2"/>
            <a:r>
              <a:rPr lang="en-US" sz="2800" dirty="0" smtClean="0"/>
              <a:t>Revocation of existing contracts, Change of Policies, Repudiation of obligations, etc.</a:t>
            </a:r>
          </a:p>
          <a:p>
            <a:pPr lvl="1"/>
            <a:r>
              <a:rPr lang="en-US" sz="3200" dirty="0" smtClean="0"/>
              <a:t>Wrong Attitude to strategic alliances, joint ventures and business combinations.</a:t>
            </a:r>
          </a:p>
          <a:p>
            <a:pPr lvl="1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98B9CE8-3407-47FA-BB22-EC1B922A29DF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Issues and Challenges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84784"/>
            <a:ext cx="8784976" cy="5257800"/>
          </a:xfrm>
        </p:spPr>
        <p:txBody>
          <a:bodyPr/>
          <a:lstStyle/>
          <a:p>
            <a:r>
              <a:rPr lang="en-US" sz="3600" b="1" dirty="0" smtClean="0"/>
              <a:t>Return On Investment</a:t>
            </a:r>
          </a:p>
          <a:p>
            <a:pPr lvl="1"/>
            <a:r>
              <a:rPr lang="en-US" sz="2800" dirty="0" smtClean="0"/>
              <a:t>Low end housing largely unattractive </a:t>
            </a:r>
          </a:p>
          <a:p>
            <a:pPr lvl="1"/>
            <a:r>
              <a:rPr lang="en-US" sz="2800" dirty="0" smtClean="0"/>
              <a:t>Poor yield – could be as low as 4-6% - lower than inflation</a:t>
            </a:r>
          </a:p>
          <a:p>
            <a:pPr lvl="1"/>
            <a:r>
              <a:rPr lang="en-US" sz="2800" dirty="0" smtClean="0"/>
              <a:t>Opportunity cost of the investment – yield in other segments could be as high as 20-35% - particularly the top niche markets.</a:t>
            </a:r>
          </a:p>
          <a:p>
            <a:pPr lvl="1"/>
            <a:r>
              <a:rPr lang="en-US" sz="2800" dirty="0" smtClean="0"/>
              <a:t>Robust subsidy program  - as in other jurisdictions necessary to cushion the effect and attract private developers to the segment.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98B9CE8-3407-47FA-BB22-EC1B922A29DF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Issues and Challenges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Well articulated policy thrust on shelter</a:t>
            </a:r>
          </a:p>
          <a:p>
            <a:pPr lvl="1"/>
            <a:r>
              <a:rPr lang="en-US" dirty="0" smtClean="0"/>
              <a:t>70% for low income group</a:t>
            </a:r>
          </a:p>
          <a:p>
            <a:pPr lvl="1"/>
            <a:r>
              <a:rPr lang="en-US" dirty="0" smtClean="0"/>
              <a:t>20% for medium income group</a:t>
            </a:r>
          </a:p>
          <a:p>
            <a:pPr lvl="1"/>
            <a:r>
              <a:rPr lang="en-US" dirty="0" smtClean="0"/>
              <a:t>10% for high income earners</a:t>
            </a:r>
          </a:p>
          <a:p>
            <a:r>
              <a:rPr lang="en-US" dirty="0" smtClean="0"/>
              <a:t>PPP in the provision of “Sustainable Human Settlements”.</a:t>
            </a:r>
          </a:p>
          <a:p>
            <a:pPr lvl="1"/>
            <a:r>
              <a:rPr lang="en-US" dirty="0" smtClean="0"/>
              <a:t>Government provides land as equity</a:t>
            </a:r>
          </a:p>
          <a:p>
            <a:pPr lvl="1"/>
            <a:r>
              <a:rPr lang="en-US" dirty="0" smtClean="0"/>
              <a:t>Subsidy on Government fees such stamp duty and building plan approvals</a:t>
            </a:r>
          </a:p>
          <a:p>
            <a:pPr lvl="1"/>
            <a:r>
              <a:rPr lang="en-US" dirty="0" smtClean="0"/>
              <a:t>Provides subsidy on the provision of infrastructure – sometimes</a:t>
            </a:r>
          </a:p>
          <a:p>
            <a:pPr lvl="1"/>
            <a:r>
              <a:rPr lang="en-US" dirty="0" smtClean="0"/>
              <a:t>Sales prices are subject to government control and approval.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Lagos State Example…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Lagos State 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340768"/>
            <a:ext cx="8712968" cy="5184576"/>
          </a:xfrm>
        </p:spPr>
        <p:txBody>
          <a:bodyPr/>
          <a:lstStyle/>
          <a:p>
            <a:r>
              <a:rPr lang="en-US" sz="2800" b="1" dirty="0" smtClean="0"/>
              <a:t>Update by Commissioner For Housing – 6</a:t>
            </a:r>
            <a:r>
              <a:rPr lang="en-US" sz="2800" b="1" baseline="30000" dirty="0" smtClean="0"/>
              <a:t>th</a:t>
            </a:r>
            <a:r>
              <a:rPr lang="en-US" sz="2800" b="1" dirty="0" smtClean="0"/>
              <a:t> May, 2010</a:t>
            </a:r>
          </a:p>
          <a:p>
            <a:pPr lvl="1"/>
            <a:r>
              <a:rPr lang="en-US" sz="2400" dirty="0" smtClean="0"/>
              <a:t>Over 75 proposals considered</a:t>
            </a:r>
          </a:p>
          <a:p>
            <a:pPr lvl="1"/>
            <a:r>
              <a:rPr lang="en-US" sz="2400" dirty="0" smtClean="0"/>
              <a:t>26 approved by the Governor</a:t>
            </a:r>
          </a:p>
          <a:p>
            <a:pPr lvl="1"/>
            <a:r>
              <a:rPr lang="en-US" sz="2400" dirty="0" smtClean="0"/>
              <a:t>Deal signed with 17 companies under a pilot scheme expected to deliver over 15000 housing units in the state.</a:t>
            </a:r>
          </a:p>
          <a:p>
            <a:pPr lvl="1"/>
            <a:r>
              <a:rPr lang="en-US" sz="2400" dirty="0" smtClean="0"/>
              <a:t>50 other developers working with the state to expand the project</a:t>
            </a:r>
          </a:p>
          <a:p>
            <a:pPr lvl="1"/>
            <a:r>
              <a:rPr lang="en-US" sz="2400" dirty="0" smtClean="0"/>
              <a:t>Partnership with five banks to inject over N40B in a mortgage scheme of 25 year tenure at a maximum interest rate of 10%.</a:t>
            </a:r>
          </a:p>
          <a:p>
            <a:pPr lvl="1"/>
            <a:r>
              <a:rPr lang="en-US" sz="2400" dirty="0" smtClean="0"/>
              <a:t>Several schemes already completed – in various parts of the State!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98B9CE8-3407-47FA-BB22-EC1B922A29DF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14" y="188640"/>
            <a:ext cx="81534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tx2">
                    <a:satMod val="130000"/>
                  </a:schemeClr>
                </a:solidFill>
              </a:rPr>
              <a:t>Closing Thoughts...</a:t>
            </a:r>
            <a:r>
              <a:rPr lang="en-GB" sz="3200" dirty="0" smtClean="0">
                <a:solidFill>
                  <a:schemeClr val="tx2">
                    <a:satMod val="130000"/>
                  </a:schemeClr>
                </a:solidFill>
              </a:rPr>
              <a:t>Way Forward</a:t>
            </a:r>
            <a:endParaRPr lang="en-GB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5043510"/>
          </a:xfrm>
        </p:spPr>
        <p:txBody>
          <a:bodyPr>
            <a:normAutofit fontScale="925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dirty="0" smtClean="0"/>
              <a:t>Rethink the underpinning philosophy of housing in Nigeria – as a right (not a privilege)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GB" dirty="0" smtClean="0"/>
              <a:t>Define what is affordable housing within the context of minimum wage in the country.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dirty="0" smtClean="0"/>
              <a:t>Prepare a robust development plan for roll out of affordable houses over a period of 30 to 40 years and review every 5 years.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dirty="0" smtClean="0"/>
              <a:t>Review the land tenure system – Land Use Act is overdue for serious amendments.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dirty="0" smtClean="0"/>
              <a:t>Ensure completion of infrastructural services in layouts before sale or allocation to developers – or give appropriate incentive to the developer.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600200"/>
            <a:ext cx="8337452" cy="4829196"/>
          </a:xfrm>
        </p:spPr>
        <p:txBody>
          <a:bodyPr/>
          <a:lstStyle/>
          <a:p>
            <a:r>
              <a:rPr lang="en-GB" sz="2800" dirty="0" smtClean="0"/>
              <a:t>Finance</a:t>
            </a:r>
          </a:p>
          <a:p>
            <a:pPr lvl="1"/>
            <a:r>
              <a:rPr lang="en-GB" sz="2400" dirty="0" smtClean="0"/>
              <a:t>Create the right platform for long term funding for real estate projects – Bonds, RIETs and other Asset Backed Securities.</a:t>
            </a:r>
          </a:p>
          <a:p>
            <a:pPr lvl="1"/>
            <a:r>
              <a:rPr lang="en-GB" sz="2400" dirty="0" smtClean="0"/>
              <a:t>Retail Financing </a:t>
            </a:r>
          </a:p>
          <a:p>
            <a:r>
              <a:rPr lang="en-GB" sz="2800" dirty="0" smtClean="0"/>
              <a:t>Encourage re-investment of profits in real estate to increase housing stock. Allow for tax holiday for investors in the sector</a:t>
            </a:r>
          </a:p>
          <a:p>
            <a:r>
              <a:rPr lang="en-GB" sz="2800" dirty="0" smtClean="0"/>
              <a:t>Introduction betterment levy for improvement made in neighbourhood to engender ownership of schemes</a:t>
            </a:r>
          </a:p>
          <a:p>
            <a:r>
              <a:rPr lang="en-GB" sz="2800" dirty="0" smtClean="0"/>
              <a:t>Encourage collaboration and JVs in the country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98B9CE8-3407-47FA-BB22-EC1B922A29DF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>
                <a:solidFill>
                  <a:schemeClr val="tx2">
                    <a:satMod val="130000"/>
                  </a:schemeClr>
                </a:solidFill>
              </a:rPr>
              <a:t>Closing Thoughts...</a:t>
            </a:r>
            <a:r>
              <a:rPr lang="en-GB" sz="3200" dirty="0" smtClean="0">
                <a:solidFill>
                  <a:schemeClr val="tx2">
                    <a:satMod val="130000"/>
                  </a:schemeClr>
                </a:solidFill>
              </a:rPr>
              <a:t>Way Forward</a:t>
            </a:r>
            <a:endParaRPr lang="en-GB" dirty="0">
              <a:solidFill>
                <a:schemeClr val="tx2">
                  <a:satMod val="13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76" y="3124200"/>
            <a:ext cx="7772400" cy="18288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Thank you!</a:t>
            </a:r>
            <a:endParaRPr lang="en-US" sz="6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3570" y="571480"/>
            <a:ext cx="3071834" cy="15716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" name="Picture 2" descr="C:\Users\hogunniran\Desktop\ASO_logo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571480"/>
            <a:ext cx="3000396" cy="15001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Thoughts…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04968"/>
            <a:ext cx="8153400" cy="4495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“The provision of affordable, well located and adequate housing is one of the greatest challenges of the 21</a:t>
            </a:r>
            <a:r>
              <a:rPr lang="en-US" baseline="30000" dirty="0" smtClean="0"/>
              <a:t>st</a:t>
            </a:r>
            <a:r>
              <a:rPr lang="en-US" dirty="0" smtClean="0"/>
              <a:t> century…</a:t>
            </a:r>
          </a:p>
          <a:p>
            <a:pPr>
              <a:buNone/>
            </a:pPr>
            <a:r>
              <a:rPr lang="en-US" dirty="0" smtClean="0"/>
              <a:t>   We recognize that access to safe and healthy shelter and basic services is essential to a person’s physical, psychological, social and economic well – being of a person and should be a fundamental part of our urgent actions for the more than one billion people without decent living conditions”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UN Habitat, World Urban Forum 5, March 2010.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98B9CE8-3407-47FA-BB22-EC1B922A29DF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Statistical Profile….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514528" cy="4853136"/>
          </a:xfrm>
        </p:spPr>
        <p:txBody>
          <a:bodyPr/>
          <a:lstStyle/>
          <a:p>
            <a:r>
              <a:rPr lang="en-US" sz="3200" dirty="0" smtClean="0"/>
              <a:t>Population </a:t>
            </a:r>
          </a:p>
          <a:p>
            <a:pPr lvl="1"/>
            <a:r>
              <a:rPr lang="en-US" sz="2800" dirty="0" smtClean="0"/>
              <a:t>154, 728,892 ?</a:t>
            </a:r>
          </a:p>
          <a:p>
            <a:pPr lvl="1"/>
            <a:r>
              <a:rPr lang="en-US" sz="2800" dirty="0" smtClean="0"/>
              <a:t>1.9 – 2.5% growth rate ?</a:t>
            </a:r>
          </a:p>
          <a:p>
            <a:r>
              <a:rPr lang="en-US" sz="3200" dirty="0" smtClean="0"/>
              <a:t>Estimated Population by 2050</a:t>
            </a:r>
          </a:p>
          <a:p>
            <a:pPr lvl="1"/>
            <a:r>
              <a:rPr lang="en-US" sz="2800" dirty="0" smtClean="0"/>
              <a:t>289 Million – U.N.</a:t>
            </a:r>
          </a:p>
          <a:p>
            <a:pPr lvl="1"/>
            <a:r>
              <a:rPr lang="en-US" sz="2800" dirty="0" smtClean="0"/>
              <a:t>264 Million – U.S. Census Bureau (8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most populous country in the world)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Housing Backlog</a:t>
            </a:r>
          </a:p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16 – 17 Million Units!!!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98B9CE8-3407-47FA-BB22-EC1B922A29DF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Affordable Housing…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512" y="1582952"/>
            <a:ext cx="9144000" cy="5446448"/>
          </a:xfrm>
        </p:spPr>
        <p:txBody>
          <a:bodyPr/>
          <a:lstStyle/>
          <a:p>
            <a:r>
              <a:rPr lang="en-US" sz="3200" dirty="0" smtClean="0"/>
              <a:t>A Definition..</a:t>
            </a:r>
          </a:p>
          <a:p>
            <a:pPr lvl="1"/>
            <a:r>
              <a:rPr lang="en-US" sz="2800" dirty="0" smtClean="0"/>
              <a:t>Usually used to describe dwelling units whose total housing costs are deemed “affordable” to those that have a median income.</a:t>
            </a:r>
          </a:p>
          <a:p>
            <a:pPr lvl="1"/>
            <a:r>
              <a:rPr lang="en-US" sz="2800" dirty="0" smtClean="0"/>
              <a:t>Often applied to housing with a sales price or rental amount that is within the financial means of those in the lower ranges of a geographical area, but the concept is applicable to both renters and purchasers in all income ranges.</a:t>
            </a:r>
          </a:p>
          <a:p>
            <a:pPr lvl="1"/>
            <a:r>
              <a:rPr lang="en-US" sz="2800" dirty="0" smtClean="0"/>
              <a:t>In this presentation, the term refers to the lower end of the market – often described as the “Mass Market”.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Affordable Housing…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9512" y="1447800"/>
            <a:ext cx="8964488" cy="5410200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US" sz="3600" dirty="0" smtClean="0"/>
              <a:t>Commonly accepted guideline for housing affordability is housing cost that does not exceed 30%  of a household’s gross income.</a:t>
            </a:r>
          </a:p>
          <a:p>
            <a:pPr lvl="2">
              <a:lnSpc>
                <a:spcPct val="100000"/>
              </a:lnSpc>
            </a:pPr>
            <a:r>
              <a:rPr lang="en-US" sz="3200" dirty="0" smtClean="0"/>
              <a:t>Housing costs include utility costs, taxes, levies, charges and insurance for home owners </a:t>
            </a:r>
          </a:p>
          <a:p>
            <a:pPr lvl="2">
              <a:lnSpc>
                <a:spcPct val="1000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When the monthly carrying costs of a home exceed 30-35% of household income, then the housing is considered unaffordable for that household</a:t>
            </a:r>
            <a:r>
              <a:rPr lang="en-US" sz="3200" dirty="0" smtClean="0"/>
              <a:t>.</a:t>
            </a:r>
          </a:p>
          <a:p>
            <a:pPr>
              <a:lnSpc>
                <a:spcPct val="100000"/>
              </a:lnSpc>
            </a:pPr>
            <a:endParaRPr lang="en-US" sz="4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From Other Jurisdictions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1520" y="1411552"/>
            <a:ext cx="8511480" cy="5185800"/>
          </a:xfrm>
        </p:spPr>
        <p:txBody>
          <a:bodyPr/>
          <a:lstStyle/>
          <a:p>
            <a:r>
              <a:rPr lang="en-US" dirty="0" smtClean="0"/>
              <a:t>Successful Models usually involve a holistic approach – an integrated, comprehensive framework between Government, financiers, developers, specialized institutions, NGOs, etc,</a:t>
            </a:r>
          </a:p>
          <a:p>
            <a:r>
              <a:rPr lang="en-US" dirty="0" smtClean="0"/>
              <a:t>Critical drivers of successful models are</a:t>
            </a:r>
          </a:p>
          <a:p>
            <a:pPr lvl="1"/>
            <a:r>
              <a:rPr lang="en-US" dirty="0" smtClean="0"/>
              <a:t>Finance</a:t>
            </a:r>
          </a:p>
          <a:p>
            <a:pPr lvl="1"/>
            <a:r>
              <a:rPr lang="en-US" dirty="0" smtClean="0"/>
              <a:t>Land</a:t>
            </a:r>
          </a:p>
          <a:p>
            <a:pPr lvl="1"/>
            <a:r>
              <a:rPr lang="en-US" dirty="0" smtClean="0"/>
              <a:t>Materials</a:t>
            </a:r>
          </a:p>
          <a:p>
            <a:pPr lvl="1"/>
            <a:r>
              <a:rPr lang="en-US" dirty="0" smtClean="0"/>
              <a:t>Regulatory Framework</a:t>
            </a:r>
          </a:p>
          <a:p>
            <a:pPr lvl="1"/>
            <a:r>
              <a:rPr lang="en-US" dirty="0" smtClean="0"/>
              <a:t>Macro-economic stability</a:t>
            </a:r>
          </a:p>
          <a:p>
            <a:pPr lvl="1"/>
            <a:r>
              <a:rPr lang="en-US" dirty="0" smtClean="0"/>
              <a:t>Government Commitment – Policy framework, Tax incentives, subsidies, etc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Jurisdictions - USA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71546"/>
            <a:ext cx="8382000" cy="2210862"/>
          </a:xfrm>
        </p:spPr>
        <p:txBody>
          <a:bodyPr/>
          <a:lstStyle/>
          <a:p>
            <a:endParaRPr lang="en-US" dirty="0" smtClean="0"/>
          </a:p>
          <a:p>
            <a:pPr lvl="1"/>
            <a:r>
              <a:rPr lang="en-US" dirty="0" smtClean="0"/>
              <a:t>Federal Government provides subsidies to make housing affordable.</a:t>
            </a:r>
          </a:p>
          <a:p>
            <a:pPr lvl="2"/>
            <a:r>
              <a:rPr lang="en-US" dirty="0" smtClean="0"/>
              <a:t>Financial assistance for homeowners through the mortgage interest tax deduction and for lower income households through housing </a:t>
            </a:r>
            <a:r>
              <a:rPr lang="en-US" dirty="0" err="1" smtClean="0"/>
              <a:t>sbsidy</a:t>
            </a:r>
            <a:r>
              <a:rPr lang="en-US" dirty="0" smtClean="0"/>
              <a:t> programs</a:t>
            </a:r>
          </a:p>
          <a:p>
            <a:pPr lvl="2"/>
            <a:r>
              <a:rPr lang="en-US" dirty="0" smtClean="0"/>
              <a:t>Generous tax reductions – up to $120B per year since 2005 representing nearly 80 % of Federal </a:t>
            </a:r>
            <a:r>
              <a:rPr lang="en-US" dirty="0" err="1" smtClean="0"/>
              <a:t>Govt’s</a:t>
            </a:r>
            <a:r>
              <a:rPr lang="en-US" dirty="0" smtClean="0"/>
              <a:t> assistance.</a:t>
            </a:r>
          </a:p>
          <a:p>
            <a:pPr lvl="2"/>
            <a:r>
              <a:rPr lang="en-US" dirty="0" smtClean="0"/>
              <a:t>Three broad categories</a:t>
            </a:r>
          </a:p>
          <a:p>
            <a:pPr lvl="3"/>
            <a:r>
              <a:rPr lang="en-US" dirty="0" smtClean="0"/>
              <a:t>Tenant – based subsidies to individual families</a:t>
            </a:r>
          </a:p>
          <a:p>
            <a:pPr lvl="3"/>
            <a:r>
              <a:rPr lang="en-US" dirty="0" smtClean="0"/>
              <a:t>Project based subsidies to the owners of housing units that must be rented to lower income households at affordable rates.</a:t>
            </a:r>
          </a:p>
          <a:p>
            <a:pPr lvl="3"/>
            <a:r>
              <a:rPr lang="en-US" dirty="0" smtClean="0"/>
              <a:t>Public housing, which is usually owned and managed by Government.</a:t>
            </a:r>
          </a:p>
          <a:p>
            <a:pPr lvl="1"/>
            <a:r>
              <a:rPr lang="en-US" dirty="0" smtClean="0"/>
              <a:t>Various other Governmental and quasi-governmental </a:t>
            </a:r>
            <a:r>
              <a:rPr lang="en-US" dirty="0" err="1" smtClean="0"/>
              <a:t>organisations</a:t>
            </a:r>
            <a:r>
              <a:rPr lang="en-US" dirty="0" smtClean="0"/>
              <a:t> involved in housing delivery.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Jurisdictions - Canada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Social Housing Services Corporation’s Model</a:t>
            </a:r>
          </a:p>
          <a:p>
            <a:pPr lvl="1"/>
            <a:r>
              <a:rPr lang="en-US" dirty="0" smtClean="0"/>
              <a:t>Created in 2002 to provide group services for social housing providers – public, non-profit and co-op housing.</a:t>
            </a:r>
          </a:p>
          <a:p>
            <a:pPr lvl="1"/>
            <a:r>
              <a:rPr lang="en-US" dirty="0" smtClean="0"/>
              <a:t>A non profit </a:t>
            </a:r>
            <a:r>
              <a:rPr lang="en-US" dirty="0" err="1" smtClean="0"/>
              <a:t>organisation</a:t>
            </a:r>
            <a:r>
              <a:rPr lang="en-US" dirty="0" smtClean="0"/>
              <a:t> formed to provide Ontario housing providers and managers with bulk purchasing, insurance, investment and information services that add significant value to their operations.</a:t>
            </a:r>
          </a:p>
          <a:p>
            <a:pPr lvl="1"/>
            <a:r>
              <a:rPr lang="en-US" dirty="0" smtClean="0"/>
              <a:t>Specialized services – dedicated insurance programs, bulk gas purchasing, innovative energy efficiency, training and education</a:t>
            </a:r>
          </a:p>
          <a:p>
            <a:pPr lvl="1"/>
            <a:r>
              <a:rPr lang="en-US" dirty="0" smtClean="0"/>
              <a:t>SHBC now provides investment advice to housing providers on capital reserves valued at more than $390 million.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2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00B050"/>
      </a:accent1>
      <a:accent2>
        <a:srgbClr val="FC4E08"/>
      </a:accent2>
      <a:accent3>
        <a:srgbClr val="FC4E08"/>
      </a:accent3>
      <a:accent4>
        <a:srgbClr val="FC4E08"/>
      </a:accent4>
      <a:accent5>
        <a:srgbClr val="FC4E08"/>
      </a:accent5>
      <a:accent6>
        <a:srgbClr val="E8B7B7"/>
      </a:accent6>
      <a:hlink>
        <a:srgbClr val="DB5353"/>
      </a:hlink>
      <a:folHlink>
        <a:srgbClr val="90363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2">
    <a:dk1>
      <a:sysClr val="windowText" lastClr="000000"/>
    </a:dk1>
    <a:lt1>
      <a:sysClr val="window" lastClr="FFFFFF"/>
    </a:lt1>
    <a:dk2>
      <a:srgbClr val="676A55"/>
    </a:dk2>
    <a:lt2>
      <a:srgbClr val="EAEBDE"/>
    </a:lt2>
    <a:accent1>
      <a:srgbClr val="00B050"/>
    </a:accent1>
    <a:accent2>
      <a:srgbClr val="FC4E08"/>
    </a:accent2>
    <a:accent3>
      <a:srgbClr val="FC4E08"/>
    </a:accent3>
    <a:accent4>
      <a:srgbClr val="FC4E08"/>
    </a:accent4>
    <a:accent5>
      <a:srgbClr val="FC4E08"/>
    </a:accent5>
    <a:accent6>
      <a:srgbClr val="E8B7B7"/>
    </a:accent6>
    <a:hlink>
      <a:srgbClr val="DB5353"/>
    </a:hlink>
    <a:folHlink>
      <a:srgbClr val="90363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2249</TotalTime>
  <Words>1917</Words>
  <Application>Microsoft Office PowerPoint</Application>
  <PresentationFormat>On-screen Show (4:3)</PresentationFormat>
  <Paragraphs>229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Median</vt:lpstr>
      <vt:lpstr>Slide 1</vt:lpstr>
      <vt:lpstr>Outline…</vt:lpstr>
      <vt:lpstr>Opening Thoughts…</vt:lpstr>
      <vt:lpstr>Statistical Profile…. </vt:lpstr>
      <vt:lpstr>Affordable Housing…</vt:lpstr>
      <vt:lpstr>Affordable Housing…</vt:lpstr>
      <vt:lpstr>Lessons From Other Jurisdictions</vt:lpstr>
      <vt:lpstr>Other Jurisdictions - USA</vt:lpstr>
      <vt:lpstr>Other Jurisdictions - Canada</vt:lpstr>
      <vt:lpstr>Other  Jurisdictions – Latin America.</vt:lpstr>
      <vt:lpstr>Other Jurisdictions…</vt:lpstr>
      <vt:lpstr>Other Jurisdictions…</vt:lpstr>
      <vt:lpstr>Issues and Challenges…</vt:lpstr>
      <vt:lpstr>Issues and Challenges</vt:lpstr>
      <vt:lpstr>Issues and Challenges</vt:lpstr>
      <vt:lpstr>Issues and Challenges</vt:lpstr>
      <vt:lpstr>Issues and Challenges</vt:lpstr>
      <vt:lpstr>Issues and Challenges</vt:lpstr>
      <vt:lpstr>Issues and Challenges</vt:lpstr>
      <vt:lpstr>Issues and Challenges</vt:lpstr>
      <vt:lpstr>Issues and Challenges</vt:lpstr>
      <vt:lpstr>Issues and Challenges</vt:lpstr>
      <vt:lpstr>Issues and Challenges</vt:lpstr>
      <vt:lpstr>Lagos State Example…</vt:lpstr>
      <vt:lpstr>Lagos State Example…</vt:lpstr>
      <vt:lpstr>Closing Thoughts...Way Forward</vt:lpstr>
      <vt:lpstr>Closing Thoughts...Way Forward</vt:lpstr>
      <vt:lpstr>Thank you!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mazino.dickson</cp:lastModifiedBy>
  <cp:revision>225</cp:revision>
  <dcterms:created xsi:type="dcterms:W3CDTF">2008-11-12T06:44:21Z</dcterms:created>
  <dcterms:modified xsi:type="dcterms:W3CDTF">2011-03-17T20:55:50Z</dcterms:modified>
</cp:coreProperties>
</file>