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8" r:id="rId2"/>
    <p:sldId id="259" r:id="rId3"/>
    <p:sldId id="266" r:id="rId4"/>
    <p:sldId id="267" r:id="rId5"/>
    <p:sldId id="261" r:id="rId6"/>
    <p:sldId id="270" r:id="rId7"/>
    <p:sldId id="275" r:id="rId8"/>
    <p:sldId id="271" r:id="rId9"/>
    <p:sldId id="268" r:id="rId10"/>
    <p:sldId id="269" r:id="rId11"/>
    <p:sldId id="272" r:id="rId12"/>
    <p:sldId id="274" r:id="rId13"/>
  </p:sldIdLst>
  <p:sldSz cx="9144000" cy="6858000" type="screen4x3"/>
  <p:notesSz cx="7010400" cy="9296400"/>
  <p:custDataLst>
    <p:tags r:id="rId16"/>
  </p:custDataLst>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00"/>
    <a:srgbClr val="FFCC00"/>
    <a:srgbClr val="CC6600"/>
    <a:srgbClr val="996633"/>
    <a:srgbClr val="993300"/>
    <a:srgbClr val="FFCC99"/>
    <a:srgbClr val="CC9900"/>
    <a:srgbClr val="FFCC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790" autoAdjust="0"/>
    <p:restoredTop sz="94211" autoAdjust="0"/>
  </p:normalViewPr>
  <p:slideViewPr>
    <p:cSldViewPr>
      <p:cViewPr>
        <p:scale>
          <a:sx n="75" d="100"/>
          <a:sy n="75" d="100"/>
        </p:scale>
        <p:origin x="-744" y="-618"/>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200" y="-90"/>
      </p:cViewPr>
      <p:guideLst>
        <p:guide orient="horz" pos="2928"/>
        <p:guide pos="2209"/>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1861" tIns="45930" rIns="91861" bIns="45930" numCol="1" anchor="t" anchorCtr="0" compatLnSpc="1">
            <a:prstTxWarp prst="textNoShape">
              <a:avLst/>
            </a:prstTxWarp>
          </a:bodyPr>
          <a:lstStyle>
            <a:lvl1pPr algn="l" eaLnBrk="0" hangingPunct="0">
              <a:defRPr kumimoji="1" sz="1200"/>
            </a:lvl1pPr>
          </a:lstStyle>
          <a:p>
            <a:pPr>
              <a:defRPr/>
            </a:pPr>
            <a:endParaRPr lang="en-US"/>
          </a:p>
        </p:txBody>
      </p:sp>
      <p:sp>
        <p:nvSpPr>
          <p:cNvPr id="55299" name="Rectangle 3"/>
          <p:cNvSpPr>
            <a:spLocks noGrp="1" noChangeArrowheads="1"/>
          </p:cNvSpPr>
          <p:nvPr>
            <p:ph type="dt" sz="quarter" idx="1"/>
          </p:nvPr>
        </p:nvSpPr>
        <p:spPr bwMode="auto">
          <a:xfrm>
            <a:off x="3971925" y="0"/>
            <a:ext cx="3036888" cy="465138"/>
          </a:xfrm>
          <a:prstGeom prst="rect">
            <a:avLst/>
          </a:prstGeom>
          <a:noFill/>
          <a:ln w="9525">
            <a:noFill/>
            <a:miter lim="800000"/>
            <a:headEnd/>
            <a:tailEnd/>
          </a:ln>
          <a:effectLst/>
        </p:spPr>
        <p:txBody>
          <a:bodyPr vert="horz" wrap="square" lIns="91861" tIns="45930" rIns="91861" bIns="45930" numCol="1" anchor="t" anchorCtr="0" compatLnSpc="1">
            <a:prstTxWarp prst="textNoShape">
              <a:avLst/>
            </a:prstTxWarp>
          </a:bodyPr>
          <a:lstStyle>
            <a:lvl1pPr algn="r" eaLnBrk="0" hangingPunct="0">
              <a:defRPr kumimoji="1" sz="1200"/>
            </a:lvl1pPr>
          </a:lstStyle>
          <a:p>
            <a:pPr>
              <a:defRPr/>
            </a:pPr>
            <a:endParaRPr lang="en-US"/>
          </a:p>
        </p:txBody>
      </p:sp>
      <p:sp>
        <p:nvSpPr>
          <p:cNvPr id="55300" name="Rectangle 4"/>
          <p:cNvSpPr>
            <a:spLocks noGrp="1" noChangeArrowheads="1"/>
          </p:cNvSpPr>
          <p:nvPr>
            <p:ph type="ftr" sz="quarter" idx="2"/>
          </p:nvPr>
        </p:nvSpPr>
        <p:spPr bwMode="auto">
          <a:xfrm>
            <a:off x="0" y="8829675"/>
            <a:ext cx="3036888" cy="465138"/>
          </a:xfrm>
          <a:prstGeom prst="rect">
            <a:avLst/>
          </a:prstGeom>
          <a:noFill/>
          <a:ln w="9525">
            <a:noFill/>
            <a:miter lim="800000"/>
            <a:headEnd/>
            <a:tailEnd/>
          </a:ln>
          <a:effectLst/>
        </p:spPr>
        <p:txBody>
          <a:bodyPr vert="horz" wrap="square" lIns="91861" tIns="45930" rIns="91861" bIns="45930" numCol="1" anchor="b" anchorCtr="0" compatLnSpc="1">
            <a:prstTxWarp prst="textNoShape">
              <a:avLst/>
            </a:prstTxWarp>
          </a:bodyPr>
          <a:lstStyle>
            <a:lvl1pPr algn="l" eaLnBrk="0" hangingPunct="0">
              <a:defRPr kumimoji="1" sz="1200"/>
            </a:lvl1pPr>
          </a:lstStyle>
          <a:p>
            <a:pPr>
              <a:defRPr/>
            </a:pPr>
            <a:endParaRPr lang="en-US"/>
          </a:p>
        </p:txBody>
      </p:sp>
      <p:sp>
        <p:nvSpPr>
          <p:cNvPr id="55301" name="Rectangle 5"/>
          <p:cNvSpPr>
            <a:spLocks noGrp="1" noChangeArrowheads="1"/>
          </p:cNvSpPr>
          <p:nvPr>
            <p:ph type="sldNum" sz="quarter" idx="3"/>
          </p:nvPr>
        </p:nvSpPr>
        <p:spPr bwMode="auto">
          <a:xfrm>
            <a:off x="3971925" y="8829675"/>
            <a:ext cx="3036888" cy="465138"/>
          </a:xfrm>
          <a:prstGeom prst="rect">
            <a:avLst/>
          </a:prstGeom>
          <a:noFill/>
          <a:ln w="9525">
            <a:noFill/>
            <a:miter lim="800000"/>
            <a:headEnd/>
            <a:tailEnd/>
          </a:ln>
          <a:effectLst/>
        </p:spPr>
        <p:txBody>
          <a:bodyPr vert="horz" wrap="square" lIns="91861" tIns="45930" rIns="91861" bIns="45930" numCol="1" anchor="b" anchorCtr="0" compatLnSpc="1">
            <a:prstTxWarp prst="textNoShape">
              <a:avLst/>
            </a:prstTxWarp>
          </a:bodyPr>
          <a:lstStyle>
            <a:lvl1pPr algn="r" eaLnBrk="0" hangingPunct="0">
              <a:defRPr kumimoji="1" sz="1200"/>
            </a:lvl1pPr>
          </a:lstStyle>
          <a:p>
            <a:pPr>
              <a:defRPr/>
            </a:pPr>
            <a:fld id="{CD2F4551-F4A7-4777-91FA-340DF790CF0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3165" tIns="46582" rIns="93165" bIns="46582" numCol="1" anchor="t" anchorCtr="0" compatLnSpc="1">
            <a:prstTxWarp prst="textNoShape">
              <a:avLst/>
            </a:prstTxWarp>
          </a:bodyPr>
          <a:lstStyle>
            <a:lvl1pPr algn="l" defTabSz="931365" eaLnBrk="0" hangingPunct="0">
              <a:defRPr sz="1200">
                <a:latin typeface="Times New Roman" pitchFamily="18" charset="0"/>
              </a:defRPr>
            </a:lvl1pPr>
          </a:lstStyle>
          <a:p>
            <a:pPr>
              <a:defRPr/>
            </a:pPr>
            <a:endParaRPr lang="en-US"/>
          </a:p>
        </p:txBody>
      </p:sp>
      <p:sp>
        <p:nvSpPr>
          <p:cNvPr id="15363" name="Rectangle 9"/>
          <p:cNvSpPr>
            <a:spLocks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33450" y="4416425"/>
            <a:ext cx="5143500" cy="4183063"/>
          </a:xfrm>
          <a:prstGeom prst="rect">
            <a:avLst/>
          </a:prstGeom>
          <a:noFill/>
          <a:ln w="9525">
            <a:noFill/>
            <a:miter lim="800000"/>
            <a:headEnd/>
            <a:tailEnd/>
          </a:ln>
        </p:spPr>
        <p:txBody>
          <a:bodyPr vert="horz" wrap="square" lIns="93165" tIns="46582" rIns="93165" bIns="4658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9" name="Rectangle 11"/>
          <p:cNvSpPr>
            <a:spLocks noGrp="1" noChangeArrowheads="1"/>
          </p:cNvSpPr>
          <p:nvPr>
            <p:ph type="dt" idx="1"/>
          </p:nvPr>
        </p:nvSpPr>
        <p:spPr bwMode="auto">
          <a:xfrm>
            <a:off x="3973513" y="0"/>
            <a:ext cx="3036887" cy="465138"/>
          </a:xfrm>
          <a:prstGeom prst="rect">
            <a:avLst/>
          </a:prstGeom>
          <a:noFill/>
          <a:ln w="9525">
            <a:noFill/>
            <a:miter lim="800000"/>
            <a:headEnd/>
            <a:tailEnd/>
          </a:ln>
        </p:spPr>
        <p:txBody>
          <a:bodyPr vert="horz" wrap="square" lIns="93165" tIns="46582" rIns="93165" bIns="46582" numCol="1" anchor="t" anchorCtr="0" compatLnSpc="1">
            <a:prstTxWarp prst="textNoShape">
              <a:avLst/>
            </a:prstTxWarp>
          </a:bodyPr>
          <a:lstStyle>
            <a:lvl1pPr algn="r" defTabSz="931365" eaLnBrk="0" hangingPunct="0">
              <a:defRPr sz="1200">
                <a:latin typeface="Times New Roman" pitchFamily="18" charset="0"/>
              </a:defRPr>
            </a:lvl1pPr>
          </a:lstStyle>
          <a:p>
            <a:pPr>
              <a:defRPr/>
            </a:pPr>
            <a:endParaRPr lang="en-US"/>
          </a:p>
        </p:txBody>
      </p:sp>
      <p:sp>
        <p:nvSpPr>
          <p:cNvPr id="2060" name="Rectangle 12"/>
          <p:cNvSpPr>
            <a:spLocks noGrp="1" noChangeArrowheads="1"/>
          </p:cNvSpPr>
          <p:nvPr>
            <p:ph type="ftr" sz="quarter" idx="4"/>
          </p:nvPr>
        </p:nvSpPr>
        <p:spPr bwMode="auto">
          <a:xfrm>
            <a:off x="0" y="8831263"/>
            <a:ext cx="3036888" cy="465137"/>
          </a:xfrm>
          <a:prstGeom prst="rect">
            <a:avLst/>
          </a:prstGeom>
          <a:noFill/>
          <a:ln w="9525">
            <a:noFill/>
            <a:miter lim="800000"/>
            <a:headEnd/>
            <a:tailEnd/>
          </a:ln>
        </p:spPr>
        <p:txBody>
          <a:bodyPr vert="horz" wrap="square" lIns="93165" tIns="46582" rIns="93165" bIns="46582" numCol="1" anchor="b" anchorCtr="0" compatLnSpc="1">
            <a:prstTxWarp prst="textNoShape">
              <a:avLst/>
            </a:prstTxWarp>
          </a:bodyPr>
          <a:lstStyle>
            <a:lvl1pPr algn="l" defTabSz="931365" eaLnBrk="0" hangingPunct="0">
              <a:defRPr sz="1200">
                <a:latin typeface="Times New Roman" pitchFamily="18" charset="0"/>
              </a:defRPr>
            </a:lvl1pPr>
          </a:lstStyle>
          <a:p>
            <a:pPr>
              <a:defRPr/>
            </a:pPr>
            <a:endParaRPr lang="en-US"/>
          </a:p>
        </p:txBody>
      </p:sp>
      <p:sp>
        <p:nvSpPr>
          <p:cNvPr id="2061" name="Rectangle 13"/>
          <p:cNvSpPr>
            <a:spLocks noGrp="1" noChangeArrowheads="1"/>
          </p:cNvSpPr>
          <p:nvPr>
            <p:ph type="sldNum" sz="quarter" idx="5"/>
          </p:nvPr>
        </p:nvSpPr>
        <p:spPr bwMode="auto">
          <a:xfrm>
            <a:off x="3973513" y="8831263"/>
            <a:ext cx="3036887" cy="465137"/>
          </a:xfrm>
          <a:prstGeom prst="rect">
            <a:avLst/>
          </a:prstGeom>
          <a:noFill/>
          <a:ln w="9525">
            <a:noFill/>
            <a:miter lim="800000"/>
            <a:headEnd/>
            <a:tailEnd/>
          </a:ln>
        </p:spPr>
        <p:txBody>
          <a:bodyPr vert="horz" wrap="square" lIns="93165" tIns="46582" rIns="93165" bIns="46582" numCol="1" anchor="b" anchorCtr="0" compatLnSpc="1">
            <a:prstTxWarp prst="textNoShape">
              <a:avLst/>
            </a:prstTxWarp>
          </a:bodyPr>
          <a:lstStyle>
            <a:lvl1pPr algn="r" defTabSz="931365" eaLnBrk="0" hangingPunct="0">
              <a:defRPr sz="1200">
                <a:latin typeface="Times New Roman" pitchFamily="18" charset="0"/>
              </a:defRPr>
            </a:lvl1pPr>
          </a:lstStyle>
          <a:p>
            <a:pPr>
              <a:defRPr/>
            </a:pPr>
            <a:fld id="{55222C2D-5B41-4692-B599-42B3313BA62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smtClean="0"/>
          </a:p>
        </p:txBody>
      </p:sp>
      <p:sp>
        <p:nvSpPr>
          <p:cNvPr id="16388" name="Slide Number Placeholder 3"/>
          <p:cNvSpPr>
            <a:spLocks noGrp="1"/>
          </p:cNvSpPr>
          <p:nvPr>
            <p:ph type="sldNum" sz="quarter" idx="5"/>
          </p:nvPr>
        </p:nvSpPr>
        <p:spPr>
          <a:noFill/>
        </p:spPr>
        <p:txBody>
          <a:bodyPr/>
          <a:lstStyle/>
          <a:p>
            <a:pPr defTabSz="930275"/>
            <a:fld id="{8364181E-659A-4E51-92B6-85978C349BC7}" type="slidenum">
              <a:rPr lang="en-US" smtClean="0"/>
              <a:pPr defTabSz="930275"/>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smtClean="0"/>
          </a:p>
        </p:txBody>
      </p:sp>
      <p:sp>
        <p:nvSpPr>
          <p:cNvPr id="17412" name="Slide Number Placeholder 3"/>
          <p:cNvSpPr>
            <a:spLocks noGrp="1"/>
          </p:cNvSpPr>
          <p:nvPr>
            <p:ph type="sldNum" sz="quarter" idx="5"/>
          </p:nvPr>
        </p:nvSpPr>
        <p:spPr>
          <a:noFill/>
        </p:spPr>
        <p:txBody>
          <a:bodyPr/>
          <a:lstStyle/>
          <a:p>
            <a:pPr defTabSz="930275"/>
            <a:fld id="{13364ACB-A2F9-44CF-804E-587627388A04}" type="slidenum">
              <a:rPr lang="en-US" smtClean="0"/>
              <a:pPr defTabSz="930275"/>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p>
        </p:txBody>
      </p:sp>
      <p:sp>
        <p:nvSpPr>
          <p:cNvPr id="18436" name="Slide Number Placeholder 3"/>
          <p:cNvSpPr>
            <a:spLocks noGrp="1"/>
          </p:cNvSpPr>
          <p:nvPr>
            <p:ph type="sldNum" sz="quarter" idx="5"/>
          </p:nvPr>
        </p:nvSpPr>
        <p:spPr>
          <a:noFill/>
        </p:spPr>
        <p:txBody>
          <a:bodyPr/>
          <a:lstStyle/>
          <a:p>
            <a:pPr defTabSz="930275"/>
            <a:fld id="{A5A8A3BC-1FB9-47C1-A4C4-B0E4747EB214}" type="slidenum">
              <a:rPr lang="en-US" smtClean="0"/>
              <a:pPr defTabSz="930275"/>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smtClean="0"/>
          </a:p>
        </p:txBody>
      </p:sp>
      <p:sp>
        <p:nvSpPr>
          <p:cNvPr id="19460" name="Slide Number Placeholder 3"/>
          <p:cNvSpPr>
            <a:spLocks noGrp="1"/>
          </p:cNvSpPr>
          <p:nvPr>
            <p:ph type="sldNum" sz="quarter" idx="5"/>
          </p:nvPr>
        </p:nvSpPr>
        <p:spPr>
          <a:noFill/>
        </p:spPr>
        <p:txBody>
          <a:bodyPr/>
          <a:lstStyle/>
          <a:p>
            <a:pPr defTabSz="930275"/>
            <a:fld id="{1F25B66E-1F3B-4CD3-BAB2-B50D09C6597A}" type="slidenum">
              <a:rPr lang="en-US" smtClean="0"/>
              <a:pPr defTabSz="930275"/>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smtClean="0"/>
          </a:p>
        </p:txBody>
      </p:sp>
      <p:sp>
        <p:nvSpPr>
          <p:cNvPr id="20484" name="Slide Number Placeholder 3"/>
          <p:cNvSpPr>
            <a:spLocks noGrp="1"/>
          </p:cNvSpPr>
          <p:nvPr>
            <p:ph type="sldNum" sz="quarter" idx="5"/>
          </p:nvPr>
        </p:nvSpPr>
        <p:spPr>
          <a:noFill/>
        </p:spPr>
        <p:txBody>
          <a:bodyPr/>
          <a:lstStyle/>
          <a:p>
            <a:pPr defTabSz="930275"/>
            <a:fld id="{6F10DEEE-AFEC-49CA-9ED6-86BA755AC16A}" type="slidenum">
              <a:rPr lang="en-US" smtClean="0"/>
              <a:pPr defTabSz="930275"/>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smtClean="0"/>
          </a:p>
        </p:txBody>
      </p:sp>
      <p:sp>
        <p:nvSpPr>
          <p:cNvPr id="21508" name="Slide Number Placeholder 3"/>
          <p:cNvSpPr>
            <a:spLocks noGrp="1"/>
          </p:cNvSpPr>
          <p:nvPr>
            <p:ph type="sldNum" sz="quarter" idx="5"/>
          </p:nvPr>
        </p:nvSpPr>
        <p:spPr>
          <a:noFill/>
        </p:spPr>
        <p:txBody>
          <a:bodyPr/>
          <a:lstStyle/>
          <a:p>
            <a:pPr defTabSz="930275"/>
            <a:fld id="{CF81F402-5407-44FB-BB64-FF0EE7A1E660}" type="slidenum">
              <a:rPr lang="en-US" smtClean="0"/>
              <a:pPr defTabSz="930275"/>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smtClean="0"/>
          </a:p>
        </p:txBody>
      </p:sp>
      <p:sp>
        <p:nvSpPr>
          <p:cNvPr id="22532" name="Slide Number Placeholder 3"/>
          <p:cNvSpPr>
            <a:spLocks noGrp="1"/>
          </p:cNvSpPr>
          <p:nvPr>
            <p:ph type="sldNum" sz="quarter" idx="5"/>
          </p:nvPr>
        </p:nvSpPr>
        <p:spPr>
          <a:noFill/>
        </p:spPr>
        <p:txBody>
          <a:bodyPr/>
          <a:lstStyle/>
          <a:p>
            <a:pPr defTabSz="930275"/>
            <a:fld id="{93D994AA-5B12-465E-BB43-B91A869B9789}" type="slidenum">
              <a:rPr lang="en-US" smtClean="0"/>
              <a:pPr defTabSz="930275"/>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smtClean="0"/>
          </a:p>
        </p:txBody>
      </p:sp>
      <p:sp>
        <p:nvSpPr>
          <p:cNvPr id="23556" name="Slide Number Placeholder 3"/>
          <p:cNvSpPr>
            <a:spLocks noGrp="1"/>
          </p:cNvSpPr>
          <p:nvPr>
            <p:ph type="sldNum" sz="quarter" idx="5"/>
          </p:nvPr>
        </p:nvSpPr>
        <p:spPr>
          <a:noFill/>
        </p:spPr>
        <p:txBody>
          <a:bodyPr/>
          <a:lstStyle/>
          <a:p>
            <a:pPr defTabSz="930275"/>
            <a:fld id="{944EEEEC-97ED-42F6-B61A-7523E1F8FF6E}" type="slidenum">
              <a:rPr lang="en-US" smtClean="0"/>
              <a:pPr defTabSz="930275"/>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pPr defTabSz="930275"/>
            <a:fld id="{CBDB4073-EB65-43B7-B145-C1B0E9937D49}" type="slidenum">
              <a:rPr lang="en-US" smtClean="0"/>
              <a:pPr defTabSz="930275"/>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3" name="Rectangle 3"/>
          <p:cNvSpPr>
            <a:spLocks noGrp="1" noChangeArrowheads="1"/>
          </p:cNvSpPr>
          <p:nvPr>
            <p:ph type="ctrTitle"/>
          </p:nvPr>
        </p:nvSpPr>
        <p:spPr>
          <a:xfrm>
            <a:off x="2438400" y="3352800"/>
            <a:ext cx="6324600" cy="1371600"/>
          </a:xfrm>
        </p:spPr>
        <p:txBody>
          <a:bodyPr/>
          <a:lstStyle>
            <a:lvl1pPr>
              <a:lnSpc>
                <a:spcPct val="90000"/>
              </a:lnSpc>
              <a:defRPr sz="4800"/>
            </a:lvl1pPr>
          </a:lstStyle>
          <a:p>
            <a:r>
              <a:rPr lang="en-US"/>
              <a:t>Click to edit Master title style</a:t>
            </a:r>
          </a:p>
        </p:txBody>
      </p:sp>
      <p:sp>
        <p:nvSpPr>
          <p:cNvPr id="30724" name="Rectangle 4"/>
          <p:cNvSpPr>
            <a:spLocks noGrp="1" noChangeArrowheads="1"/>
          </p:cNvSpPr>
          <p:nvPr>
            <p:ph type="subTitle" idx="1"/>
          </p:nvPr>
        </p:nvSpPr>
        <p:spPr>
          <a:xfrm>
            <a:off x="2438400" y="4724400"/>
            <a:ext cx="6324600" cy="685800"/>
          </a:xfrm>
        </p:spPr>
        <p:txBody>
          <a:bodyPr/>
          <a:lstStyle>
            <a:lvl1pPr marL="0" indent="0">
              <a:lnSpc>
                <a:spcPct val="80000"/>
              </a:lnSpc>
              <a:buFont typeface="Wingdings" pitchFamily="2" charset="2"/>
              <a:buNone/>
              <a:defRPr sz="3200"/>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685800"/>
            <a:ext cx="177165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685800"/>
            <a:ext cx="516255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1524000" y="2057400"/>
            <a:ext cx="70866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17"/>
          <p:cNvSpPr>
            <a:spLocks noGrp="1" noChangeArrowheads="1"/>
          </p:cNvSpPr>
          <p:nvPr>
            <p:ph type="title"/>
          </p:nvPr>
        </p:nvSpPr>
        <p:spPr bwMode="auto">
          <a:xfrm>
            <a:off x="1524000" y="685800"/>
            <a:ext cx="70866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839"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4000" b="1">
          <a:solidFill>
            <a:srgbClr val="000000"/>
          </a:solidFill>
          <a:latin typeface="+mj-lt"/>
          <a:ea typeface="+mj-ea"/>
          <a:cs typeface="+mj-cs"/>
        </a:defRPr>
      </a:lvl1pPr>
      <a:lvl2pPr algn="l" rtl="0" eaLnBrk="0" fontAlgn="base" hangingPunct="0">
        <a:spcBef>
          <a:spcPct val="0"/>
        </a:spcBef>
        <a:spcAft>
          <a:spcPct val="0"/>
        </a:spcAft>
        <a:defRPr sz="4000" b="1">
          <a:solidFill>
            <a:srgbClr val="000000"/>
          </a:solidFill>
          <a:latin typeface="Arial Narrow" pitchFamily="34" charset="0"/>
        </a:defRPr>
      </a:lvl2pPr>
      <a:lvl3pPr algn="l" rtl="0" eaLnBrk="0" fontAlgn="base" hangingPunct="0">
        <a:spcBef>
          <a:spcPct val="0"/>
        </a:spcBef>
        <a:spcAft>
          <a:spcPct val="0"/>
        </a:spcAft>
        <a:defRPr sz="4000" b="1">
          <a:solidFill>
            <a:srgbClr val="000000"/>
          </a:solidFill>
          <a:latin typeface="Arial Narrow" pitchFamily="34" charset="0"/>
        </a:defRPr>
      </a:lvl3pPr>
      <a:lvl4pPr algn="l" rtl="0" eaLnBrk="0" fontAlgn="base" hangingPunct="0">
        <a:spcBef>
          <a:spcPct val="0"/>
        </a:spcBef>
        <a:spcAft>
          <a:spcPct val="0"/>
        </a:spcAft>
        <a:defRPr sz="4000" b="1">
          <a:solidFill>
            <a:srgbClr val="000000"/>
          </a:solidFill>
          <a:latin typeface="Arial Narrow" pitchFamily="34" charset="0"/>
        </a:defRPr>
      </a:lvl4pPr>
      <a:lvl5pPr algn="l" rtl="0" eaLnBrk="0" fontAlgn="base" hangingPunct="0">
        <a:spcBef>
          <a:spcPct val="0"/>
        </a:spcBef>
        <a:spcAft>
          <a:spcPct val="0"/>
        </a:spcAft>
        <a:defRPr sz="4000" b="1">
          <a:solidFill>
            <a:srgbClr val="000000"/>
          </a:solidFill>
          <a:latin typeface="Arial Narrow" pitchFamily="34" charset="0"/>
        </a:defRPr>
      </a:lvl5pPr>
      <a:lvl6pPr marL="457200" algn="l" rtl="0" fontAlgn="base">
        <a:spcBef>
          <a:spcPct val="0"/>
        </a:spcBef>
        <a:spcAft>
          <a:spcPct val="0"/>
        </a:spcAft>
        <a:defRPr sz="4000" b="1">
          <a:solidFill>
            <a:srgbClr val="000000"/>
          </a:solidFill>
          <a:latin typeface="Arial Narrow" pitchFamily="34" charset="0"/>
        </a:defRPr>
      </a:lvl6pPr>
      <a:lvl7pPr marL="914400" algn="l" rtl="0" fontAlgn="base">
        <a:spcBef>
          <a:spcPct val="0"/>
        </a:spcBef>
        <a:spcAft>
          <a:spcPct val="0"/>
        </a:spcAft>
        <a:defRPr sz="4000" b="1">
          <a:solidFill>
            <a:srgbClr val="000000"/>
          </a:solidFill>
          <a:latin typeface="Arial Narrow" pitchFamily="34" charset="0"/>
        </a:defRPr>
      </a:lvl7pPr>
      <a:lvl8pPr marL="1371600" algn="l" rtl="0" fontAlgn="base">
        <a:spcBef>
          <a:spcPct val="0"/>
        </a:spcBef>
        <a:spcAft>
          <a:spcPct val="0"/>
        </a:spcAft>
        <a:defRPr sz="4000" b="1">
          <a:solidFill>
            <a:srgbClr val="000000"/>
          </a:solidFill>
          <a:latin typeface="Arial Narrow" pitchFamily="34" charset="0"/>
        </a:defRPr>
      </a:lvl8pPr>
      <a:lvl9pPr marL="1828800" algn="l" rtl="0" fontAlgn="base">
        <a:spcBef>
          <a:spcPct val="0"/>
        </a:spcBef>
        <a:spcAft>
          <a:spcPct val="0"/>
        </a:spcAft>
        <a:defRPr sz="4000" b="1">
          <a:solidFill>
            <a:srgbClr val="000000"/>
          </a:solidFill>
          <a:latin typeface="Arial Narrow" pitchFamily="34" charset="0"/>
        </a:defRPr>
      </a:lvl9pPr>
    </p:titleStyle>
    <p:bodyStyle>
      <a:lvl1pPr marL="342900" indent="-342900" algn="l" rtl="0" eaLnBrk="0" fontAlgn="base" hangingPunct="0">
        <a:spcBef>
          <a:spcPct val="20000"/>
        </a:spcBef>
        <a:spcAft>
          <a:spcPct val="0"/>
        </a:spcAft>
        <a:buClr>
          <a:srgbClr val="000000"/>
        </a:buClr>
        <a:buSzPct val="50000"/>
        <a:buFont typeface="Wingdings" pitchFamily="2" charset="2"/>
        <a:buChar char="n"/>
        <a:defRPr sz="2800">
          <a:solidFill>
            <a:srgbClr val="000000"/>
          </a:solidFill>
          <a:latin typeface="+mn-lt"/>
          <a:ea typeface="+mn-ea"/>
          <a:cs typeface="+mn-cs"/>
        </a:defRPr>
      </a:lvl1pPr>
      <a:lvl2pPr marL="742950" indent="-285750" algn="l" rtl="0" eaLnBrk="0" fontAlgn="base" hangingPunct="0">
        <a:spcBef>
          <a:spcPct val="20000"/>
        </a:spcBef>
        <a:spcAft>
          <a:spcPct val="0"/>
        </a:spcAft>
        <a:buClr>
          <a:srgbClr val="000000"/>
        </a:buClr>
        <a:buSzPct val="50000"/>
        <a:buFont typeface="Wingdings" pitchFamily="2" charset="2"/>
        <a:buChar char="n"/>
        <a:defRPr sz="2400">
          <a:solidFill>
            <a:srgbClr val="000000"/>
          </a:solidFill>
          <a:latin typeface="+mn-lt"/>
        </a:defRPr>
      </a:lvl2pPr>
      <a:lvl3pPr marL="1143000" indent="-228600" algn="l" rtl="0" eaLnBrk="0" fontAlgn="base" hangingPunct="0">
        <a:spcBef>
          <a:spcPct val="20000"/>
        </a:spcBef>
        <a:spcAft>
          <a:spcPct val="0"/>
        </a:spcAft>
        <a:buClr>
          <a:srgbClr val="000000"/>
        </a:buClr>
        <a:buSzPct val="50000"/>
        <a:buFont typeface="Wingdings" pitchFamily="2" charset="2"/>
        <a:buChar char="n"/>
        <a:defRPr sz="2000">
          <a:solidFill>
            <a:srgbClr val="000000"/>
          </a:solidFill>
          <a:latin typeface="+mn-lt"/>
        </a:defRPr>
      </a:lvl3pPr>
      <a:lvl4pPr marL="1600200" indent="-228600" algn="l" rtl="0" eaLnBrk="0" fontAlgn="base" hangingPunct="0">
        <a:spcBef>
          <a:spcPct val="20000"/>
        </a:spcBef>
        <a:spcAft>
          <a:spcPct val="0"/>
        </a:spcAft>
        <a:buClr>
          <a:srgbClr val="000000"/>
        </a:buClr>
        <a:buSzPct val="50000"/>
        <a:buFont typeface="Wingdings" pitchFamily="2" charset="2"/>
        <a:buChar char="n"/>
        <a:defRPr sz="2000">
          <a:solidFill>
            <a:srgbClr val="000000"/>
          </a:solidFill>
          <a:latin typeface="+mn-lt"/>
        </a:defRPr>
      </a:lvl4pPr>
      <a:lvl5pPr marL="2057400" indent="-228600" algn="l" rtl="0" eaLnBrk="0" fontAlgn="base" hangingPunct="0">
        <a:spcBef>
          <a:spcPct val="20000"/>
        </a:spcBef>
        <a:spcAft>
          <a:spcPct val="0"/>
        </a:spcAft>
        <a:buClr>
          <a:srgbClr val="000000"/>
        </a:buClr>
        <a:buSzPct val="50000"/>
        <a:buFont typeface="Wingdings" pitchFamily="2" charset="2"/>
        <a:buChar char="n"/>
        <a:defRPr sz="2000">
          <a:solidFill>
            <a:srgbClr val="000000"/>
          </a:solidFill>
          <a:latin typeface="+mn-lt"/>
        </a:defRPr>
      </a:lvl5pPr>
      <a:lvl6pPr marL="2514600" indent="-228600" algn="l" rtl="0" fontAlgn="base">
        <a:spcBef>
          <a:spcPct val="20000"/>
        </a:spcBef>
        <a:spcAft>
          <a:spcPct val="0"/>
        </a:spcAft>
        <a:buClr>
          <a:srgbClr val="000000"/>
        </a:buClr>
        <a:buSzPct val="50000"/>
        <a:buFont typeface="Wingdings" pitchFamily="2" charset="2"/>
        <a:buChar char="n"/>
        <a:defRPr>
          <a:solidFill>
            <a:srgbClr val="000000"/>
          </a:solidFill>
          <a:latin typeface="+mn-lt"/>
        </a:defRPr>
      </a:lvl6pPr>
      <a:lvl7pPr marL="2971800" indent="-228600" algn="l" rtl="0" fontAlgn="base">
        <a:spcBef>
          <a:spcPct val="20000"/>
        </a:spcBef>
        <a:spcAft>
          <a:spcPct val="0"/>
        </a:spcAft>
        <a:buClr>
          <a:srgbClr val="000000"/>
        </a:buClr>
        <a:buSzPct val="50000"/>
        <a:buFont typeface="Wingdings" pitchFamily="2" charset="2"/>
        <a:buChar char="n"/>
        <a:defRPr>
          <a:solidFill>
            <a:srgbClr val="000000"/>
          </a:solidFill>
          <a:latin typeface="+mn-lt"/>
        </a:defRPr>
      </a:lvl7pPr>
      <a:lvl8pPr marL="3429000" indent="-228600" algn="l" rtl="0" fontAlgn="base">
        <a:spcBef>
          <a:spcPct val="20000"/>
        </a:spcBef>
        <a:spcAft>
          <a:spcPct val="0"/>
        </a:spcAft>
        <a:buClr>
          <a:srgbClr val="000000"/>
        </a:buClr>
        <a:buSzPct val="50000"/>
        <a:buFont typeface="Wingdings" pitchFamily="2" charset="2"/>
        <a:buChar char="n"/>
        <a:defRPr>
          <a:solidFill>
            <a:srgbClr val="000000"/>
          </a:solidFill>
          <a:latin typeface="+mn-lt"/>
        </a:defRPr>
      </a:lvl8pPr>
      <a:lvl9pPr marL="3886200" indent="-228600" algn="l" rtl="0" fontAlgn="base">
        <a:spcBef>
          <a:spcPct val="20000"/>
        </a:spcBef>
        <a:spcAft>
          <a:spcPct val="0"/>
        </a:spcAft>
        <a:buClr>
          <a:srgbClr val="000000"/>
        </a:buClr>
        <a:buSzPct val="50000"/>
        <a:buFont typeface="Wingdings" pitchFamily="2" charset="2"/>
        <a:buChar char="n"/>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066800" y="3505200"/>
            <a:ext cx="6400800" cy="4114800"/>
          </a:xfrm>
        </p:spPr>
        <p:txBody>
          <a:bodyPr/>
          <a:lstStyle/>
          <a:p>
            <a:pPr algn="ctr" eaLnBrk="1" hangingPunct="1">
              <a:lnSpc>
                <a:spcPct val="60000"/>
              </a:lnSpc>
            </a:pPr>
            <a:endParaRPr lang="en-US" sz="2400" smtClean="0"/>
          </a:p>
          <a:p>
            <a:pPr algn="ctr" eaLnBrk="1" hangingPunct="1">
              <a:lnSpc>
                <a:spcPct val="60000"/>
              </a:lnSpc>
            </a:pPr>
            <a:endParaRPr lang="en-US" smtClean="0"/>
          </a:p>
        </p:txBody>
      </p:sp>
      <p:sp>
        <p:nvSpPr>
          <p:cNvPr id="3075" name="TextBox 3"/>
          <p:cNvSpPr txBox="1">
            <a:spLocks noChangeArrowheads="1"/>
          </p:cNvSpPr>
          <p:nvPr/>
        </p:nvSpPr>
        <p:spPr bwMode="auto">
          <a:xfrm>
            <a:off x="685800" y="225425"/>
            <a:ext cx="7848600" cy="8156575"/>
          </a:xfrm>
          <a:prstGeom prst="rect">
            <a:avLst/>
          </a:prstGeom>
          <a:noFill/>
          <a:ln w="9525">
            <a:noFill/>
            <a:miter lim="800000"/>
            <a:headEnd/>
            <a:tailEnd/>
          </a:ln>
        </p:spPr>
        <p:txBody>
          <a:bodyPr>
            <a:spAutoFit/>
          </a:bodyPr>
          <a:lstStyle/>
          <a:p>
            <a:r>
              <a:rPr lang="en-US" sz="1600" b="1">
                <a:solidFill>
                  <a:srgbClr val="000000"/>
                </a:solidFill>
              </a:rPr>
              <a:t>G. Elias &amp; Co.  </a:t>
            </a:r>
            <a:r>
              <a:rPr lang="en-US" sz="1400">
                <a:solidFill>
                  <a:srgbClr val="000000"/>
                </a:solidFill>
              </a:rPr>
              <a:t>(Solicitors and Advocates)</a:t>
            </a:r>
          </a:p>
          <a:p>
            <a:endParaRPr lang="en-US" sz="1400" b="1">
              <a:solidFill>
                <a:srgbClr val="000000"/>
              </a:solidFill>
            </a:endParaRPr>
          </a:p>
          <a:p>
            <a:r>
              <a:rPr lang="en-US" sz="1400" b="1">
                <a:solidFill>
                  <a:srgbClr val="000000"/>
                </a:solidFill>
              </a:rPr>
              <a:t>PRESENTATION</a:t>
            </a:r>
          </a:p>
          <a:p>
            <a:endParaRPr lang="en-US" sz="1400" b="1">
              <a:solidFill>
                <a:srgbClr val="000000"/>
              </a:solidFill>
            </a:endParaRPr>
          </a:p>
          <a:p>
            <a:endParaRPr lang="en-US" sz="1400" b="1">
              <a:solidFill>
                <a:srgbClr val="000000"/>
              </a:solidFill>
            </a:endParaRPr>
          </a:p>
          <a:p>
            <a:r>
              <a:rPr lang="en-US" sz="1400" b="1" i="1">
                <a:solidFill>
                  <a:srgbClr val="000000"/>
                </a:solidFill>
              </a:rPr>
              <a:t>BY</a:t>
            </a:r>
          </a:p>
          <a:p>
            <a:endParaRPr lang="en-US" sz="1400" b="1">
              <a:solidFill>
                <a:srgbClr val="000000"/>
              </a:solidFill>
            </a:endParaRPr>
          </a:p>
          <a:p>
            <a:r>
              <a:rPr lang="en-US" sz="1800" b="1">
                <a:solidFill>
                  <a:srgbClr val="000000"/>
                </a:solidFill>
              </a:rPr>
              <a:t>GBOLAHAN ELIAS D.PHIL. SAN</a:t>
            </a:r>
          </a:p>
          <a:p>
            <a:endParaRPr lang="en-US" sz="1400" b="1">
              <a:solidFill>
                <a:srgbClr val="000000"/>
              </a:solidFill>
            </a:endParaRPr>
          </a:p>
          <a:p>
            <a:r>
              <a:rPr lang="en-US" sz="1400" b="1" i="1">
                <a:solidFill>
                  <a:srgbClr val="000000"/>
                </a:solidFill>
              </a:rPr>
              <a:t>ON</a:t>
            </a:r>
          </a:p>
          <a:p>
            <a:endParaRPr lang="en-US" sz="1400" b="1">
              <a:solidFill>
                <a:srgbClr val="000000"/>
              </a:solidFill>
            </a:endParaRPr>
          </a:p>
          <a:p>
            <a:r>
              <a:rPr lang="en-US" sz="1400" b="1" i="1">
                <a:solidFill>
                  <a:srgbClr val="000000"/>
                </a:solidFill>
              </a:rPr>
              <a:t>(MARCH 18, 2011)</a:t>
            </a:r>
          </a:p>
          <a:p>
            <a:endParaRPr lang="en-US" sz="1400" b="1" i="1">
              <a:solidFill>
                <a:srgbClr val="000000"/>
              </a:solidFill>
            </a:endParaRPr>
          </a:p>
          <a:p>
            <a:r>
              <a:rPr lang="en-US" sz="1600" b="1" i="1">
                <a:solidFill>
                  <a:srgbClr val="000000"/>
                </a:solidFill>
              </a:rPr>
              <a:t>International Conference Centre, Abuja</a:t>
            </a:r>
          </a:p>
          <a:p>
            <a:endParaRPr lang="en-US" sz="1400" b="1" i="1">
              <a:solidFill>
                <a:srgbClr val="000000"/>
              </a:solidFill>
            </a:endParaRPr>
          </a:p>
          <a:p>
            <a:r>
              <a:rPr lang="en-US" sz="1400" b="1" i="1">
                <a:solidFill>
                  <a:srgbClr val="000000"/>
                </a:solidFill>
              </a:rPr>
              <a:t>ON</a:t>
            </a:r>
          </a:p>
          <a:p>
            <a:endParaRPr lang="en-US" sz="1400" b="1" i="1">
              <a:solidFill>
                <a:srgbClr val="000000"/>
              </a:solidFill>
            </a:endParaRPr>
          </a:p>
          <a:p>
            <a:endParaRPr lang="en-US" sz="1400" b="1" i="1">
              <a:solidFill>
                <a:srgbClr val="000000"/>
              </a:solidFill>
            </a:endParaRPr>
          </a:p>
          <a:p>
            <a:r>
              <a:rPr lang="en-US" sz="2000" b="1" i="1">
                <a:solidFill>
                  <a:srgbClr val="000000"/>
                </a:solidFill>
              </a:rPr>
              <a:t>“Expanding the Mortgage Sector -- Critical Issues</a:t>
            </a:r>
          </a:p>
          <a:p>
            <a:r>
              <a:rPr lang="en-US" sz="2000" b="1" i="1">
                <a:solidFill>
                  <a:srgbClr val="000000"/>
                </a:solidFill>
              </a:rPr>
              <a:t>Towards Achieving an Effective Foreclosure Process”</a:t>
            </a:r>
          </a:p>
          <a:p>
            <a:endParaRPr lang="en-US" sz="1400" b="1" i="1">
              <a:solidFill>
                <a:srgbClr val="000000"/>
              </a:solidFill>
            </a:endParaRPr>
          </a:p>
          <a:p>
            <a:endParaRPr lang="en-US" sz="1400" b="1">
              <a:solidFill>
                <a:srgbClr val="000000"/>
              </a:solidFill>
            </a:endParaRPr>
          </a:p>
          <a:p>
            <a:endParaRPr lang="en-US" sz="1400" b="1">
              <a:solidFill>
                <a:srgbClr val="000000"/>
              </a:solidFill>
            </a:endParaRPr>
          </a:p>
          <a:p>
            <a:endParaRPr lang="en-US" sz="1400" b="1">
              <a:solidFill>
                <a:srgbClr val="000000"/>
              </a:solidFill>
            </a:endParaRPr>
          </a:p>
          <a:p>
            <a:endParaRPr lang="en-US" sz="1400" b="1">
              <a:solidFill>
                <a:srgbClr val="000000"/>
              </a:solidFill>
            </a:endParaRPr>
          </a:p>
          <a:p>
            <a:endParaRPr lang="en-US" sz="1400" b="1">
              <a:solidFill>
                <a:srgbClr val="000000"/>
              </a:solidFill>
            </a:endParaRPr>
          </a:p>
          <a:p>
            <a:r>
              <a:rPr lang="en-US" sz="1400" b="1" i="1">
                <a:solidFill>
                  <a:srgbClr val="000000"/>
                </a:solidFill>
              </a:rPr>
              <a:t>Hosted By</a:t>
            </a:r>
            <a:r>
              <a:rPr lang="en-US" sz="1400" b="1">
                <a:solidFill>
                  <a:srgbClr val="000000"/>
                </a:solidFill>
              </a:rPr>
              <a:t>:	ASO SAVINGS AND LOANS PLC </a:t>
            </a:r>
          </a:p>
          <a:p>
            <a:endParaRPr lang="en-US" sz="1400" b="1" i="1">
              <a:solidFill>
                <a:srgbClr val="000000"/>
              </a:solidFill>
            </a:endParaRPr>
          </a:p>
          <a:p>
            <a:endParaRPr lang="en-US" sz="1400" b="1" i="1">
              <a:solidFill>
                <a:srgbClr val="000000"/>
              </a:solidFill>
            </a:endParaRPr>
          </a:p>
          <a:p>
            <a:endParaRPr lang="en-US" sz="1400" b="1" i="1">
              <a:solidFill>
                <a:srgbClr val="000000"/>
              </a:solidFill>
            </a:endParaRPr>
          </a:p>
          <a:p>
            <a:endParaRPr lang="en-US" sz="1400" b="1" i="1">
              <a:solidFill>
                <a:srgbClr val="000000"/>
              </a:solidFill>
            </a:endParaRPr>
          </a:p>
          <a:p>
            <a:endParaRPr lang="en-US" sz="1400" b="1">
              <a:solidFill>
                <a:srgbClr val="000000"/>
              </a:solidFill>
            </a:endParaRPr>
          </a:p>
          <a:p>
            <a:endParaRPr lang="en-US" sz="1400" b="1">
              <a:solidFill>
                <a:srgbClr val="000000"/>
              </a:solidFill>
            </a:endParaRPr>
          </a:p>
          <a:p>
            <a:endParaRPr lang="en-US" sz="1400">
              <a:solidFill>
                <a:srgbClr val="000000"/>
              </a:solidFill>
            </a:endParaRPr>
          </a:p>
          <a:p>
            <a:endParaRPr lang="en-US" sz="1400">
              <a:solidFill>
                <a:srgbClr val="000000"/>
              </a:solidFill>
            </a:endParaRPr>
          </a:p>
          <a:p>
            <a:endParaRPr lang="en-US" sz="1400">
              <a:solidFill>
                <a:srgbClr val="000000"/>
              </a:solidFill>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685800" y="457200"/>
            <a:ext cx="7696200" cy="6924675"/>
          </a:xfrm>
          <a:prstGeom prst="rect">
            <a:avLst/>
          </a:prstGeom>
          <a:noFill/>
          <a:ln w="9525">
            <a:noFill/>
            <a:miter lim="800000"/>
            <a:headEnd/>
            <a:tailEnd/>
          </a:ln>
        </p:spPr>
        <p:txBody>
          <a:bodyPr anchor="ctr">
            <a:spAutoFit/>
          </a:bodyPr>
          <a:lstStyle/>
          <a:p>
            <a:pPr lvl="1" indent="-457200" algn="just" eaLnBrk="0" hangingPunct="0">
              <a:buFont typeface="Wingdings" pitchFamily="2" charset="2"/>
              <a:buChar char="§"/>
            </a:pPr>
            <a:r>
              <a:rPr lang="en-US" sz="2800" b="1">
                <a:solidFill>
                  <a:srgbClr val="000000"/>
                </a:solidFill>
                <a:ea typeface="Calibri" pitchFamily="34" charset="0"/>
                <a:cs typeface="Times New Roman" pitchFamily="18" charset="0"/>
              </a:rPr>
              <a:t>Options: Legality of Co-operatives?</a:t>
            </a:r>
          </a:p>
          <a:p>
            <a:pPr lvl="1" indent="-457200" algn="just" eaLnBrk="0" hangingPunct="0"/>
            <a:endParaRPr lang="en-US" sz="1200" b="1">
              <a:solidFill>
                <a:srgbClr val="000000"/>
              </a:solidFill>
              <a:ea typeface="Calibri" pitchFamily="34" charset="0"/>
              <a:cs typeface="Times New Roman" pitchFamily="18" charset="0"/>
            </a:endParaRPr>
          </a:p>
          <a:p>
            <a:pPr lvl="1" indent="-457200" algn="just" eaLnBrk="0" hangingPunct="0"/>
            <a:r>
              <a:rPr lang="en-US">
                <a:solidFill>
                  <a:srgbClr val="000000"/>
                </a:solidFill>
                <a:ea typeface="Calibri" pitchFamily="34" charset="0"/>
                <a:cs typeface="Times New Roman" pitchFamily="18" charset="0"/>
              </a:rPr>
              <a:t>--</a:t>
            </a:r>
            <a:r>
              <a:rPr lang="en-US" b="1">
                <a:solidFill>
                  <a:srgbClr val="000000"/>
                </a:solidFill>
                <a:ea typeface="Calibri" pitchFamily="34" charset="0"/>
                <a:cs typeface="Times New Roman" pitchFamily="18" charset="0"/>
              </a:rPr>
              <a:t>	</a:t>
            </a:r>
            <a:r>
              <a:rPr lang="en-US" sz="2200">
                <a:solidFill>
                  <a:srgbClr val="000000"/>
                </a:solidFill>
                <a:ea typeface="Calibri" pitchFamily="34" charset="0"/>
                <a:cs typeface="Times New Roman" pitchFamily="18" charset="0"/>
              </a:rPr>
              <a:t>The idea has not been widely used in Nigeria, but nothing in our law forbids it  </a:t>
            </a:r>
          </a:p>
          <a:p>
            <a:pPr lvl="1" indent="-457200" algn="just" eaLnBrk="0" hangingPunct="0"/>
            <a:endParaRPr lang="en-US" sz="1400">
              <a:solidFill>
                <a:srgbClr val="000000"/>
              </a:solidFill>
              <a:ea typeface="Calibri" pitchFamily="34" charset="0"/>
              <a:cs typeface="Times New Roman" pitchFamily="18" charset="0"/>
            </a:endParaRPr>
          </a:p>
          <a:p>
            <a:pPr lvl="1" indent="-457200" algn="just" eaLnBrk="0" hangingPunct="0"/>
            <a:r>
              <a:rPr lang="en-US" sz="2200">
                <a:solidFill>
                  <a:srgbClr val="000000"/>
                </a:solidFill>
                <a:ea typeface="Calibri" pitchFamily="34" charset="0"/>
                <a:cs typeface="Times New Roman" pitchFamily="18" charset="0"/>
              </a:rPr>
              <a:t>--	There are in practice already companies with classes of shares each class carrying rights to enjoy the fruits of some particular plot</a:t>
            </a:r>
          </a:p>
          <a:p>
            <a:pPr lvl="1" indent="-457200" algn="just" eaLnBrk="0" hangingPunct="0"/>
            <a:endParaRPr lang="en-US" sz="1400">
              <a:solidFill>
                <a:srgbClr val="000000"/>
              </a:solidFill>
              <a:ea typeface="Calibri" pitchFamily="34" charset="0"/>
              <a:cs typeface="Times New Roman" pitchFamily="18" charset="0"/>
            </a:endParaRPr>
          </a:p>
          <a:p>
            <a:pPr lvl="1" indent="-457200" algn="just" eaLnBrk="0" hangingPunct="0"/>
            <a:r>
              <a:rPr lang="en-US" sz="2200">
                <a:solidFill>
                  <a:srgbClr val="000000"/>
                </a:solidFill>
                <a:ea typeface="Calibri" pitchFamily="34" charset="0"/>
                <a:cs typeface="Times New Roman" pitchFamily="18" charset="0"/>
              </a:rPr>
              <a:t>--	With the “co-operative” idea, the creation of home mortgages and enforcement sales of mortgaged homes become transactions involving shares (a company law matter) rather than one involving land</a:t>
            </a:r>
          </a:p>
          <a:p>
            <a:pPr lvl="1" indent="-457200" algn="just" eaLnBrk="0" hangingPunct="0"/>
            <a:endParaRPr lang="en-US" sz="2200">
              <a:solidFill>
                <a:srgbClr val="000000"/>
              </a:solidFill>
              <a:ea typeface="Calibri" pitchFamily="34" charset="0"/>
              <a:cs typeface="Times New Roman" pitchFamily="18" charset="0"/>
            </a:endParaRPr>
          </a:p>
          <a:p>
            <a:pPr lvl="1" indent="-457200" algn="just" eaLnBrk="0" hangingPunct="0"/>
            <a:r>
              <a:rPr lang="en-US" sz="2000">
                <a:solidFill>
                  <a:srgbClr val="000000"/>
                </a:solidFill>
                <a:ea typeface="Calibri" pitchFamily="34" charset="0"/>
                <a:cs typeface="Times New Roman" pitchFamily="18" charset="0"/>
              </a:rPr>
              <a:t>--</a:t>
            </a:r>
            <a:r>
              <a:rPr lang="en-US" sz="2000" b="1">
                <a:solidFill>
                  <a:srgbClr val="000000"/>
                </a:solidFill>
                <a:ea typeface="Calibri" pitchFamily="34" charset="0"/>
                <a:cs typeface="Times New Roman" pitchFamily="18" charset="0"/>
              </a:rPr>
              <a:t>	</a:t>
            </a:r>
            <a:r>
              <a:rPr lang="en-US" sz="2000">
                <a:solidFill>
                  <a:srgbClr val="000000"/>
                </a:solidFill>
                <a:ea typeface="Calibri" pitchFamily="34" charset="0"/>
                <a:cs typeface="Times New Roman" pitchFamily="18" charset="0"/>
              </a:rPr>
              <a:t>On that theory, the Land Use Act would not apply, Governor’s consent fees would not be chargeable and title would not need to be registered at States lands registries.</a:t>
            </a:r>
          </a:p>
          <a:p>
            <a:pPr lvl="1" indent="-457200" algn="just" eaLnBrk="0" hangingPunct="0"/>
            <a:r>
              <a:rPr lang="en-US" sz="900">
                <a:solidFill>
                  <a:srgbClr val="000000"/>
                </a:solidFill>
                <a:ea typeface="Calibri" pitchFamily="34" charset="0"/>
                <a:cs typeface="Times New Roman" pitchFamily="18" charset="0"/>
              </a:rPr>
              <a:t>			</a:t>
            </a:r>
          </a:p>
          <a:p>
            <a:pPr lvl="1" indent="-457200" algn="just" eaLnBrk="0" hangingPunct="0"/>
            <a:endParaRPr lang="en-US" sz="900">
              <a:solidFill>
                <a:srgbClr val="000000"/>
              </a:solidFill>
              <a:ea typeface="Calibri" pitchFamily="34" charset="0"/>
              <a:cs typeface="Times New Roman" pitchFamily="18" charset="0"/>
            </a:endParaRPr>
          </a:p>
          <a:p>
            <a:pPr lvl="1" indent="-457200" algn="just" eaLnBrk="0" hangingPunct="0"/>
            <a:endParaRPr lang="en-US" sz="900">
              <a:solidFill>
                <a:srgbClr val="000000"/>
              </a:solidFill>
              <a:ea typeface="Calibri" pitchFamily="34" charset="0"/>
              <a:cs typeface="Times New Roman" pitchFamily="18" charset="0"/>
            </a:endParaRPr>
          </a:p>
          <a:p>
            <a:pPr lvl="1" indent="-457200" algn="just" eaLnBrk="0" hangingPunct="0"/>
            <a:r>
              <a:rPr lang="en-US" sz="900">
                <a:solidFill>
                  <a:srgbClr val="000000"/>
                </a:solidFill>
                <a:ea typeface="Calibri" pitchFamily="34" charset="0"/>
                <a:cs typeface="Times New Roman" pitchFamily="18" charset="0"/>
              </a:rPr>
              <a:t>				</a:t>
            </a:r>
            <a:endParaRPr lang="en-US" sz="2000">
              <a:solidFill>
                <a:srgbClr val="000000"/>
              </a:solidFill>
              <a:ea typeface="Calibri" pitchFamily="34" charset="0"/>
              <a:cs typeface="Times New Roman" pitchFamily="18" charset="0"/>
            </a:endParaRPr>
          </a:p>
          <a:p>
            <a:pPr lvl="1" indent="-457200" eaLnBrk="0" hangingPunct="0"/>
            <a:r>
              <a:rPr lang="en-US" sz="1000">
                <a:solidFill>
                  <a:srgbClr val="000000"/>
                </a:solidFill>
                <a:ea typeface="Calibri" pitchFamily="34" charset="0"/>
                <a:cs typeface="Times New Roman" pitchFamily="18" charset="0"/>
              </a:rPr>
              <a:t>10</a:t>
            </a:r>
          </a:p>
          <a:p>
            <a:pPr algn="just" eaLnBrk="0" hangingPunct="0"/>
            <a:endParaRPr lang="en-US">
              <a:solidFill>
                <a:srgbClr val="000000"/>
              </a:solidFill>
              <a:ea typeface="Calibri" pitchFamily="34" charset="0"/>
              <a:cs typeface="Times New Roman" pitchFamily="18" charset="0"/>
            </a:endParaRPr>
          </a:p>
          <a:p>
            <a:pPr algn="just" eaLnBrk="0" hangingPunct="0"/>
            <a:endParaRPr lang="en-US">
              <a:solidFill>
                <a:srgbClr val="000000"/>
              </a:solidFill>
              <a:ea typeface="Calibri" pitchFamily="34" charset="0"/>
              <a:cs typeface="Times New Roman"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457200" y="609600"/>
            <a:ext cx="8077200" cy="6094413"/>
          </a:xfrm>
          <a:prstGeom prst="rect">
            <a:avLst/>
          </a:prstGeom>
          <a:noFill/>
          <a:ln w="9525">
            <a:noFill/>
            <a:miter lim="800000"/>
            <a:headEnd/>
            <a:tailEnd/>
          </a:ln>
        </p:spPr>
        <p:txBody>
          <a:bodyPr>
            <a:spAutoFit/>
          </a:bodyPr>
          <a:lstStyle/>
          <a:p>
            <a:pPr lvl="1" indent="-457200" algn="just" eaLnBrk="0" hangingPunct="0">
              <a:buFont typeface="Wingdings" pitchFamily="2" charset="2"/>
              <a:buChar char="§"/>
            </a:pPr>
            <a:r>
              <a:rPr lang="en-US" b="1">
                <a:solidFill>
                  <a:srgbClr val="000000"/>
                </a:solidFill>
                <a:ea typeface="Calibri" pitchFamily="34" charset="0"/>
                <a:cs typeface="Times New Roman" pitchFamily="18" charset="0"/>
              </a:rPr>
              <a:t>Options: Possible Problems with Co-operatives</a:t>
            </a:r>
          </a:p>
          <a:p>
            <a:pPr lvl="1" indent="-457200" algn="just" eaLnBrk="0" hangingPunct="0"/>
            <a:endParaRPr lang="en-US" sz="1600">
              <a:solidFill>
                <a:srgbClr val="000000"/>
              </a:solidFill>
              <a:ea typeface="Calibri" pitchFamily="34" charset="0"/>
              <a:cs typeface="Times New Roman" pitchFamily="18" charset="0"/>
            </a:endParaRPr>
          </a:p>
          <a:p>
            <a:pPr lvl="1" indent="-457200" algn="just" eaLnBrk="0" hangingPunct="0"/>
            <a:r>
              <a:rPr lang="en-US">
                <a:solidFill>
                  <a:srgbClr val="000000"/>
                </a:solidFill>
                <a:ea typeface="Calibri" pitchFamily="34" charset="0"/>
                <a:cs typeface="Times New Roman" pitchFamily="18" charset="0"/>
              </a:rPr>
              <a:t>--</a:t>
            </a:r>
            <a:r>
              <a:rPr lang="en-US" b="1">
                <a:solidFill>
                  <a:srgbClr val="000000"/>
                </a:solidFill>
                <a:ea typeface="Calibri" pitchFamily="34" charset="0"/>
                <a:cs typeface="Times New Roman" pitchFamily="18" charset="0"/>
              </a:rPr>
              <a:t>	</a:t>
            </a:r>
            <a:r>
              <a:rPr lang="en-US">
                <a:solidFill>
                  <a:srgbClr val="000000"/>
                </a:solidFill>
                <a:ea typeface="Calibri" pitchFamily="34" charset="0"/>
                <a:cs typeface="Times New Roman" pitchFamily="18" charset="0"/>
              </a:rPr>
              <a:t>There is a risk that courts will see this as a violation of the Federalism principle in the Constitution.  But how about the “Federalism” violations that are already routine? </a:t>
            </a:r>
          </a:p>
          <a:p>
            <a:pPr lvl="1" indent="-457200" algn="just" eaLnBrk="0" hangingPunct="0"/>
            <a:endParaRPr lang="en-US" sz="1600">
              <a:solidFill>
                <a:srgbClr val="000000"/>
              </a:solidFill>
              <a:ea typeface="Calibri" pitchFamily="34" charset="0"/>
              <a:cs typeface="Times New Roman" pitchFamily="18" charset="0"/>
            </a:endParaRPr>
          </a:p>
          <a:p>
            <a:pPr lvl="1" indent="-457200" algn="just" eaLnBrk="0" hangingPunct="0"/>
            <a:r>
              <a:rPr lang="en-US" sz="2800">
                <a:solidFill>
                  <a:srgbClr val="000000"/>
                </a:solidFill>
                <a:ea typeface="Calibri" pitchFamily="34" charset="0"/>
                <a:cs typeface="Times New Roman" pitchFamily="18" charset="0"/>
              </a:rPr>
              <a:t>--	</a:t>
            </a:r>
            <a:r>
              <a:rPr lang="en-US">
                <a:solidFill>
                  <a:srgbClr val="000000"/>
                </a:solidFill>
                <a:ea typeface="Calibri" pitchFamily="34" charset="0"/>
                <a:cs typeface="Times New Roman" pitchFamily="18" charset="0"/>
              </a:rPr>
              <a:t>There is also a risk that the courts will say that a member of a cooperative cannot sue for possession or in trespass.  But trespass depends on an immediate right to possession, not on title, and the company’s Memorandum and Articles will support an immediate right to possession</a:t>
            </a:r>
          </a:p>
          <a:p>
            <a:pPr lvl="1" indent="-457200" algn="just" eaLnBrk="0" hangingPunct="0"/>
            <a:endParaRPr lang="en-US" sz="1400">
              <a:solidFill>
                <a:srgbClr val="000000"/>
              </a:solidFill>
              <a:ea typeface="Calibri" pitchFamily="34" charset="0"/>
              <a:cs typeface="Times New Roman" pitchFamily="18" charset="0"/>
            </a:endParaRPr>
          </a:p>
          <a:p>
            <a:pPr lvl="1" indent="-457200" algn="just" eaLnBrk="0" hangingPunct="0"/>
            <a:r>
              <a:rPr lang="en-US">
                <a:solidFill>
                  <a:srgbClr val="000000"/>
                </a:solidFill>
                <a:ea typeface="Calibri" pitchFamily="34" charset="0"/>
                <a:cs typeface="Times New Roman" pitchFamily="18" charset="0"/>
              </a:rPr>
              <a:t>--	We will need the courts as long as we will need the law, and there will always be delay.  That can’t be helped completely </a:t>
            </a:r>
            <a:r>
              <a:rPr lang="en-US" sz="2800">
                <a:solidFill>
                  <a:srgbClr val="000000"/>
                </a:solidFill>
                <a:ea typeface="Calibri" pitchFamily="34" charset="0"/>
                <a:cs typeface="Times New Roman" pitchFamily="18" charset="0"/>
              </a:rPr>
              <a:t>	</a:t>
            </a:r>
            <a:r>
              <a:rPr lang="en-US" sz="800">
                <a:solidFill>
                  <a:srgbClr val="000000"/>
                </a:solidFill>
                <a:ea typeface="Calibri" pitchFamily="34" charset="0"/>
                <a:cs typeface="Times New Roman" pitchFamily="18" charset="0"/>
              </a:rPr>
              <a:t>11</a:t>
            </a:r>
            <a:endParaRPr lang="en-US" sz="1000">
              <a:solidFill>
                <a:srgbClr val="000000"/>
              </a:solidFill>
              <a:ea typeface="Calibri" pitchFamily="34" charset="0"/>
              <a:cs typeface="Times New Roman"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04800" y="457200"/>
            <a:ext cx="8382000" cy="6278563"/>
          </a:xfrm>
          <a:prstGeom prst="rect">
            <a:avLst/>
          </a:prstGeom>
          <a:noFill/>
          <a:ln w="9525">
            <a:noFill/>
            <a:miter lim="800000"/>
            <a:headEnd/>
            <a:tailEnd/>
          </a:ln>
        </p:spPr>
        <p:txBody>
          <a:bodyPr>
            <a:spAutoFit/>
          </a:bodyPr>
          <a:lstStyle/>
          <a:p>
            <a:pPr lvl="1" indent="-457200" algn="just" eaLnBrk="0" hangingPunct="0">
              <a:buFont typeface="Wingdings" pitchFamily="2" charset="2"/>
              <a:buChar char="§"/>
              <a:defRPr/>
            </a:pPr>
            <a:r>
              <a:rPr lang="en-US" sz="3200" b="1" dirty="0">
                <a:solidFill>
                  <a:srgbClr val="000000"/>
                </a:solidFill>
                <a:ea typeface="Calibri" pitchFamily="34" charset="0"/>
                <a:cs typeface="Times New Roman" pitchFamily="18" charset="0"/>
              </a:rPr>
              <a:t>Conclusion</a:t>
            </a:r>
          </a:p>
          <a:p>
            <a:pPr lvl="1" indent="-457200" algn="just" eaLnBrk="0" hangingPunct="0">
              <a:defRPr/>
            </a:pPr>
            <a:endParaRPr lang="en-US" sz="1100" b="1" dirty="0">
              <a:solidFill>
                <a:srgbClr val="000000"/>
              </a:solidFill>
              <a:ea typeface="Calibri" pitchFamily="34" charset="0"/>
              <a:cs typeface="Times New Roman" pitchFamily="18" charset="0"/>
            </a:endParaRPr>
          </a:p>
          <a:p>
            <a:pPr marL="406400" lvl="1" indent="-406400" algn="just" eaLnBrk="0" hangingPunct="0">
              <a:defRPr/>
            </a:pPr>
            <a:r>
              <a:rPr lang="en-US" sz="2800" dirty="0">
                <a:solidFill>
                  <a:srgbClr val="000000"/>
                </a:solidFill>
                <a:ea typeface="Calibri" pitchFamily="34" charset="0"/>
                <a:cs typeface="Arial" charset="0"/>
              </a:rPr>
              <a:t>--	The Courts themselves need voluntarily to change the rules on the abuse of interlocutory injunctions and other delay tactics.  Unless we change the constitution (which is not likely to happen) the problems from within the judicial system to remain with us.</a:t>
            </a:r>
          </a:p>
          <a:p>
            <a:pPr marL="406400" lvl="1" indent="-406400" algn="just" eaLnBrk="0" hangingPunct="0">
              <a:defRPr/>
            </a:pPr>
            <a:endParaRPr lang="en-US" sz="1000" dirty="0">
              <a:solidFill>
                <a:srgbClr val="000000"/>
              </a:solidFill>
              <a:ea typeface="Calibri" pitchFamily="34" charset="0"/>
              <a:cs typeface="Arial" charset="0"/>
            </a:endParaRPr>
          </a:p>
          <a:p>
            <a:pPr lvl="1" indent="-457200" algn="just" eaLnBrk="0" hangingPunct="0">
              <a:defRPr/>
            </a:pPr>
            <a:endParaRPr lang="en-US" sz="900" dirty="0">
              <a:solidFill>
                <a:srgbClr val="000000"/>
              </a:solidFill>
              <a:ea typeface="Calibri" pitchFamily="34" charset="0"/>
              <a:cs typeface="Arial" charset="0"/>
            </a:endParaRPr>
          </a:p>
          <a:p>
            <a:pPr lvl="1" indent="-457200" algn="just" eaLnBrk="0" hangingPunct="0">
              <a:defRPr/>
            </a:pPr>
            <a:r>
              <a:rPr lang="en-US" sz="2800" dirty="0">
                <a:solidFill>
                  <a:srgbClr val="000000"/>
                </a:solidFill>
                <a:ea typeface="Calibri" pitchFamily="34" charset="0"/>
                <a:cs typeface="Arial" charset="0"/>
              </a:rPr>
              <a:t>--	The “co-operative” option is a way to address the problems arising outside the judicial system -- the Land Use Act and State Government problems.  I commend it to this audience</a:t>
            </a:r>
          </a:p>
          <a:p>
            <a:pPr lvl="1" indent="-457200" eaLnBrk="0" hangingPunct="0">
              <a:defRPr/>
            </a:pPr>
            <a:endParaRPr lang="en-US" sz="1000" dirty="0">
              <a:solidFill>
                <a:srgbClr val="000000"/>
              </a:solidFill>
              <a:ea typeface="Calibri" pitchFamily="34" charset="0"/>
              <a:cs typeface="Times New Roman" pitchFamily="18" charset="0"/>
            </a:endParaRPr>
          </a:p>
          <a:p>
            <a:pPr lvl="1" indent="-457200" eaLnBrk="0" hangingPunct="0">
              <a:defRPr/>
            </a:pPr>
            <a:endParaRPr lang="en-US" sz="1000" dirty="0">
              <a:solidFill>
                <a:srgbClr val="000000"/>
              </a:solidFill>
              <a:ea typeface="Calibri" pitchFamily="34" charset="0"/>
              <a:cs typeface="Times New Roman" pitchFamily="18" charset="0"/>
            </a:endParaRPr>
          </a:p>
          <a:p>
            <a:pPr lvl="1" indent="-457200" eaLnBrk="0" hangingPunct="0">
              <a:defRPr/>
            </a:pPr>
            <a:endParaRPr lang="en-US" sz="1000" dirty="0">
              <a:solidFill>
                <a:srgbClr val="000000"/>
              </a:solidFill>
              <a:ea typeface="Calibri" pitchFamily="34" charset="0"/>
              <a:cs typeface="Times New Roman" pitchFamily="18" charset="0"/>
            </a:endParaRPr>
          </a:p>
          <a:p>
            <a:pPr lvl="1" indent="-457200" eaLnBrk="0" hangingPunct="0">
              <a:defRPr/>
            </a:pPr>
            <a:endParaRPr lang="en-US" sz="1000" dirty="0">
              <a:solidFill>
                <a:srgbClr val="000000"/>
              </a:solidFill>
              <a:ea typeface="Calibri" pitchFamily="34" charset="0"/>
              <a:cs typeface="Times New Roman" pitchFamily="18" charset="0"/>
            </a:endParaRPr>
          </a:p>
          <a:p>
            <a:pPr lvl="1" indent="-457200" eaLnBrk="0" hangingPunct="0">
              <a:defRPr/>
            </a:pPr>
            <a:r>
              <a:rPr lang="en-US" sz="1000" dirty="0">
                <a:solidFill>
                  <a:srgbClr val="000000"/>
                </a:solidFill>
                <a:ea typeface="Calibri" pitchFamily="34" charset="0"/>
                <a:cs typeface="Times New Roman" pitchFamily="18" charset="0"/>
              </a:rPr>
              <a:t>12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457200" y="304800"/>
            <a:ext cx="8153400" cy="5943600"/>
          </a:xfrm>
        </p:spPr>
        <p:txBody>
          <a:bodyPr/>
          <a:lstStyle/>
          <a:p>
            <a:r>
              <a:rPr lang="en-US" sz="2400" b="1" smtClean="0"/>
              <a:t>Significance of Foreclosure</a:t>
            </a:r>
          </a:p>
          <a:p>
            <a:pPr eaLnBrk="1" hangingPunct="1">
              <a:spcBef>
                <a:spcPct val="0"/>
              </a:spcBef>
              <a:buClr>
                <a:schemeClr val="tx1"/>
              </a:buClr>
              <a:buFont typeface="Wingdings" pitchFamily="2" charset="2"/>
              <a:buNone/>
            </a:pPr>
            <a:endParaRPr lang="en-US" sz="1100" smtClean="0"/>
          </a:p>
          <a:p>
            <a:pPr algn="just">
              <a:buFont typeface="Wingdings" pitchFamily="2" charset="2"/>
              <a:buNone/>
            </a:pPr>
            <a:r>
              <a:rPr lang="en-US" sz="2000" smtClean="0"/>
              <a:t>--	We use “foreclosure” here in the broad, layman’s sense to include both foreclosure properly so-called and sale -- mortgages’ two terminal remedies</a:t>
            </a:r>
          </a:p>
          <a:p>
            <a:pPr algn="just">
              <a:buFont typeface="Wingdings" pitchFamily="2" charset="2"/>
              <a:buNone/>
            </a:pPr>
            <a:endParaRPr lang="en-US" sz="900" smtClean="0"/>
          </a:p>
          <a:p>
            <a:pPr algn="just">
              <a:buFont typeface="Wingdings" pitchFamily="2" charset="2"/>
              <a:buNone/>
            </a:pPr>
            <a:r>
              <a:rPr lang="en-US" sz="2000" smtClean="0"/>
              <a:t> -- In the traditional common law, foreclosure occurs only where the mortgagee becomes the owner of the property.  Sale occurs where there is enforcement by sale to a third party who pays cash to become the owner</a:t>
            </a:r>
          </a:p>
          <a:p>
            <a:pPr algn="just">
              <a:buFont typeface="Wingdings" pitchFamily="2" charset="2"/>
              <a:buNone/>
            </a:pPr>
            <a:endParaRPr lang="en-US" sz="1000" smtClean="0"/>
          </a:p>
          <a:p>
            <a:pPr>
              <a:buFont typeface="Wingdings" pitchFamily="2" charset="2"/>
              <a:buNone/>
            </a:pPr>
            <a:r>
              <a:rPr lang="en-US" sz="2000" smtClean="0"/>
              <a:t>--	Mortgagees need to be able to foreclose in the event of default.  Otherwise they will lose money frequently, become discouraged from further lending and go out of business</a:t>
            </a:r>
          </a:p>
          <a:p>
            <a:pPr>
              <a:buFont typeface="Wingdings" pitchFamily="2" charset="2"/>
              <a:buNone/>
            </a:pPr>
            <a:endParaRPr lang="en-US" sz="1100" smtClean="0"/>
          </a:p>
          <a:p>
            <a:pPr>
              <a:buFont typeface="Wingdings" pitchFamily="2" charset="2"/>
              <a:buNone/>
            </a:pPr>
            <a:r>
              <a:rPr lang="en-US" sz="2000" smtClean="0"/>
              <a:t>--	Without foreclosure, the mortgages market will dry up</a:t>
            </a:r>
          </a:p>
          <a:p>
            <a:pPr>
              <a:buFont typeface="Wingdings" pitchFamily="2" charset="2"/>
              <a:buNone/>
            </a:pPr>
            <a:endParaRPr lang="en-US" sz="900" smtClean="0"/>
          </a:p>
          <a:p>
            <a:pPr>
              <a:buFont typeface="Wingdings" pitchFamily="2" charset="2"/>
              <a:buNone/>
            </a:pPr>
            <a:r>
              <a:rPr lang="en-US" sz="2000" smtClean="0"/>
              <a:t>--	Mortgages need to be more readily available if the nation’s need for homes is to be met</a:t>
            </a:r>
          </a:p>
          <a:p>
            <a:pPr>
              <a:buFont typeface="Wingdings" pitchFamily="2" charset="2"/>
              <a:buNone/>
            </a:pPr>
            <a:endParaRPr lang="en-US" sz="1200" smtClean="0"/>
          </a:p>
          <a:p>
            <a:pPr>
              <a:buFont typeface="Wingdings" pitchFamily="2" charset="2"/>
              <a:buNone/>
            </a:pPr>
            <a:r>
              <a:rPr lang="en-US" sz="2000" smtClean="0"/>
              <a:t>-- 	Most of those who need homes cannot afford to make single payments for the homes.  They can afford to pay only instalmentally  </a:t>
            </a:r>
          </a:p>
          <a:p>
            <a:pPr algn="ctr">
              <a:buFont typeface="Wingdings" pitchFamily="2" charset="2"/>
              <a:buNone/>
            </a:pPr>
            <a:r>
              <a:rPr lang="en-US" smtClean="0"/>
              <a:t>	</a:t>
            </a:r>
            <a:r>
              <a:rPr lang="en-US" sz="1000" smtClean="0"/>
              <a:t>2</a:t>
            </a:r>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r>
              <a:rPr lang="en-US" smtClean="0"/>
              <a:t>			</a:t>
            </a:r>
          </a:p>
          <a:p>
            <a:pPr>
              <a:buFont typeface="Wingdings" pitchFamily="2" charset="2"/>
              <a:buNone/>
            </a:pPr>
            <a:endParaRPr lang="en-US" sz="1100" smtClean="0"/>
          </a:p>
          <a:p>
            <a:pPr>
              <a:buFont typeface="Wingdings" pitchFamily="2" charset="2"/>
              <a:buNone/>
            </a:pPr>
            <a:r>
              <a:rPr lang="en-US" sz="2400" smtClean="0"/>
              <a:t>--</a:t>
            </a:r>
          </a:p>
        </p:txBody>
      </p:sp>
    </p:spTree>
  </p:cSld>
  <p:clrMapOvr>
    <a:masterClrMapping/>
  </p:clrMapOvr>
  <p:transition>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381000" y="228600"/>
            <a:ext cx="8229600" cy="6477000"/>
          </a:xfrm>
        </p:spPr>
        <p:txBody>
          <a:bodyPr/>
          <a:lstStyle/>
          <a:p>
            <a:pPr lvl="1" indent="-742950" eaLnBrk="1" hangingPunct="1">
              <a:defRPr/>
            </a:pPr>
            <a:r>
              <a:rPr lang="en-US" sz="2800" b="1" dirty="0" smtClean="0"/>
              <a:t>Practical Problems: Why Mortgages?</a:t>
            </a:r>
          </a:p>
          <a:p>
            <a:pPr lvl="1" eaLnBrk="1" hangingPunct="1">
              <a:buFont typeface="Wingdings" pitchFamily="2" charset="2"/>
              <a:buNone/>
              <a:defRPr/>
            </a:pPr>
            <a:endParaRPr lang="en-US" sz="800" b="1" dirty="0" smtClean="0"/>
          </a:p>
          <a:p>
            <a:pPr algn="just">
              <a:buFont typeface="Wingdings" pitchFamily="2" charset="2"/>
              <a:buNone/>
              <a:defRPr/>
            </a:pPr>
            <a:r>
              <a:rPr lang="en-US" sz="2400" dirty="0" smtClean="0"/>
              <a:t>-- 	Most people do not own enough cash to be able to pay at one go for the homes that they need</a:t>
            </a:r>
          </a:p>
          <a:p>
            <a:pPr algn="just">
              <a:buFont typeface="Wingdings" pitchFamily="2" charset="2"/>
              <a:buNone/>
              <a:defRPr/>
            </a:pPr>
            <a:endParaRPr lang="en-US" sz="1100" dirty="0" smtClean="0"/>
          </a:p>
          <a:p>
            <a:pPr algn="just">
              <a:buFont typeface="Wingdings" pitchFamily="2" charset="2"/>
              <a:buNone/>
              <a:defRPr/>
            </a:pPr>
            <a:r>
              <a:rPr lang="en-US" sz="2400" dirty="0" smtClean="0"/>
              <a:t>--	Mortgages make it possible for those who can pay only </a:t>
            </a:r>
            <a:r>
              <a:rPr lang="en-US" sz="2400" dirty="0" err="1" smtClean="0"/>
              <a:t>instalmentally</a:t>
            </a:r>
            <a:r>
              <a:rPr lang="en-US" sz="2400" dirty="0" smtClean="0"/>
              <a:t> to buy without delay the homes that they need</a:t>
            </a:r>
          </a:p>
          <a:p>
            <a:pPr algn="just">
              <a:buFont typeface="Wingdings" pitchFamily="2" charset="2"/>
              <a:buNone/>
              <a:defRPr/>
            </a:pPr>
            <a:endParaRPr lang="en-US" sz="1100" dirty="0" smtClean="0"/>
          </a:p>
          <a:p>
            <a:pPr marL="457200" indent="-457200" algn="just">
              <a:buFont typeface="Wingdings" pitchFamily="2" charset="2"/>
              <a:buNone/>
              <a:defRPr/>
            </a:pPr>
            <a:r>
              <a:rPr lang="en-US" sz="2400" dirty="0" smtClean="0"/>
              <a:t>--	Potential lenders will lend on mortgages only if they can readily enforce the mortgages where the borrowers default on repayment</a:t>
            </a:r>
          </a:p>
          <a:p>
            <a:pPr>
              <a:buFont typeface="Wingdings" pitchFamily="2" charset="2"/>
              <a:buNone/>
              <a:defRPr/>
            </a:pPr>
            <a:endParaRPr lang="en-US" sz="1000" dirty="0" smtClean="0"/>
          </a:p>
          <a:p>
            <a:pPr marL="406400" lvl="2" indent="-406400" algn="just" eaLnBrk="1" hangingPunct="1">
              <a:buFont typeface="Wingdings" pitchFamily="2" charset="2"/>
              <a:buNone/>
              <a:defRPr/>
            </a:pPr>
            <a:r>
              <a:rPr lang="en-US" sz="2400" dirty="0" smtClean="0"/>
              <a:t>--	Enforcing mortgages can be slow and expensive because borrowers routinely file pre-</a:t>
            </a:r>
            <a:r>
              <a:rPr lang="en-US" sz="2400" dirty="0" err="1" smtClean="0"/>
              <a:t>emptively</a:t>
            </a:r>
            <a:r>
              <a:rPr lang="en-US" sz="2400" dirty="0" smtClean="0"/>
              <a:t> to get injunctions against enforcement</a:t>
            </a:r>
          </a:p>
          <a:p>
            <a:pPr marL="406400" lvl="2" indent="-406400" eaLnBrk="1" hangingPunct="1">
              <a:buFont typeface="Wingdings" pitchFamily="2" charset="2"/>
              <a:buNone/>
              <a:defRPr/>
            </a:pPr>
            <a:endParaRPr lang="en-US" sz="2400" dirty="0" smtClean="0"/>
          </a:p>
          <a:p>
            <a:pPr marL="406400" lvl="2" indent="-406400" eaLnBrk="1" hangingPunct="1">
              <a:buFont typeface="Wingdings" pitchFamily="2" charset="2"/>
              <a:buNone/>
              <a:defRPr/>
            </a:pPr>
            <a:endParaRPr lang="en-US" sz="2400" dirty="0" smtClean="0"/>
          </a:p>
          <a:p>
            <a:pPr lvl="2" eaLnBrk="1" hangingPunct="1">
              <a:buFont typeface="Wingdings" pitchFamily="2" charset="2"/>
              <a:buNone/>
              <a:defRPr/>
            </a:pPr>
            <a:endParaRPr lang="en-US" sz="2400" dirty="0" smtClean="0"/>
          </a:p>
          <a:p>
            <a:pPr lvl="2" eaLnBrk="1" hangingPunct="1">
              <a:defRPr/>
            </a:pPr>
            <a:endParaRPr lang="en-US" sz="2400" dirty="0" smtClean="0"/>
          </a:p>
          <a:p>
            <a:pPr lvl="2" algn="ctr" eaLnBrk="1" hangingPunct="1">
              <a:buFont typeface="Wingdings" pitchFamily="2" charset="2"/>
              <a:buNone/>
              <a:defRPr/>
            </a:pPr>
            <a:endParaRPr lang="en-US" sz="1000" dirty="0" smtClean="0"/>
          </a:p>
          <a:p>
            <a:pPr lvl="2" algn="ctr" eaLnBrk="1" hangingPunct="1">
              <a:buFont typeface="Wingdings" pitchFamily="2" charset="2"/>
              <a:buNone/>
              <a:defRPr/>
            </a:pPr>
            <a:r>
              <a:rPr lang="en-US" sz="1000" dirty="0" smtClean="0"/>
              <a:t>3</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838200" y="609600"/>
            <a:ext cx="7315200" cy="6032500"/>
          </a:xfrm>
          <a:prstGeom prst="rect">
            <a:avLst/>
          </a:prstGeom>
          <a:noFill/>
          <a:ln w="9525">
            <a:noFill/>
            <a:miter lim="800000"/>
            <a:headEnd/>
            <a:tailEnd/>
          </a:ln>
        </p:spPr>
        <p:txBody>
          <a:bodyPr>
            <a:spAutoFit/>
          </a:bodyPr>
          <a:lstStyle/>
          <a:p>
            <a:pPr lvl="1" indent="-457200" algn="l" eaLnBrk="0" hangingPunct="0">
              <a:buFont typeface="Wingdings" pitchFamily="2" charset="2"/>
              <a:buChar char="§"/>
              <a:defRPr/>
            </a:pPr>
            <a:r>
              <a:rPr lang="en-US" sz="2500" b="1" dirty="0">
                <a:solidFill>
                  <a:srgbClr val="000000"/>
                </a:solidFill>
                <a:ea typeface="Calibri" pitchFamily="34" charset="0"/>
                <a:cs typeface="Times New Roman" pitchFamily="18" charset="0"/>
              </a:rPr>
              <a:t>Foreclosure: Harsh Realities</a:t>
            </a:r>
          </a:p>
          <a:p>
            <a:pPr algn="l" eaLnBrk="0" hangingPunct="0">
              <a:defRPr/>
            </a:pPr>
            <a:endParaRPr lang="en-US" sz="1600" dirty="0">
              <a:solidFill>
                <a:srgbClr val="000000"/>
              </a:solidFill>
              <a:ea typeface="Calibri" pitchFamily="34" charset="0"/>
              <a:cs typeface="Times New Roman" pitchFamily="18" charset="0"/>
            </a:endParaRPr>
          </a:p>
          <a:p>
            <a:pPr marL="571500" indent="-571500" algn="just" eaLnBrk="0" hangingPunct="0">
              <a:defRPr/>
            </a:pPr>
            <a:r>
              <a:rPr lang="en-US" dirty="0">
                <a:solidFill>
                  <a:srgbClr val="000000"/>
                </a:solidFill>
                <a:ea typeface="Calibri" pitchFamily="34" charset="0"/>
                <a:cs typeface="Times New Roman" pitchFamily="18" charset="0"/>
              </a:rPr>
              <a:t>-- 	</a:t>
            </a:r>
            <a:r>
              <a:rPr lang="en-US" sz="2300" dirty="0">
                <a:solidFill>
                  <a:srgbClr val="000000"/>
                </a:solidFill>
                <a:ea typeface="Calibri" pitchFamily="34" charset="0"/>
                <a:cs typeface="Times New Roman" pitchFamily="18" charset="0"/>
              </a:rPr>
              <a:t>Lenders are more reluctant to lend on mortgages than they should be because perfecting and enforcing mortgages is slow and costly</a:t>
            </a:r>
          </a:p>
          <a:p>
            <a:pPr algn="just" eaLnBrk="0" hangingPunct="0">
              <a:defRPr/>
            </a:pPr>
            <a:endParaRPr lang="en-US" sz="1200" dirty="0">
              <a:solidFill>
                <a:srgbClr val="000000"/>
              </a:solidFill>
              <a:ea typeface="Calibri" pitchFamily="34" charset="0"/>
              <a:cs typeface="Times New Roman" pitchFamily="18" charset="0"/>
            </a:endParaRPr>
          </a:p>
          <a:p>
            <a:pPr marL="571500" indent="-571500" algn="just" eaLnBrk="0" hangingPunct="0">
              <a:defRPr/>
            </a:pPr>
            <a:r>
              <a:rPr lang="en-US" sz="2300" dirty="0">
                <a:solidFill>
                  <a:srgbClr val="000000"/>
                </a:solidFill>
                <a:ea typeface="Calibri" pitchFamily="34" charset="0"/>
                <a:cs typeface="Times New Roman" pitchFamily="18" charset="0"/>
              </a:rPr>
              <a:t>-- 	The courts are notoriously slow in enforcing mortgages in the teeth of pre-emptive litigation by borrowers</a:t>
            </a:r>
          </a:p>
          <a:p>
            <a:pPr marL="571500" indent="-571500" algn="just" eaLnBrk="0" hangingPunct="0">
              <a:defRPr/>
            </a:pPr>
            <a:endParaRPr lang="en-US" sz="900" dirty="0">
              <a:solidFill>
                <a:srgbClr val="000000"/>
              </a:solidFill>
              <a:ea typeface="Calibri" pitchFamily="34" charset="0"/>
              <a:cs typeface="Times New Roman" pitchFamily="18" charset="0"/>
            </a:endParaRPr>
          </a:p>
          <a:p>
            <a:pPr marL="571500" indent="-571500" algn="just" eaLnBrk="0" hangingPunct="0">
              <a:defRPr/>
            </a:pPr>
            <a:r>
              <a:rPr lang="en-US" sz="2300" dirty="0">
                <a:solidFill>
                  <a:srgbClr val="000000"/>
                </a:solidFill>
                <a:ea typeface="Calibri" pitchFamily="34" charset="0"/>
                <a:cs typeface="Times New Roman" pitchFamily="18" charset="0"/>
              </a:rPr>
              <a:t>--	Further, mortgages cannot be perfected or homes sold except with the consent of the Governors and upon payment of Governors’ consent fees</a:t>
            </a:r>
          </a:p>
          <a:p>
            <a:pPr marL="571500" indent="-571500" algn="just" eaLnBrk="0" hangingPunct="0">
              <a:defRPr/>
            </a:pPr>
            <a:endParaRPr lang="en-US" sz="1400" dirty="0">
              <a:solidFill>
                <a:srgbClr val="000000"/>
              </a:solidFill>
              <a:ea typeface="Calibri" pitchFamily="34" charset="0"/>
              <a:cs typeface="Times New Roman" pitchFamily="18" charset="0"/>
            </a:endParaRPr>
          </a:p>
          <a:p>
            <a:pPr marL="571500" indent="-571500" algn="just" eaLnBrk="0" hangingPunct="0">
              <a:defRPr/>
            </a:pPr>
            <a:r>
              <a:rPr lang="en-US" sz="2300" dirty="0">
                <a:solidFill>
                  <a:srgbClr val="000000"/>
                </a:solidFill>
                <a:ea typeface="Calibri" pitchFamily="34" charset="0"/>
                <a:cs typeface="Times New Roman" pitchFamily="18" charset="0"/>
              </a:rPr>
              <a:t>--	Every citizen has a constitutional right of access to courts and to a fair hearing -- and therefore to sue pre-</a:t>
            </a:r>
            <a:r>
              <a:rPr lang="en-US" sz="2300" dirty="0" err="1">
                <a:solidFill>
                  <a:srgbClr val="000000"/>
                </a:solidFill>
                <a:ea typeface="Calibri" pitchFamily="34" charset="0"/>
                <a:cs typeface="Times New Roman" pitchFamily="18" charset="0"/>
              </a:rPr>
              <a:t>emptively</a:t>
            </a:r>
            <a:r>
              <a:rPr lang="en-US" sz="2300" dirty="0">
                <a:solidFill>
                  <a:srgbClr val="000000"/>
                </a:solidFill>
                <a:ea typeface="Calibri" pitchFamily="34" charset="0"/>
                <a:cs typeface="Times New Roman" pitchFamily="18" charset="0"/>
              </a:rPr>
              <a:t> seeking an injunction against enforcement </a:t>
            </a:r>
          </a:p>
          <a:p>
            <a:pPr eaLnBrk="0" hangingPunct="0">
              <a:defRPr/>
            </a:pPr>
            <a:r>
              <a:rPr lang="en-US" sz="1000" dirty="0">
                <a:solidFill>
                  <a:srgbClr val="000000"/>
                </a:solidFill>
                <a:ea typeface="Calibri" pitchFamily="34" charset="0"/>
                <a:cs typeface="Times New Roman" pitchFamily="18" charset="0"/>
              </a:rPr>
              <a:t>4</a:t>
            </a:r>
            <a:endParaRPr lang="en-US" sz="4400" dirty="0">
              <a:solidFill>
                <a:srgbClr val="000000"/>
              </a:solidFill>
              <a:ea typeface="Calibri" pitchFamily="34" charset="0"/>
              <a:cs typeface="Times New Roman"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457200" y="457200"/>
            <a:ext cx="7848600" cy="4876800"/>
          </a:xfrm>
        </p:spPr>
        <p:txBody>
          <a:bodyPr/>
          <a:lstStyle/>
          <a:p>
            <a:pPr eaLnBrk="1" hangingPunct="1">
              <a:lnSpc>
                <a:spcPct val="90000"/>
              </a:lnSpc>
              <a:buClr>
                <a:schemeClr val="tx1"/>
              </a:buClr>
              <a:defRPr/>
            </a:pPr>
            <a:r>
              <a:rPr lang="en-US" sz="2600" b="1" dirty="0" smtClean="0"/>
              <a:t>The Constitutional Dimension: Executive v Legislature</a:t>
            </a:r>
          </a:p>
          <a:p>
            <a:pPr eaLnBrk="1" hangingPunct="1">
              <a:lnSpc>
                <a:spcPct val="90000"/>
              </a:lnSpc>
              <a:buClr>
                <a:schemeClr val="tx1"/>
              </a:buClr>
              <a:buFont typeface="Wingdings" pitchFamily="2" charset="2"/>
              <a:buNone/>
              <a:defRPr/>
            </a:pPr>
            <a:endParaRPr lang="en-US" sz="1000" b="1" dirty="0" smtClean="0"/>
          </a:p>
          <a:p>
            <a:pPr marL="457200" indent="-457200" algn="just">
              <a:buFont typeface="Wingdings" pitchFamily="2" charset="2"/>
              <a:buNone/>
              <a:defRPr/>
            </a:pPr>
            <a:r>
              <a:rPr lang="en-US" dirty="0" smtClean="0">
                <a:ea typeface="Calibri" pitchFamily="34" charset="0"/>
                <a:cs typeface="Times New Roman" pitchFamily="18" charset="0"/>
              </a:rPr>
              <a:t>--	The Executive and Legislature cannot compel the courts to move more quickly in mortgage cases without violating the “separation of powers” principle: the courts are masters of their own procedures and proceedings</a:t>
            </a:r>
          </a:p>
          <a:p>
            <a:pPr marL="457200" indent="-457200" algn="just">
              <a:spcBef>
                <a:spcPts val="0"/>
              </a:spcBef>
              <a:buFont typeface="Wingdings" pitchFamily="2" charset="2"/>
              <a:buNone/>
              <a:defRPr/>
            </a:pPr>
            <a:endParaRPr lang="en-US" sz="1400" dirty="0" smtClean="0">
              <a:ea typeface="Calibri" pitchFamily="34" charset="0"/>
              <a:cs typeface="Times New Roman" pitchFamily="18" charset="0"/>
            </a:endParaRPr>
          </a:p>
          <a:p>
            <a:pPr marL="457200" indent="-457200" algn="just">
              <a:buFont typeface="Wingdings" pitchFamily="2" charset="2"/>
              <a:buNone/>
              <a:defRPr/>
            </a:pPr>
            <a:r>
              <a:rPr lang="en-US" dirty="0" smtClean="0">
                <a:ea typeface="Calibri" pitchFamily="34" charset="0"/>
                <a:cs typeface="Times New Roman" pitchFamily="18" charset="0"/>
              </a:rPr>
              <a:t>--	The judges are not likely to volunteer to move more quickly in mortgage cases than in other cases because cases on other  subjects (</a:t>
            </a:r>
            <a:r>
              <a:rPr lang="en-US" i="1" dirty="0" smtClean="0">
                <a:ea typeface="Calibri" pitchFamily="34" charset="0"/>
                <a:cs typeface="Times New Roman" pitchFamily="18" charset="0"/>
              </a:rPr>
              <a:t>e.g.</a:t>
            </a:r>
            <a:r>
              <a:rPr lang="en-US" dirty="0" smtClean="0">
                <a:ea typeface="Calibri" pitchFamily="34" charset="0"/>
                <a:cs typeface="Times New Roman" pitchFamily="18" charset="0"/>
              </a:rPr>
              <a:t> imprisonment; elections; employment) are often just as urgent and important as mortgage cases</a:t>
            </a:r>
          </a:p>
          <a:p>
            <a:pPr marL="457200" indent="-457200">
              <a:buFont typeface="Wingdings" pitchFamily="2" charset="2"/>
              <a:buNone/>
              <a:defRPr/>
            </a:pPr>
            <a:endParaRPr lang="en-US" sz="2000" b="1" dirty="0" smtClean="0"/>
          </a:p>
          <a:p>
            <a:pPr lvl="1" eaLnBrk="1" hangingPunct="1">
              <a:lnSpc>
                <a:spcPct val="150000"/>
              </a:lnSpc>
              <a:buFont typeface="Wingdings" pitchFamily="2" charset="2"/>
              <a:buNone/>
              <a:defRPr/>
            </a:pPr>
            <a:endParaRPr lang="en-US" sz="1000" dirty="0" smtClean="0"/>
          </a:p>
          <a:p>
            <a:pPr lvl="1" eaLnBrk="1" hangingPunct="1">
              <a:lnSpc>
                <a:spcPct val="150000"/>
              </a:lnSpc>
              <a:buFont typeface="Wingdings" pitchFamily="2" charset="2"/>
              <a:buNone/>
              <a:defRPr/>
            </a:pPr>
            <a:endParaRPr lang="en-US" sz="1000" dirty="0" smtClean="0"/>
          </a:p>
          <a:p>
            <a:pPr lvl="1" eaLnBrk="1" hangingPunct="1">
              <a:lnSpc>
                <a:spcPct val="150000"/>
              </a:lnSpc>
              <a:buFont typeface="Wingdings" pitchFamily="2" charset="2"/>
              <a:buNone/>
              <a:defRPr/>
            </a:pPr>
            <a:endParaRPr lang="en-US" sz="1000" dirty="0" smtClean="0"/>
          </a:p>
          <a:p>
            <a:pPr lvl="1" algn="ctr" eaLnBrk="1" hangingPunct="1">
              <a:lnSpc>
                <a:spcPct val="150000"/>
              </a:lnSpc>
              <a:buFont typeface="Wingdings" pitchFamily="2" charset="2"/>
              <a:buNone/>
              <a:defRPr/>
            </a:pPr>
            <a:r>
              <a:rPr lang="en-US" sz="1000" dirty="0" smtClean="0"/>
              <a:t>5</a:t>
            </a:r>
          </a:p>
          <a:p>
            <a:pPr lvl="1" eaLnBrk="1" hangingPunct="1">
              <a:lnSpc>
                <a:spcPct val="90000"/>
              </a:lnSpc>
              <a:buFont typeface="Wingdings" pitchFamily="2" charset="2"/>
              <a:buNone/>
              <a:defRPr/>
            </a:pPr>
            <a:endParaRPr lang="en-US" sz="3200" dirty="0" smtClean="0"/>
          </a:p>
        </p:txBody>
      </p:sp>
    </p:spTree>
  </p:cSld>
  <p:clrMapOvr>
    <a:masterClrMapping/>
  </p:clrMapOvr>
  <p:transition>
    <p:cover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33400" y="609600"/>
            <a:ext cx="7696200" cy="5754688"/>
          </a:xfrm>
          <a:prstGeom prst="rect">
            <a:avLst/>
          </a:prstGeom>
          <a:noFill/>
          <a:ln w="9525">
            <a:noFill/>
            <a:miter lim="800000"/>
            <a:headEnd/>
            <a:tailEnd/>
          </a:ln>
        </p:spPr>
        <p:txBody>
          <a:bodyPr anchor="ctr">
            <a:spAutoFit/>
          </a:bodyPr>
          <a:lstStyle/>
          <a:p>
            <a:pPr lvl="1" indent="-457200" algn="l" eaLnBrk="0" hangingPunct="0">
              <a:buFont typeface="Wingdings" pitchFamily="2" charset="2"/>
              <a:buChar char="§"/>
              <a:defRPr/>
            </a:pPr>
            <a:r>
              <a:rPr lang="en-US" sz="2200" b="1" dirty="0">
                <a:solidFill>
                  <a:srgbClr val="000000"/>
                </a:solidFill>
                <a:ea typeface="Calibri" pitchFamily="34" charset="0"/>
                <a:cs typeface="Arial" charset="0"/>
              </a:rPr>
              <a:t>The Constitutional Dimension: Federation </a:t>
            </a:r>
            <a:r>
              <a:rPr lang="en-US" sz="2200" b="1" dirty="0" err="1">
                <a:solidFill>
                  <a:srgbClr val="000000"/>
                </a:solidFill>
                <a:ea typeface="Calibri" pitchFamily="34" charset="0"/>
                <a:cs typeface="Arial" charset="0"/>
              </a:rPr>
              <a:t>vs</a:t>
            </a:r>
            <a:r>
              <a:rPr lang="en-US" sz="2200" b="1" dirty="0">
                <a:solidFill>
                  <a:srgbClr val="000000"/>
                </a:solidFill>
                <a:ea typeface="Calibri" pitchFamily="34" charset="0"/>
                <a:cs typeface="Arial" charset="0"/>
              </a:rPr>
              <a:t> States</a:t>
            </a:r>
          </a:p>
          <a:p>
            <a:pPr algn="l" eaLnBrk="0" hangingPunct="0">
              <a:defRPr/>
            </a:pPr>
            <a:endParaRPr lang="en-US" dirty="0">
              <a:solidFill>
                <a:srgbClr val="000000"/>
              </a:solidFill>
              <a:ea typeface="Calibri" pitchFamily="34" charset="0"/>
              <a:cs typeface="Arial" charset="0"/>
            </a:endParaRPr>
          </a:p>
          <a:p>
            <a:pPr marL="571500" indent="-571500" algn="just" eaLnBrk="0" hangingPunct="0">
              <a:defRPr/>
            </a:pPr>
            <a:r>
              <a:rPr lang="en-US" dirty="0">
                <a:solidFill>
                  <a:srgbClr val="000000"/>
                </a:solidFill>
                <a:ea typeface="Calibri" pitchFamily="34" charset="0"/>
                <a:cs typeface="Arial" charset="0"/>
              </a:rPr>
              <a:t>-- 	The Federal Executive and Legislature cannot compel the States to move more quickly on creating and perfecting land mortgages because land is a matter for the States, not the Federation</a:t>
            </a:r>
          </a:p>
          <a:p>
            <a:pPr algn="l" eaLnBrk="0" hangingPunct="0">
              <a:defRPr/>
            </a:pPr>
            <a:endParaRPr lang="en-US" dirty="0">
              <a:solidFill>
                <a:srgbClr val="000000"/>
              </a:solidFill>
              <a:ea typeface="Calibri" pitchFamily="34" charset="0"/>
              <a:cs typeface="Arial" charset="0"/>
            </a:endParaRPr>
          </a:p>
          <a:p>
            <a:pPr marL="635000" indent="-635000" algn="just" eaLnBrk="0" hangingPunct="0">
              <a:defRPr/>
            </a:pPr>
            <a:r>
              <a:rPr lang="en-US" dirty="0">
                <a:solidFill>
                  <a:srgbClr val="000000"/>
                </a:solidFill>
                <a:ea typeface="Calibri" pitchFamily="34" charset="0"/>
                <a:cs typeface="Arial" charset="0"/>
              </a:rPr>
              <a:t>--	The States are not likely to make the process of creating mortgages and selling mortgages really quicker because the current process perhaps gives their officials more power and money than an efficient process would</a:t>
            </a:r>
          </a:p>
          <a:p>
            <a:pPr algn="l" eaLnBrk="0" hangingPunct="0">
              <a:defRPr/>
            </a:pPr>
            <a:r>
              <a:rPr lang="en-US" dirty="0">
                <a:solidFill>
                  <a:srgbClr val="000000"/>
                </a:solidFill>
                <a:ea typeface="Calibri" pitchFamily="34" charset="0"/>
                <a:cs typeface="Arial" charset="0"/>
              </a:rPr>
              <a:t>	</a:t>
            </a:r>
          </a:p>
          <a:p>
            <a:pPr algn="l" eaLnBrk="0" hangingPunct="0">
              <a:defRPr/>
            </a:pPr>
            <a:endParaRPr lang="en-US" dirty="0">
              <a:solidFill>
                <a:srgbClr val="000000"/>
              </a:solidFill>
              <a:ea typeface="Calibri" pitchFamily="34" charset="0"/>
              <a:cs typeface="Arial" charset="0"/>
            </a:endParaRPr>
          </a:p>
          <a:p>
            <a:pPr algn="l" eaLnBrk="0" hangingPunct="0">
              <a:defRPr/>
            </a:pPr>
            <a:endParaRPr lang="en-US" dirty="0">
              <a:solidFill>
                <a:srgbClr val="000000"/>
              </a:solidFill>
              <a:ea typeface="Calibri" pitchFamily="34" charset="0"/>
              <a:cs typeface="Arial" charset="0"/>
            </a:endParaRPr>
          </a:p>
          <a:p>
            <a:pPr eaLnBrk="0" hangingPunct="0">
              <a:defRPr/>
            </a:pPr>
            <a:r>
              <a:rPr lang="en-US" sz="1000" dirty="0">
                <a:solidFill>
                  <a:srgbClr val="000000"/>
                </a:solidFill>
                <a:ea typeface="Calibri" pitchFamily="34" charset="0"/>
                <a:cs typeface="Arial" charset="0"/>
              </a:rPr>
              <a:t>6</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762000" y="212725"/>
            <a:ext cx="7315200" cy="6432550"/>
          </a:xfrm>
          <a:prstGeom prst="rect">
            <a:avLst/>
          </a:prstGeom>
          <a:noFill/>
          <a:ln w="9525">
            <a:noFill/>
            <a:miter lim="800000"/>
            <a:headEnd/>
            <a:tailEnd/>
          </a:ln>
        </p:spPr>
        <p:txBody>
          <a:bodyPr>
            <a:spAutoFit/>
          </a:bodyPr>
          <a:lstStyle/>
          <a:p>
            <a:pPr lvl="1" indent="-457200" algn="l" eaLnBrk="0" hangingPunct="0">
              <a:buFont typeface="Wingdings" pitchFamily="2" charset="2"/>
              <a:buChar char="§"/>
            </a:pPr>
            <a:r>
              <a:rPr lang="en-US" b="1">
                <a:solidFill>
                  <a:srgbClr val="000000"/>
                </a:solidFill>
                <a:ea typeface="Calibri" pitchFamily="34" charset="0"/>
                <a:cs typeface="Arial" charset="0"/>
              </a:rPr>
              <a:t>Constitutional Change? </a:t>
            </a:r>
          </a:p>
          <a:p>
            <a:pPr lvl="1" indent="-457200" algn="l" eaLnBrk="0" hangingPunct="0"/>
            <a:endParaRPr lang="en-US" sz="2800" b="1">
              <a:solidFill>
                <a:srgbClr val="000000"/>
              </a:solidFill>
              <a:ea typeface="Calibri" pitchFamily="34" charset="0"/>
              <a:cs typeface="Arial" charset="0"/>
            </a:endParaRPr>
          </a:p>
          <a:p>
            <a:pPr lvl="1" indent="-457200" algn="just" eaLnBrk="0" hangingPunct="0"/>
            <a:r>
              <a:rPr lang="en-US">
                <a:solidFill>
                  <a:srgbClr val="000000"/>
                </a:solidFill>
                <a:ea typeface="Calibri" pitchFamily="34" charset="0"/>
                <a:cs typeface="Arial" charset="0"/>
              </a:rPr>
              <a:t>--	The key change needed has to come from within the courts and cannot be confined to home mortgages</a:t>
            </a:r>
          </a:p>
          <a:p>
            <a:pPr lvl="1" indent="-457200" algn="just" eaLnBrk="0" hangingPunct="0"/>
            <a:endParaRPr lang="en-US">
              <a:solidFill>
                <a:srgbClr val="000000"/>
              </a:solidFill>
              <a:ea typeface="Calibri" pitchFamily="34" charset="0"/>
              <a:cs typeface="Arial" charset="0"/>
            </a:endParaRPr>
          </a:p>
          <a:p>
            <a:pPr lvl="1" indent="-457200" algn="just" eaLnBrk="0" hangingPunct="0"/>
            <a:r>
              <a:rPr lang="en-US">
                <a:solidFill>
                  <a:srgbClr val="000000"/>
                </a:solidFill>
                <a:ea typeface="Calibri" pitchFamily="34" charset="0"/>
                <a:cs typeface="Arial" charset="0"/>
              </a:rPr>
              <a:t>--	The courts need to become less tolerant of delay tactics in all or, at least, most categories of litigation, and they need to volunteer to do so</a:t>
            </a:r>
          </a:p>
          <a:p>
            <a:pPr lvl="1" indent="-457200" algn="just" eaLnBrk="0" hangingPunct="0"/>
            <a:endParaRPr lang="en-US">
              <a:solidFill>
                <a:srgbClr val="000000"/>
              </a:solidFill>
              <a:ea typeface="Calibri" pitchFamily="34" charset="0"/>
              <a:cs typeface="Arial" charset="0"/>
            </a:endParaRPr>
          </a:p>
          <a:p>
            <a:pPr lvl="1" indent="-457200" algn="just" eaLnBrk="0" hangingPunct="0"/>
            <a:r>
              <a:rPr lang="en-US">
                <a:solidFill>
                  <a:srgbClr val="000000"/>
                </a:solidFill>
                <a:ea typeface="Calibri" pitchFamily="34" charset="0"/>
                <a:cs typeface="Arial" charset="0"/>
              </a:rPr>
              <a:t>--	The courts cannot be compelled to move more quickly by legislation or executive fiat unless the Constitution is changed.  Such a change is not likely to occur soon</a:t>
            </a:r>
          </a:p>
          <a:p>
            <a:pPr lvl="1" indent="-457200" algn="just" eaLnBrk="0" hangingPunct="0"/>
            <a:endParaRPr lang="en-US">
              <a:solidFill>
                <a:srgbClr val="000000"/>
              </a:solidFill>
              <a:ea typeface="Calibri" pitchFamily="34" charset="0"/>
              <a:cs typeface="Arial" charset="0"/>
            </a:endParaRPr>
          </a:p>
          <a:p>
            <a:pPr lvl="1" indent="-457200" algn="just" eaLnBrk="0" hangingPunct="0"/>
            <a:endParaRPr lang="en-US">
              <a:solidFill>
                <a:srgbClr val="000000"/>
              </a:solidFill>
              <a:ea typeface="Calibri" pitchFamily="34" charset="0"/>
              <a:cs typeface="Arial" charset="0"/>
            </a:endParaRPr>
          </a:p>
          <a:p>
            <a:pPr lvl="1" indent="-457200" eaLnBrk="0" hangingPunct="0"/>
            <a:endParaRPr lang="en-US" sz="800">
              <a:solidFill>
                <a:srgbClr val="000000"/>
              </a:solidFill>
              <a:ea typeface="Calibri" pitchFamily="34" charset="0"/>
              <a:cs typeface="Arial" charset="0"/>
            </a:endParaRPr>
          </a:p>
          <a:p>
            <a:pPr lvl="1" indent="-457200" eaLnBrk="0" hangingPunct="0"/>
            <a:endParaRPr lang="en-US" sz="800">
              <a:solidFill>
                <a:srgbClr val="000000"/>
              </a:solidFill>
              <a:ea typeface="Calibri" pitchFamily="34" charset="0"/>
              <a:cs typeface="Arial" charset="0"/>
            </a:endParaRPr>
          </a:p>
          <a:p>
            <a:pPr lvl="1" indent="-457200" eaLnBrk="0" hangingPunct="0"/>
            <a:r>
              <a:rPr lang="en-US" sz="800">
                <a:solidFill>
                  <a:srgbClr val="000000"/>
                </a:solidFill>
                <a:ea typeface="Calibri" pitchFamily="34" charset="0"/>
                <a:cs typeface="Arial" charset="0"/>
              </a:rPr>
              <a:t>7</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533400" y="228600"/>
            <a:ext cx="7848600" cy="6216650"/>
          </a:xfrm>
          <a:prstGeom prst="rect">
            <a:avLst/>
          </a:prstGeom>
          <a:noFill/>
          <a:ln w="9525">
            <a:noFill/>
            <a:miter lim="800000"/>
            <a:headEnd/>
            <a:tailEnd/>
          </a:ln>
        </p:spPr>
        <p:txBody>
          <a:bodyPr anchor="ctr">
            <a:spAutoFit/>
          </a:bodyPr>
          <a:lstStyle/>
          <a:p>
            <a:pPr lvl="1" indent="-457200" algn="l" eaLnBrk="0" hangingPunct="0">
              <a:buFont typeface="Wingdings" pitchFamily="2" charset="2"/>
              <a:buChar char="§"/>
            </a:pPr>
            <a:r>
              <a:rPr lang="en-US" b="1">
                <a:solidFill>
                  <a:srgbClr val="000000"/>
                </a:solidFill>
                <a:ea typeface="Calibri" pitchFamily="34" charset="0"/>
                <a:cs typeface="Arial" charset="0"/>
              </a:rPr>
              <a:t>Options: Company Law Solution?</a:t>
            </a:r>
          </a:p>
          <a:p>
            <a:pPr lvl="1" indent="-457200" algn="l" eaLnBrk="0" hangingPunct="0"/>
            <a:endParaRPr lang="en-US" sz="2800" b="1">
              <a:solidFill>
                <a:srgbClr val="000000"/>
              </a:solidFill>
              <a:ea typeface="Calibri" pitchFamily="34" charset="0"/>
              <a:cs typeface="Arial" charset="0"/>
            </a:endParaRPr>
          </a:p>
          <a:p>
            <a:pPr lvl="1" indent="-457200" algn="just" eaLnBrk="0" hangingPunct="0"/>
            <a:r>
              <a:rPr lang="en-US">
                <a:solidFill>
                  <a:srgbClr val="000000"/>
                </a:solidFill>
                <a:ea typeface="Calibri" pitchFamily="34" charset="0"/>
                <a:cs typeface="Arial" charset="0"/>
              </a:rPr>
              <a:t>--	The sad conclusion is that the solution to the problem is not likely to come from the Executive or Legislature.  It has to come from the private sector.</a:t>
            </a:r>
          </a:p>
          <a:p>
            <a:pPr lvl="1" indent="-457200" algn="just" eaLnBrk="0" hangingPunct="0"/>
            <a:endParaRPr lang="en-US">
              <a:solidFill>
                <a:srgbClr val="000000"/>
              </a:solidFill>
              <a:ea typeface="Calibri" pitchFamily="34" charset="0"/>
              <a:cs typeface="Arial" charset="0"/>
            </a:endParaRPr>
          </a:p>
          <a:p>
            <a:pPr lvl="1" indent="-457200" algn="just" eaLnBrk="0" hangingPunct="0"/>
            <a:r>
              <a:rPr lang="en-US">
                <a:solidFill>
                  <a:srgbClr val="000000"/>
                </a:solidFill>
                <a:ea typeface="Calibri" pitchFamily="34" charset="0"/>
                <a:cs typeface="Arial" charset="0"/>
              </a:rPr>
              <a:t>--	It is far from clear that there is an unassailable solution to the problem, but a possible partial solution is to re-cast the problem as a company law problem rather than a land law problem.</a:t>
            </a:r>
          </a:p>
          <a:p>
            <a:pPr algn="l" eaLnBrk="0" hangingPunct="0"/>
            <a:endParaRPr lang="en-US">
              <a:solidFill>
                <a:srgbClr val="000000"/>
              </a:solidFill>
              <a:ea typeface="Calibri" pitchFamily="34" charset="0"/>
              <a:cs typeface="Arial" charset="0"/>
            </a:endParaRPr>
          </a:p>
          <a:p>
            <a:pPr algn="l" eaLnBrk="0" hangingPunct="0"/>
            <a:endParaRPr lang="en-US">
              <a:solidFill>
                <a:srgbClr val="000000"/>
              </a:solidFill>
              <a:ea typeface="Calibri" pitchFamily="34" charset="0"/>
              <a:cs typeface="Arial" charset="0"/>
            </a:endParaRPr>
          </a:p>
          <a:p>
            <a:pPr algn="l" eaLnBrk="0" hangingPunct="0"/>
            <a:endParaRPr lang="en-US">
              <a:solidFill>
                <a:srgbClr val="000000"/>
              </a:solidFill>
              <a:ea typeface="Calibri" pitchFamily="34" charset="0"/>
              <a:cs typeface="Arial" charset="0"/>
            </a:endParaRPr>
          </a:p>
          <a:p>
            <a:pPr algn="l" eaLnBrk="0" hangingPunct="0"/>
            <a:endParaRPr lang="en-US">
              <a:solidFill>
                <a:srgbClr val="000000"/>
              </a:solidFill>
              <a:ea typeface="Calibri" pitchFamily="34" charset="0"/>
              <a:cs typeface="Arial" charset="0"/>
            </a:endParaRPr>
          </a:p>
          <a:p>
            <a:pPr algn="l" eaLnBrk="0" hangingPunct="0"/>
            <a:endParaRPr lang="en-US">
              <a:solidFill>
                <a:srgbClr val="000000"/>
              </a:solidFill>
              <a:ea typeface="Calibri" pitchFamily="34" charset="0"/>
              <a:cs typeface="Arial" charset="0"/>
            </a:endParaRPr>
          </a:p>
          <a:p>
            <a:pPr algn="l" eaLnBrk="0" hangingPunct="0"/>
            <a:endParaRPr lang="en-US">
              <a:solidFill>
                <a:srgbClr val="000000"/>
              </a:solidFill>
              <a:ea typeface="Calibri" pitchFamily="34" charset="0"/>
              <a:cs typeface="Arial" charset="0"/>
            </a:endParaRPr>
          </a:p>
          <a:p>
            <a:pPr eaLnBrk="0" hangingPunct="0"/>
            <a:r>
              <a:rPr lang="en-US" sz="1000">
                <a:solidFill>
                  <a:srgbClr val="000000"/>
                </a:solidFill>
                <a:ea typeface="Calibri" pitchFamily="34" charset="0"/>
                <a:cs typeface="Arial" charset="0"/>
              </a:rPr>
              <a:t>8</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685800" y="381000"/>
            <a:ext cx="7543800" cy="6248400"/>
          </a:xfrm>
          <a:prstGeom prst="rect">
            <a:avLst/>
          </a:prstGeom>
          <a:noFill/>
          <a:ln w="9525">
            <a:noFill/>
            <a:miter lim="800000"/>
            <a:headEnd/>
            <a:tailEnd/>
          </a:ln>
        </p:spPr>
        <p:txBody>
          <a:bodyPr anchor="ctr">
            <a:spAutoFit/>
          </a:bodyPr>
          <a:lstStyle/>
          <a:p>
            <a:pPr lvl="1" indent="-457200" algn="l" eaLnBrk="0" hangingPunct="0">
              <a:buFont typeface="Wingdings" pitchFamily="2" charset="2"/>
              <a:buChar char="§"/>
              <a:defRPr/>
            </a:pPr>
            <a:r>
              <a:rPr lang="en-US" b="1" dirty="0">
                <a:solidFill>
                  <a:srgbClr val="000000"/>
                </a:solidFill>
                <a:ea typeface="Calibri" pitchFamily="34" charset="0"/>
                <a:cs typeface="Times New Roman" pitchFamily="18" charset="0"/>
              </a:rPr>
              <a:t>Options: What Co-operatives are?</a:t>
            </a:r>
          </a:p>
          <a:p>
            <a:pPr lvl="1" indent="-457200" algn="l" eaLnBrk="0" hangingPunct="0">
              <a:defRPr/>
            </a:pPr>
            <a:endParaRPr lang="en-US" sz="1600" b="1" dirty="0">
              <a:solidFill>
                <a:srgbClr val="000000"/>
              </a:solidFill>
              <a:ea typeface="Calibri" pitchFamily="34" charset="0"/>
              <a:cs typeface="Times New Roman" pitchFamily="18" charset="0"/>
            </a:endParaRPr>
          </a:p>
          <a:p>
            <a:pPr marL="571500" indent="-571500" algn="just" eaLnBrk="0" hangingPunct="0">
              <a:defRPr/>
            </a:pPr>
            <a:r>
              <a:rPr lang="en-US" sz="2800" dirty="0">
                <a:solidFill>
                  <a:srgbClr val="000000"/>
                </a:solidFill>
                <a:ea typeface="Calibri" pitchFamily="34" charset="0"/>
                <a:cs typeface="Times New Roman" pitchFamily="18" charset="0"/>
              </a:rPr>
              <a:t>-- 	</a:t>
            </a:r>
            <a:r>
              <a:rPr lang="en-US" sz="2200" dirty="0">
                <a:solidFill>
                  <a:srgbClr val="000000"/>
                </a:solidFill>
                <a:ea typeface="Calibri" pitchFamily="34" charset="0"/>
                <a:cs typeface="Times New Roman" pitchFamily="18" charset="0"/>
              </a:rPr>
              <a:t>Property development for mass housing may be done by having the land held by a company with numerous classes of shares such that each share carries rights to enjoy a particular home unit</a:t>
            </a:r>
            <a:endParaRPr lang="en-US" dirty="0">
              <a:solidFill>
                <a:srgbClr val="000000"/>
              </a:solidFill>
              <a:ea typeface="Calibri" pitchFamily="34" charset="0"/>
              <a:cs typeface="Times New Roman" pitchFamily="18" charset="0"/>
            </a:endParaRPr>
          </a:p>
          <a:p>
            <a:pPr marL="571500" indent="-571500" algn="just" eaLnBrk="0" hangingPunct="0">
              <a:defRPr/>
            </a:pPr>
            <a:endParaRPr lang="en-US" sz="1400" dirty="0">
              <a:solidFill>
                <a:srgbClr val="000000"/>
              </a:solidFill>
              <a:ea typeface="Calibri" pitchFamily="34" charset="0"/>
              <a:cs typeface="Times New Roman" pitchFamily="18" charset="0"/>
            </a:endParaRPr>
          </a:p>
          <a:p>
            <a:pPr marL="571500" indent="-571500" algn="just" eaLnBrk="0" hangingPunct="0">
              <a:defRPr/>
            </a:pPr>
            <a:r>
              <a:rPr lang="en-US" dirty="0">
                <a:solidFill>
                  <a:srgbClr val="000000"/>
                </a:solidFill>
                <a:ea typeface="Calibri" pitchFamily="34" charset="0"/>
                <a:cs typeface="Times New Roman" pitchFamily="18" charset="0"/>
              </a:rPr>
              <a:t>--	</a:t>
            </a:r>
            <a:r>
              <a:rPr lang="en-US" sz="2200" dirty="0">
                <a:solidFill>
                  <a:srgbClr val="000000"/>
                </a:solidFill>
                <a:ea typeface="Calibri" pitchFamily="34" charset="0"/>
                <a:cs typeface="Times New Roman" pitchFamily="18" charset="0"/>
              </a:rPr>
              <a:t>This idea is widely used in other nations.  New York State is the leading practitioner and calls an </a:t>
            </a:r>
            <a:r>
              <a:rPr lang="en-US" sz="2200" dirty="0" err="1">
                <a:solidFill>
                  <a:srgbClr val="000000"/>
                </a:solidFill>
                <a:ea typeface="Calibri" pitchFamily="34" charset="0"/>
                <a:cs typeface="Times New Roman" pitchFamily="18" charset="0"/>
              </a:rPr>
              <a:t>organisation</a:t>
            </a:r>
            <a:r>
              <a:rPr lang="en-US" sz="2200" dirty="0">
                <a:solidFill>
                  <a:srgbClr val="000000"/>
                </a:solidFill>
                <a:ea typeface="Calibri" pitchFamily="34" charset="0"/>
                <a:cs typeface="Times New Roman" pitchFamily="18" charset="0"/>
              </a:rPr>
              <a:t> using the idea a “co-operative</a:t>
            </a:r>
            <a:r>
              <a:rPr lang="en-US" dirty="0">
                <a:solidFill>
                  <a:srgbClr val="000000"/>
                </a:solidFill>
                <a:ea typeface="Calibri" pitchFamily="34" charset="0"/>
                <a:cs typeface="Times New Roman" pitchFamily="18" charset="0"/>
              </a:rPr>
              <a:t>”</a:t>
            </a:r>
          </a:p>
          <a:p>
            <a:pPr marL="571500" indent="-571500" algn="just" eaLnBrk="0" hangingPunct="0">
              <a:defRPr/>
            </a:pPr>
            <a:endParaRPr lang="en-US" sz="1800" dirty="0">
              <a:solidFill>
                <a:srgbClr val="000000"/>
              </a:solidFill>
              <a:ea typeface="Calibri" pitchFamily="34" charset="0"/>
              <a:cs typeface="Times New Roman" pitchFamily="18" charset="0"/>
            </a:endParaRPr>
          </a:p>
          <a:p>
            <a:pPr marL="571500" indent="-571500" algn="just" eaLnBrk="0" hangingPunct="0">
              <a:defRPr/>
            </a:pPr>
            <a:r>
              <a:rPr lang="en-US" dirty="0">
                <a:solidFill>
                  <a:srgbClr val="000000"/>
                </a:solidFill>
                <a:ea typeface="Calibri" pitchFamily="34" charset="0"/>
                <a:cs typeface="Times New Roman" pitchFamily="18" charset="0"/>
              </a:rPr>
              <a:t>--	</a:t>
            </a:r>
            <a:r>
              <a:rPr lang="en-US" sz="2200" dirty="0">
                <a:solidFill>
                  <a:srgbClr val="000000"/>
                </a:solidFill>
                <a:ea typeface="Calibri" pitchFamily="34" charset="0"/>
                <a:cs typeface="Times New Roman" pitchFamily="18" charset="0"/>
              </a:rPr>
              <a:t>The housing “co-operative” idea has been developed primarily not for mortgage enforcement purposes but to make positive covenants “run with land” and bind all members of the cooperative even where  there is no </a:t>
            </a:r>
            <a:r>
              <a:rPr lang="en-US" sz="2200" dirty="0" err="1">
                <a:solidFill>
                  <a:srgbClr val="000000"/>
                </a:solidFill>
                <a:ea typeface="Calibri" pitchFamily="34" charset="0"/>
                <a:cs typeface="Times New Roman" pitchFamily="18" charset="0"/>
              </a:rPr>
              <a:t>privity</a:t>
            </a:r>
            <a:r>
              <a:rPr lang="en-US" sz="2200" dirty="0">
                <a:solidFill>
                  <a:srgbClr val="000000"/>
                </a:solidFill>
                <a:ea typeface="Calibri" pitchFamily="34" charset="0"/>
                <a:cs typeface="Times New Roman" pitchFamily="18" charset="0"/>
              </a:rPr>
              <a:t> of contract, a matter that the common law has traditionally not encouraged</a:t>
            </a:r>
          </a:p>
          <a:p>
            <a:pPr algn="l" eaLnBrk="0" hangingPunct="0">
              <a:defRPr/>
            </a:pPr>
            <a:endParaRPr lang="en-US" sz="2000" dirty="0">
              <a:solidFill>
                <a:srgbClr val="000000"/>
              </a:solidFill>
              <a:ea typeface="Calibri" pitchFamily="34" charset="0"/>
              <a:cs typeface="Times New Roman" pitchFamily="18" charset="0"/>
            </a:endParaRPr>
          </a:p>
          <a:p>
            <a:pPr eaLnBrk="0" hangingPunct="0">
              <a:defRPr/>
            </a:pPr>
            <a:r>
              <a:rPr lang="en-US" sz="1000" dirty="0">
                <a:solidFill>
                  <a:srgbClr val="000000"/>
                </a:solidFill>
                <a:ea typeface="Calibri" pitchFamily="34" charset="0"/>
                <a:cs typeface="Times New Roman" pitchFamily="18" charset="0"/>
              </a:rPr>
              <a:t>9</a:t>
            </a:r>
            <a:endParaRPr lang="en-US" dirty="0">
              <a:ea typeface="Calibri" pitchFamily="34" charset="0"/>
              <a:cs typeface="Times New Roman" pitchFamily="18"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BRANCHTO" val="262"/>
  <p:tag name="HOTSPOTTYPE" val="DefinedInNavigator"/>
  <p:tag name="DEFINEDINNAVIGATOR" val="True"/>
</p:tagLst>
</file>

<file path=ppt/theme/theme1.xml><?xml version="1.0" encoding="utf-8"?>
<a:theme xmlns:a="http://schemas.openxmlformats.org/drawingml/2006/main" name="Presentation for strategy recommendation">
  <a:themeElements>
    <a:clrScheme name="Presentation for strategy recommendation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fontScheme name="Presentation for strategy recommendatio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resentation for strategy recommendation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Presentation for strategy recommendation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Presentation for strategy recommend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for strategy recommendation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Presentation for strategy recommendation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Presentation for strategy recommendation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Presentation for strategy recommendation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Presentation for strategy recommendation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for strategy recommendation</Template>
  <TotalTime>1128</TotalTime>
  <Words>124</Words>
  <Application>Microsoft PowerPoint 7.0</Application>
  <PresentationFormat>On-screen Show (4:3)</PresentationFormat>
  <Paragraphs>173</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Narrow</vt:lpstr>
      <vt:lpstr>Wingdings</vt:lpstr>
      <vt:lpstr>Times New Roman</vt:lpstr>
      <vt:lpstr>Calibri</vt:lpstr>
      <vt:lpstr>Presentation for strategy recommendation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Manager/>
  <Company> GElias &amp; 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c:title>
  <dc:subject/>
  <dc:creator> Eugene Aninweze</dc:creator>
  <cp:keywords/>
  <dc:description/>
  <cp:lastModifiedBy>mazino.dickson</cp:lastModifiedBy>
  <cp:revision>100</cp:revision>
  <cp:lastPrinted>1601-01-01T00:00:00Z</cp:lastPrinted>
  <dcterms:created xsi:type="dcterms:W3CDTF">2005-05-25T13:18:43Z</dcterms:created>
  <dcterms:modified xsi:type="dcterms:W3CDTF">2011-03-17T20:55:00Z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TC010184381033</vt:lpwstr>
  </property>
</Properties>
</file>