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85" r:id="rId5"/>
    <p:sldId id="286" r:id="rId6"/>
    <p:sldId id="282" r:id="rId7"/>
    <p:sldId id="259" r:id="rId8"/>
    <p:sldId id="262" r:id="rId9"/>
    <p:sldId id="283" r:id="rId10"/>
    <p:sldId id="263" r:id="rId11"/>
    <p:sldId id="276" r:id="rId12"/>
    <p:sldId id="264" r:id="rId13"/>
    <p:sldId id="280" r:id="rId14"/>
    <p:sldId id="290" r:id="rId15"/>
    <p:sldId id="284" r:id="rId16"/>
    <p:sldId id="267" r:id="rId17"/>
    <p:sldId id="270" r:id="rId18"/>
    <p:sldId id="272" r:id="rId19"/>
    <p:sldId id="287" r:id="rId20"/>
    <p:sldId id="281" r:id="rId21"/>
    <p:sldId id="274" r:id="rId22"/>
    <p:sldId id="289" r:id="rId23"/>
    <p:sldId id="288" r:id="rId24"/>
    <p:sldId id="277" r:id="rId25"/>
    <p:sldId id="279" r:id="rId26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04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8" d="100"/>
          <a:sy n="68" d="100"/>
        </p:scale>
        <p:origin x="-1224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MBN\AppData\Roaming\Microsoft\Excel\Book1%20(version%201).xlsb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MBN\AppData\Roaming\Microsoft\Excel\Book1%20(version%201).xlsb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I:\NHF%20OPERATION%20DATA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I:\NHF%20OPERATION%20DATA%20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5"/>
      <c:hPercent val="34"/>
      <c:rotY val="40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solidFill>
          <a:srgbClr val="FF6600"/>
        </a:solidFill>
        <a:ln w="12700">
          <a:solidFill>
            <a:srgbClr val="000000"/>
          </a:solidFill>
          <a:prstDash val="solid"/>
        </a:ln>
      </c:spPr>
    </c:sideWall>
    <c:backWall>
      <c:spPr>
        <a:solidFill>
          <a:srgbClr val="FF6600"/>
        </a:solidFill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4.566617456068562E-2"/>
          <c:y val="1.7699115044247787E-2"/>
          <c:w val="0.95433382543931433"/>
          <c:h val="0.91713593058665011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gradFill rotWithShape="0">
              <a:gsLst>
                <a:gs pos="0">
                  <a:srgbClr val="FFFF99"/>
                </a:gs>
                <a:gs pos="100000">
                  <a:srgbClr val="99CC00"/>
                </a:gs>
              </a:gsLst>
              <a:lin ang="5400000" scaled="1"/>
            </a:gradFill>
            <a:ln w="16733">
              <a:solidFill>
                <a:srgbClr val="000000"/>
              </a:solidFill>
              <a:prstDash val="solid"/>
            </a:ln>
          </c:spPr>
          <c:dLbls>
            <c:spPr>
              <a:noFill/>
              <a:ln w="33465">
                <a:noFill/>
              </a:ln>
            </c:spPr>
            <c:txPr>
              <a:bodyPr/>
              <a:lstStyle/>
              <a:p>
                <a:pPr>
                  <a:defRPr lang="en-GB" sz="1845" b="1" i="0" u="none" strike="noStrike" baseline="0">
                    <a:solidFill>
                      <a:schemeClr val="tx2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Val val="1"/>
          </c:dLbls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25</c:v>
                </c:pt>
                <c:pt idx="1">
                  <c:v>61</c:v>
                </c:pt>
                <c:pt idx="2">
                  <c:v>41</c:v>
                </c:pt>
                <c:pt idx="3">
                  <c:v>56</c:v>
                </c:pt>
                <c:pt idx="4">
                  <c:v>63</c:v>
                </c:pt>
                <c:pt idx="5">
                  <c:v>61</c:v>
                </c:pt>
                <c:pt idx="6">
                  <c:v>70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spPr>
            <a:solidFill>
              <a:srgbClr val="9999CC"/>
            </a:solidFill>
            <a:ln w="16733">
              <a:solidFill>
                <a:srgbClr val="000000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</c:strCache>
            </c:strRef>
          </c:tx>
          <c:spPr>
            <a:solidFill>
              <a:srgbClr val="666699"/>
            </a:solidFill>
            <a:ln w="16733">
              <a:solidFill>
                <a:srgbClr val="000000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spPr>
            <a:solidFill>
              <a:srgbClr val="CCCCE6"/>
            </a:solidFill>
            <a:ln w="16733">
              <a:solidFill>
                <a:srgbClr val="000000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</c:strCache>
            </c:strRef>
          </c:tx>
          <c:spPr>
            <a:solidFill>
              <a:srgbClr val="00007D"/>
            </a:solidFill>
            <a:ln w="16733">
              <a:solidFill>
                <a:srgbClr val="000000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</c:strCache>
            </c:strRef>
          </c:tx>
          <c:spPr>
            <a:solidFill>
              <a:srgbClr val="000000"/>
            </a:solidFill>
            <a:ln w="16733">
              <a:solidFill>
                <a:srgbClr val="000000"/>
              </a:solidFill>
              <a:prstDash val="solid"/>
            </a:ln>
          </c:spPr>
          <c:cat>
            <c:strRef>
              <c:f>Sheet1!$B$1:$H$1</c:f>
              <c:strCache>
                <c:ptCount val="7"/>
                <c:pt idx="0">
                  <c:v>Nigeria </c:v>
                </c:pt>
                <c:pt idx="1">
                  <c:v>Benin Rep</c:v>
                </c:pt>
                <c:pt idx="2">
                  <c:v>Libya</c:v>
                </c:pt>
                <c:pt idx="3">
                  <c:v>South Africa</c:v>
                </c:pt>
                <c:pt idx="4">
                  <c:v>Brazil</c:v>
                </c:pt>
                <c:pt idx="5">
                  <c:v>Colombia</c:v>
                </c:pt>
                <c:pt idx="6">
                  <c:v>USA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</c:numCache>
            </c:numRef>
          </c:val>
        </c:ser>
        <c:gapDepth val="0"/>
        <c:shape val="pyramid"/>
        <c:axId val="72042752"/>
        <c:axId val="72052736"/>
        <c:axId val="0"/>
      </c:bar3DChart>
      <c:catAx>
        <c:axId val="72042752"/>
        <c:scaling>
          <c:orientation val="minMax"/>
        </c:scaling>
        <c:axPos val="b"/>
        <c:numFmt formatCode="General" sourceLinked="1"/>
        <c:tickLblPos val="low"/>
        <c:spPr>
          <a:ln w="418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en-GB" sz="121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2052736"/>
        <c:crosses val="autoZero"/>
        <c:auto val="1"/>
        <c:lblAlgn val="ctr"/>
        <c:lblOffset val="100"/>
        <c:tickLblSkip val="1"/>
        <c:tickMarkSkip val="1"/>
      </c:catAx>
      <c:valAx>
        <c:axId val="72052736"/>
        <c:scaling>
          <c:orientation val="minMax"/>
        </c:scaling>
        <c:axPos val="l"/>
        <c:majorGridlines>
          <c:spPr>
            <a:ln w="4183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lang="en-GB" sz="144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>
                    <a:solidFill>
                      <a:schemeClr val="tx1"/>
                    </a:solidFill>
                  </a:rPr>
                  <a:t>(%)</a:t>
                </a:r>
              </a:p>
            </c:rich>
          </c:tx>
          <c:layout>
            <c:manualLayout>
              <c:xMode val="edge"/>
              <c:yMode val="edge"/>
              <c:x val="4.2168674698795192E-2"/>
              <c:y val="0.4070796460176993"/>
            </c:manualLayout>
          </c:layout>
          <c:spPr>
            <a:noFill/>
            <a:ln w="33465">
              <a:noFill/>
            </a:ln>
          </c:spPr>
        </c:title>
        <c:numFmt formatCode="General" sourceLinked="1"/>
        <c:tickLblPos val="nextTo"/>
        <c:spPr>
          <a:ln w="418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lang="en-GB" sz="1219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2042752"/>
        <c:crosses val="autoZero"/>
        <c:crossBetween val="between"/>
      </c:valAx>
      <c:spPr>
        <a:noFill/>
        <a:ln w="33465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45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9545536260022323E-2"/>
          <c:y val="4.4189133074783574E-2"/>
          <c:w val="0.90479888644056616"/>
          <c:h val="0.76093830062286993"/>
        </c:manualLayout>
      </c:layout>
      <c:barChart>
        <c:barDir val="col"/>
        <c:grouping val="clustered"/>
        <c:ser>
          <c:idx val="0"/>
          <c:order val="0"/>
          <c:cat>
            <c:multiLvlStrRef>
              <c:f>Sheet1!$A$1:$G$2</c:f>
              <c:multiLvlStrCache>
                <c:ptCount val="7"/>
                <c:lvl>
                  <c:pt idx="0">
                    <c:v>Q1'09</c:v>
                  </c:pt>
                  <c:pt idx="1">
                    <c:v>Q2'09</c:v>
                  </c:pt>
                  <c:pt idx="2">
                    <c:v>Q3'09</c:v>
                  </c:pt>
                  <c:pt idx="3">
                    <c:v>Q4'09</c:v>
                  </c:pt>
                  <c:pt idx="4">
                    <c:v>Q1'10</c:v>
                  </c:pt>
                  <c:pt idx="5">
                    <c:v>Q2'10</c:v>
                  </c:pt>
                  <c:pt idx="6">
                    <c:v>Q3'10</c:v>
                  </c:pt>
                </c:lvl>
                <c:lvl>
                  <c:pt idx="0">
                    <c:v>REAL ESTATE SECTOR CONTRIBUTION TO GDP (2009-Q3'10)</c:v>
                  </c:pt>
                </c:lvl>
              </c:multiLvlStrCache>
            </c:multiLvlStrRef>
          </c:cat>
          <c:val>
            <c:numRef>
              <c:f>Sheet1!$A$3:$G$3</c:f>
              <c:numCache>
                <c:formatCode>General</c:formatCode>
                <c:ptCount val="7"/>
                <c:pt idx="0">
                  <c:v>238</c:v>
                </c:pt>
                <c:pt idx="1">
                  <c:v>265</c:v>
                </c:pt>
                <c:pt idx="2">
                  <c:v>293</c:v>
                </c:pt>
                <c:pt idx="3">
                  <c:v>346</c:v>
                </c:pt>
                <c:pt idx="4">
                  <c:v>273</c:v>
                </c:pt>
                <c:pt idx="5">
                  <c:v>298</c:v>
                </c:pt>
                <c:pt idx="6">
                  <c:v>326</c:v>
                </c:pt>
              </c:numCache>
            </c:numRef>
          </c:val>
        </c:ser>
        <c:axId val="63741312"/>
        <c:axId val="63759488"/>
      </c:barChart>
      <c:catAx>
        <c:axId val="63741312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3759488"/>
        <c:crosses val="autoZero"/>
        <c:auto val="1"/>
        <c:lblAlgn val="ctr"/>
        <c:lblOffset val="100"/>
      </c:catAx>
      <c:valAx>
        <c:axId val="63759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3741312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7.0599518810148865E-2"/>
          <c:y val="0.11621536891221956"/>
          <c:w val="0.9294004811898513"/>
          <c:h val="0.75655839895013122"/>
        </c:manualLayout>
      </c:layout>
      <c:lineChart>
        <c:grouping val="stacked"/>
        <c:ser>
          <c:idx val="0"/>
          <c:order val="0"/>
          <c:tx>
            <c:strRef>
              <c:f>Sheet1!$A$17</c:f>
              <c:strCache>
                <c:ptCount val="1"/>
                <c:pt idx="0">
                  <c:v>Real Estate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cat>
            <c:strRef>
              <c:f>Sheet1!$B$15:$H$16</c:f>
              <c:strCache>
                <c:ptCount val="7"/>
                <c:pt idx="0">
                  <c:v>Q1'09</c:v>
                </c:pt>
                <c:pt idx="1">
                  <c:v>Q2'09</c:v>
                </c:pt>
                <c:pt idx="2">
                  <c:v>Q3'09</c:v>
                </c:pt>
                <c:pt idx="3">
                  <c:v>Q4'09</c:v>
                </c:pt>
                <c:pt idx="4">
                  <c:v>Q1'10</c:v>
                </c:pt>
                <c:pt idx="5">
                  <c:v>Q2'10</c:v>
                </c:pt>
                <c:pt idx="6">
                  <c:v>Q3'10</c:v>
                </c:pt>
              </c:strCache>
            </c:strRef>
          </c:cat>
          <c:val>
            <c:numRef>
              <c:f>Sheet1!$B$17:$H$17</c:f>
              <c:numCache>
                <c:formatCode>General</c:formatCode>
                <c:ptCount val="7"/>
                <c:pt idx="0">
                  <c:v>9.4700000000000006</c:v>
                </c:pt>
                <c:pt idx="1">
                  <c:v>10.46</c:v>
                </c:pt>
                <c:pt idx="2">
                  <c:v>11.77</c:v>
                </c:pt>
                <c:pt idx="3">
                  <c:v>11.9</c:v>
                </c:pt>
                <c:pt idx="4">
                  <c:v>9.49</c:v>
                </c:pt>
                <c:pt idx="5">
                  <c:v>10.48</c:v>
                </c:pt>
                <c:pt idx="6">
                  <c:v>11.2</c:v>
                </c:pt>
              </c:numCache>
            </c:numRef>
          </c:val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Real Growth</c:v>
                </c:pt>
              </c:strCache>
            </c:strRef>
          </c:tx>
          <c:cat>
            <c:strRef>
              <c:f>Sheet1!$B$15:$H$16</c:f>
              <c:strCache>
                <c:ptCount val="7"/>
                <c:pt idx="0">
                  <c:v>Q1'09</c:v>
                </c:pt>
                <c:pt idx="1">
                  <c:v>Q2'09</c:v>
                </c:pt>
                <c:pt idx="2">
                  <c:v>Q3'09</c:v>
                </c:pt>
                <c:pt idx="3">
                  <c:v>Q4'09</c:v>
                </c:pt>
                <c:pt idx="4">
                  <c:v>Q1'10</c:v>
                </c:pt>
                <c:pt idx="5">
                  <c:v>Q2'10</c:v>
                </c:pt>
                <c:pt idx="6">
                  <c:v>Q3'10</c:v>
                </c:pt>
              </c:strCache>
            </c:strRef>
          </c:cat>
          <c:val>
            <c:numRef>
              <c:f>Sheet1!$B$18:$H$18</c:f>
              <c:numCache>
                <c:formatCode>General</c:formatCode>
                <c:ptCount val="7"/>
                <c:pt idx="0">
                  <c:v>5.01</c:v>
                </c:pt>
                <c:pt idx="1">
                  <c:v>7.45</c:v>
                </c:pt>
                <c:pt idx="2">
                  <c:v>7.3</c:v>
                </c:pt>
                <c:pt idx="3">
                  <c:v>7.67</c:v>
                </c:pt>
                <c:pt idx="4">
                  <c:v>7.3599999999999985</c:v>
                </c:pt>
                <c:pt idx="5">
                  <c:v>7.6899999999999995</c:v>
                </c:pt>
                <c:pt idx="6">
                  <c:v>7.8599999999999985</c:v>
                </c:pt>
              </c:numCache>
            </c:numRef>
          </c:val>
        </c:ser>
        <c:ser>
          <c:idx val="2"/>
          <c:order val="2"/>
          <c:tx>
            <c:strRef>
              <c:f>Sheet1!$A$19</c:f>
              <c:strCache>
                <c:ptCount val="1"/>
                <c:pt idx="0">
                  <c:v>Non-Oil Growth</c:v>
                </c:pt>
              </c:strCache>
            </c:strRef>
          </c:tx>
          <c:cat>
            <c:strRef>
              <c:f>Sheet1!$B$15:$H$16</c:f>
              <c:strCache>
                <c:ptCount val="7"/>
                <c:pt idx="0">
                  <c:v>Q1'09</c:v>
                </c:pt>
                <c:pt idx="1">
                  <c:v>Q2'09</c:v>
                </c:pt>
                <c:pt idx="2">
                  <c:v>Q3'09</c:v>
                </c:pt>
                <c:pt idx="3">
                  <c:v>Q4'09</c:v>
                </c:pt>
                <c:pt idx="4">
                  <c:v>Q1'10</c:v>
                </c:pt>
                <c:pt idx="5">
                  <c:v>Q2'10</c:v>
                </c:pt>
                <c:pt idx="6">
                  <c:v>Q3'10</c:v>
                </c:pt>
              </c:strCache>
            </c:strRef>
          </c:cat>
          <c:val>
            <c:numRef>
              <c:f>Sheet1!$B$19:$H$19</c:f>
              <c:numCache>
                <c:formatCode>General</c:formatCode>
                <c:ptCount val="7"/>
                <c:pt idx="0">
                  <c:v>8.1</c:v>
                </c:pt>
                <c:pt idx="1">
                  <c:v>8.18</c:v>
                </c:pt>
                <c:pt idx="2">
                  <c:v>8.2399999999999984</c:v>
                </c:pt>
                <c:pt idx="3">
                  <c:v>8.67</c:v>
                </c:pt>
                <c:pt idx="4">
                  <c:v>8.129999999999999</c:v>
                </c:pt>
                <c:pt idx="5">
                  <c:v>8.41</c:v>
                </c:pt>
                <c:pt idx="6">
                  <c:v>8.3800000000000008</c:v>
                </c:pt>
              </c:numCache>
            </c:numRef>
          </c:val>
        </c:ser>
        <c:marker val="1"/>
        <c:axId val="64431616"/>
        <c:axId val="64433152"/>
      </c:lineChart>
      <c:catAx>
        <c:axId val="64431616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4433152"/>
        <c:crosses val="autoZero"/>
        <c:auto val="1"/>
        <c:lblAlgn val="ctr"/>
        <c:lblOffset val="100"/>
      </c:catAx>
      <c:valAx>
        <c:axId val="64433152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4431616"/>
        <c:crosses val="autoZero"/>
        <c:crossBetween val="between"/>
      </c:valAx>
      <c:sp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  <a:tileRect/>
        </a:gradFill>
      </c:spPr>
    </c:plotArea>
    <c:legend>
      <c:legendPos val="r"/>
      <c:layout>
        <c:manualLayout>
          <c:xMode val="edge"/>
          <c:yMode val="edge"/>
          <c:x val="7.6833333333333531E-2"/>
          <c:y val="4.1090696996208952E-2"/>
          <c:w val="0.83705555555555677"/>
          <c:h val="6.596638961796443E-2"/>
        </c:manualLayout>
      </c:layout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8.2641718754227891E-2"/>
          <c:y val="2.9830502104790751E-2"/>
          <c:w val="0.88630678897096371"/>
          <c:h val="0.8595508894721493"/>
        </c:manualLayout>
      </c:layout>
      <c:barChart>
        <c:barDir val="col"/>
        <c:grouping val="stacked"/>
        <c:ser>
          <c:idx val="0"/>
          <c:order val="0"/>
          <c:tx>
            <c:strRef>
              <c:f>Sheet2!$B$1</c:f>
              <c:strCache>
                <c:ptCount val="1"/>
                <c:pt idx="0">
                  <c:v>Cumulative 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</c:spPr>
          <c:cat>
            <c:strRef>
              <c:f>Sheet2!$A$2:$A$19</c:f>
              <c:strCache>
                <c:ptCount val="18"/>
                <c:pt idx="0">
                  <c:v>93</c:v>
                </c:pt>
                <c:pt idx="1">
                  <c:v>94</c:v>
                </c:pt>
                <c:pt idx="2">
                  <c:v>95</c:v>
                </c:pt>
                <c:pt idx="3">
                  <c:v>96</c:v>
                </c:pt>
                <c:pt idx="4">
                  <c:v>97</c:v>
                </c:pt>
                <c:pt idx="5">
                  <c:v>98</c:v>
                </c:pt>
                <c:pt idx="6">
                  <c:v>99</c:v>
                </c:pt>
                <c:pt idx="7">
                  <c:v>00</c:v>
                </c:pt>
                <c:pt idx="8">
                  <c:v>01</c:v>
                </c:pt>
                <c:pt idx="9">
                  <c:v>02</c:v>
                </c:pt>
                <c:pt idx="10">
                  <c:v>03</c:v>
                </c:pt>
                <c:pt idx="11">
                  <c:v>04</c:v>
                </c:pt>
                <c:pt idx="12">
                  <c:v>05</c:v>
                </c:pt>
                <c:pt idx="13">
                  <c:v>06</c:v>
                </c:pt>
                <c:pt idx="14">
                  <c:v>07</c:v>
                </c:pt>
                <c:pt idx="15">
                  <c:v>08</c:v>
                </c:pt>
                <c:pt idx="16">
                  <c:v>09</c:v>
                </c:pt>
                <c:pt idx="17">
                  <c:v>10</c:v>
                </c:pt>
              </c:strCache>
            </c:strRef>
          </c:cat>
          <c:val>
            <c:numRef>
              <c:f>Sheet2!$B$2:$B$19</c:f>
              <c:numCache>
                <c:formatCode>_-* #,##0.00_-;\-* #,##0.00_-;_-* "-"??_-;_-@_-</c:formatCode>
                <c:ptCount val="18"/>
                <c:pt idx="0">
                  <c:v>1.9000000000000038E-2</c:v>
                </c:pt>
                <c:pt idx="1">
                  <c:v>0.27881036200000092</c:v>
                </c:pt>
                <c:pt idx="2">
                  <c:v>0.70193036200000003</c:v>
                </c:pt>
                <c:pt idx="3">
                  <c:v>1.325654215999996</c:v>
                </c:pt>
                <c:pt idx="4">
                  <c:v>2.0740634459999998</c:v>
                </c:pt>
                <c:pt idx="5">
                  <c:v>2.9751074159999997</c:v>
                </c:pt>
                <c:pt idx="6">
                  <c:v>4.5496232750000107</c:v>
                </c:pt>
                <c:pt idx="7">
                  <c:v>6.3663171469999877</c:v>
                </c:pt>
                <c:pt idx="8">
                  <c:v>8.3913209949999992</c:v>
                </c:pt>
                <c:pt idx="9">
                  <c:v>10.359236380000027</c:v>
                </c:pt>
                <c:pt idx="10">
                  <c:v>12.206688238000023</c:v>
                </c:pt>
                <c:pt idx="11">
                  <c:v>14.653648862000002</c:v>
                </c:pt>
                <c:pt idx="12">
                  <c:v>19.24733324299994</c:v>
                </c:pt>
                <c:pt idx="13">
                  <c:v>23.796212129000001</c:v>
                </c:pt>
                <c:pt idx="14">
                  <c:v>32.115823126000002</c:v>
                </c:pt>
                <c:pt idx="15">
                  <c:v>41.055756011</c:v>
                </c:pt>
                <c:pt idx="16">
                  <c:v>51.944005083999997</c:v>
                </c:pt>
                <c:pt idx="17" formatCode="#,##0.00_ ;[Red]\-#,##0.00\ ">
                  <c:v>63.269070354000078</c:v>
                </c:pt>
              </c:numCache>
            </c:numRef>
          </c:val>
        </c:ser>
        <c:gapWidth val="75"/>
        <c:overlap val="100"/>
        <c:axId val="64477056"/>
        <c:axId val="64483328"/>
      </c:barChart>
      <c:catAx>
        <c:axId val="644770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GB"/>
                </a:pPr>
                <a:r>
                  <a:rPr lang="en-US"/>
                  <a:t>Year</a:t>
                </a:r>
              </a:p>
            </c:rich>
          </c:tx>
          <c:layout/>
        </c:title>
        <c:numFmt formatCode="General" sourceLinked="0"/>
        <c:maj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4483328"/>
        <c:crosses val="autoZero"/>
        <c:auto val="1"/>
        <c:lblAlgn val="ctr"/>
        <c:lblOffset val="100"/>
        <c:tickLblSkip val="1"/>
      </c:catAx>
      <c:valAx>
        <c:axId val="644833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lang="en-GB"/>
                </a:pPr>
                <a:r>
                  <a:rPr lang="en-US"/>
                  <a:t>Billions</a:t>
                </a:r>
                <a:r>
                  <a:rPr lang="en-US" baseline="0"/>
                  <a:t> of Naira</a:t>
                </a:r>
                <a:endParaRPr lang="en-US"/>
              </a:p>
            </c:rich>
          </c:tx>
          <c:layout/>
        </c:title>
        <c:numFmt formatCode="_-* #,##0.00_-;\-* #,##0.00_-;_-* &quot;-&quot;??_-;_-@_-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n-GB"/>
            </a:pPr>
            <a:endParaRPr lang="en-US"/>
          </a:p>
        </c:txPr>
        <c:crossAx val="64477056"/>
        <c:crosses val="autoZero"/>
        <c:crossBetween val="between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>
        <c:manualLayout>
          <c:layoutTarget val="inner"/>
          <c:xMode val="edge"/>
          <c:yMode val="edge"/>
          <c:x val="8.4402620521093277E-2"/>
          <c:y val="0"/>
          <c:w val="0.91047724421992016"/>
          <c:h val="0.90922731365573561"/>
        </c:manualLayout>
      </c:layout>
      <c:bar3DChart>
        <c:barDir val="col"/>
        <c:grouping val="stacked"/>
        <c:ser>
          <c:idx val="0"/>
          <c:order val="0"/>
          <c:tx>
            <c:strRef>
              <c:f>Sheet1!$B$29</c:f>
              <c:strCache>
                <c:ptCount val="1"/>
                <c:pt idx="0">
                  <c:v>NHF LOANS</c:v>
                </c:pt>
              </c:strCache>
            </c:strRef>
          </c:tx>
          <c:cat>
            <c:strRef>
              <c:f>Sheet1!$A$30:$A$43</c:f>
              <c:strCache>
                <c:ptCount val="14"/>
                <c:pt idx="0">
                  <c:v>97</c:v>
                </c:pt>
                <c:pt idx="1">
                  <c:v>98</c:v>
                </c:pt>
                <c:pt idx="2">
                  <c:v>99</c:v>
                </c:pt>
                <c:pt idx="3">
                  <c:v>00</c:v>
                </c:pt>
                <c:pt idx="4">
                  <c:v>01</c:v>
                </c:pt>
                <c:pt idx="5">
                  <c:v>02</c:v>
                </c:pt>
                <c:pt idx="6">
                  <c:v>03</c:v>
                </c:pt>
                <c:pt idx="7">
                  <c:v>04</c:v>
                </c:pt>
                <c:pt idx="8">
                  <c:v>05</c:v>
                </c:pt>
                <c:pt idx="9">
                  <c:v>06</c:v>
                </c:pt>
                <c:pt idx="10">
                  <c:v>07</c:v>
                </c:pt>
                <c:pt idx="11">
                  <c:v>08</c:v>
                </c:pt>
                <c:pt idx="12">
                  <c:v>09</c:v>
                </c:pt>
                <c:pt idx="13">
                  <c:v>10</c:v>
                </c:pt>
              </c:strCache>
            </c:strRef>
          </c:cat>
          <c:val>
            <c:numRef>
              <c:f>Sheet1!$B$30:$B$43</c:f>
              <c:numCache>
                <c:formatCode>#,##0.00_ ;[Red]\-#,##0.00\ </c:formatCode>
                <c:ptCount val="14"/>
                <c:pt idx="0">
                  <c:v>1230912</c:v>
                </c:pt>
                <c:pt idx="1">
                  <c:v>5488800</c:v>
                </c:pt>
                <c:pt idx="2">
                  <c:v>243387834</c:v>
                </c:pt>
                <c:pt idx="3">
                  <c:v>144299980.3900001</c:v>
                </c:pt>
                <c:pt idx="4">
                  <c:v>559167567.5</c:v>
                </c:pt>
                <c:pt idx="5">
                  <c:v>663272241</c:v>
                </c:pt>
                <c:pt idx="6">
                  <c:v>78164683</c:v>
                </c:pt>
                <c:pt idx="7">
                  <c:v>2395905292.1700001</c:v>
                </c:pt>
                <c:pt idx="8">
                  <c:v>2287623661.8099999</c:v>
                </c:pt>
                <c:pt idx="9">
                  <c:v>6088550062.4099903</c:v>
                </c:pt>
                <c:pt idx="10">
                  <c:v>7714018348.5999985</c:v>
                </c:pt>
                <c:pt idx="11">
                  <c:v>8146913260.9699965</c:v>
                </c:pt>
                <c:pt idx="12">
                  <c:v>6974672163.7099915</c:v>
                </c:pt>
                <c:pt idx="13">
                  <c:v>15462815846.230019</c:v>
                </c:pt>
              </c:numCache>
            </c:numRef>
          </c:val>
        </c:ser>
        <c:ser>
          <c:idx val="1"/>
          <c:order val="1"/>
          <c:tx>
            <c:strRef>
              <c:f>Sheet1!$C$29</c:f>
              <c:strCache>
                <c:ptCount val="1"/>
                <c:pt idx="0">
                  <c:v>ESTATE DEVT LOANS</c:v>
                </c:pt>
              </c:strCache>
            </c:strRef>
          </c:tx>
          <c:cat>
            <c:strRef>
              <c:f>Sheet1!$A$30:$A$43</c:f>
              <c:strCache>
                <c:ptCount val="14"/>
                <c:pt idx="0">
                  <c:v>97</c:v>
                </c:pt>
                <c:pt idx="1">
                  <c:v>98</c:v>
                </c:pt>
                <c:pt idx="2">
                  <c:v>99</c:v>
                </c:pt>
                <c:pt idx="3">
                  <c:v>00</c:v>
                </c:pt>
                <c:pt idx="4">
                  <c:v>01</c:v>
                </c:pt>
                <c:pt idx="5">
                  <c:v>02</c:v>
                </c:pt>
                <c:pt idx="6">
                  <c:v>03</c:v>
                </c:pt>
                <c:pt idx="7">
                  <c:v>04</c:v>
                </c:pt>
                <c:pt idx="8">
                  <c:v>05</c:v>
                </c:pt>
                <c:pt idx="9">
                  <c:v>06</c:v>
                </c:pt>
                <c:pt idx="10">
                  <c:v>07</c:v>
                </c:pt>
                <c:pt idx="11">
                  <c:v>08</c:v>
                </c:pt>
                <c:pt idx="12">
                  <c:v>09</c:v>
                </c:pt>
                <c:pt idx="13">
                  <c:v>10</c:v>
                </c:pt>
              </c:strCache>
            </c:strRef>
          </c:cat>
          <c:val>
            <c:numRef>
              <c:f>Sheet1!$C$30:$C$43</c:f>
              <c:numCache>
                <c:formatCode>#,##0.00_ ;[Red]\-#,##0.00\ 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762949237</c:v>
                </c:pt>
                <c:pt idx="6">
                  <c:v>7962660880.6199999</c:v>
                </c:pt>
                <c:pt idx="7">
                  <c:v>5605046006.1000004</c:v>
                </c:pt>
                <c:pt idx="8">
                  <c:v>5520852380.8800001</c:v>
                </c:pt>
                <c:pt idx="9">
                  <c:v>12048421365.49</c:v>
                </c:pt>
                <c:pt idx="10">
                  <c:v>11046046915.210012</c:v>
                </c:pt>
                <c:pt idx="11">
                  <c:v>8708856120.9599991</c:v>
                </c:pt>
                <c:pt idx="12">
                  <c:v>20558464811.099998</c:v>
                </c:pt>
                <c:pt idx="13">
                  <c:v>72003492808.060013</c:v>
                </c:pt>
              </c:numCache>
            </c:numRef>
          </c:val>
        </c:ser>
        <c:shape val="box"/>
        <c:axId val="64655744"/>
        <c:axId val="64657280"/>
        <c:axId val="0"/>
      </c:bar3DChart>
      <c:catAx>
        <c:axId val="64655744"/>
        <c:scaling>
          <c:orientation val="minMax"/>
        </c:scaling>
        <c:axPos val="b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4657280"/>
        <c:crosses val="autoZero"/>
        <c:auto val="1"/>
        <c:lblAlgn val="ctr"/>
        <c:lblOffset val="100"/>
      </c:catAx>
      <c:valAx>
        <c:axId val="64657280"/>
        <c:scaling>
          <c:orientation val="minMax"/>
        </c:scaling>
        <c:axPos val="l"/>
        <c:majorGridlines/>
        <c:numFmt formatCode="#,##0.00_ ;[Red]\-#,##0.00\ " sourceLinked="1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64655744"/>
        <c:crosses val="autoZero"/>
        <c:crossBetween val="between"/>
        <c:dispUnits>
          <c:builtInUnit val="billions"/>
          <c:dispUnitsLbl>
            <c:layout>
              <c:manualLayout>
                <c:xMode val="edge"/>
                <c:yMode val="edge"/>
                <c:x val="6.4064460403893508E-4"/>
                <c:y val="0.56347588433971085"/>
              </c:manualLayout>
            </c:layout>
            <c:txPr>
              <a:bodyPr/>
              <a:lstStyle/>
              <a:p>
                <a:pPr>
                  <a:defRPr lang="en-GB"/>
                </a:pPr>
                <a:endParaRPr lang="en-US"/>
              </a:p>
            </c:txPr>
          </c:dispUnitsLbl>
        </c:dispUnits>
      </c:valAx>
    </c:plotArea>
    <c:legend>
      <c:legendPos val="r"/>
      <c:legendEntry>
        <c:idx val="1"/>
        <c:txPr>
          <a:bodyPr/>
          <a:lstStyle/>
          <a:p>
            <a:pPr>
              <a:defRPr sz="1800"/>
            </a:pPr>
            <a:endParaRPr lang="en-US"/>
          </a:p>
        </c:txPr>
      </c:legendEntry>
      <c:legendEntry>
        <c:idx val="0"/>
        <c:txPr>
          <a:bodyPr/>
          <a:lstStyle/>
          <a:p>
            <a:pPr>
              <a:defRPr sz="1800"/>
            </a:pPr>
            <a:endParaRPr lang="en-US"/>
          </a:p>
        </c:txPr>
      </c:legendEntry>
      <c:layout>
        <c:manualLayout>
          <c:xMode val="edge"/>
          <c:yMode val="edge"/>
          <c:x val="0.12609780239334489"/>
          <c:y val="0.54950549659553571"/>
          <c:w val="0.43956577527460555"/>
          <c:h val="0.1885183917227744"/>
        </c:manualLayout>
      </c:layout>
      <c:txPr>
        <a:bodyPr/>
        <a:lstStyle/>
        <a:p>
          <a:pPr>
            <a:defRPr lang="en-GB"/>
          </a:pPr>
          <a:endParaRPr lang="en-US"/>
        </a:p>
      </c:txPr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0.32708</cdr:x>
      <cdr:y>0.53472</cdr:y>
    </cdr:from>
    <cdr:to>
      <cdr:x>0.52708</cdr:x>
      <cdr:y>0.86806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95425" y="14668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E6D7-FAB7-4CB3-BF35-6B5FA3C43BAB}" type="datetimeFigureOut">
              <a:rPr lang="en-GB" smtClean="0"/>
              <a:pPr/>
              <a:t>17/03/2011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69931-15B4-4217-A388-09984E35414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3C84B-7681-4AB7-B790-5980F16F261F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3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DABB-ED86-4D84-BA16-0EA46AA8D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DABB-ED86-4D84-BA16-0EA46AA8D36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895600" y="0"/>
            <a:ext cx="33528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33600" y="473075"/>
            <a:ext cx="4878388" cy="3490913"/>
            <a:chOff x="1344" y="298"/>
            <a:chExt cx="3073" cy="2199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1344" y="1035"/>
              <a:ext cx="1019" cy="907"/>
            </a:xfrm>
            <a:custGeom>
              <a:avLst/>
              <a:gdLst/>
              <a:ahLst/>
              <a:cxnLst>
                <a:cxn ang="0">
                  <a:pos x="0" y="566"/>
                </a:cxn>
                <a:cxn ang="0">
                  <a:pos x="0" y="906"/>
                </a:cxn>
                <a:cxn ang="0">
                  <a:pos x="1014" y="283"/>
                </a:cxn>
                <a:cxn ang="0">
                  <a:pos x="1018" y="307"/>
                </a:cxn>
                <a:cxn ang="0">
                  <a:pos x="869" y="0"/>
                </a:cxn>
                <a:cxn ang="0">
                  <a:pos x="0" y="566"/>
                </a:cxn>
              </a:cxnLst>
              <a:rect l="0" t="0" r="r" b="b"/>
              <a:pathLst>
                <a:path w="1019" h="907">
                  <a:moveTo>
                    <a:pt x="0" y="566"/>
                  </a:moveTo>
                  <a:lnTo>
                    <a:pt x="0" y="906"/>
                  </a:lnTo>
                  <a:lnTo>
                    <a:pt x="1014" y="283"/>
                  </a:lnTo>
                  <a:lnTo>
                    <a:pt x="1018" y="307"/>
                  </a:lnTo>
                  <a:lnTo>
                    <a:pt x="869" y="0"/>
                  </a:lnTo>
                  <a:lnTo>
                    <a:pt x="0" y="566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3398" y="1035"/>
              <a:ext cx="1019" cy="907"/>
            </a:xfrm>
            <a:custGeom>
              <a:avLst/>
              <a:gdLst/>
              <a:ahLst/>
              <a:cxnLst>
                <a:cxn ang="0">
                  <a:pos x="1018" y="566"/>
                </a:cxn>
                <a:cxn ang="0">
                  <a:pos x="1018" y="906"/>
                </a:cxn>
                <a:cxn ang="0">
                  <a:pos x="3" y="283"/>
                </a:cxn>
                <a:cxn ang="0">
                  <a:pos x="0" y="307"/>
                </a:cxn>
                <a:cxn ang="0">
                  <a:pos x="148" y="0"/>
                </a:cxn>
                <a:cxn ang="0">
                  <a:pos x="1018" y="566"/>
                </a:cxn>
              </a:cxnLst>
              <a:rect l="0" t="0" r="r" b="b"/>
              <a:pathLst>
                <a:path w="1019" h="907">
                  <a:moveTo>
                    <a:pt x="1018" y="566"/>
                  </a:moveTo>
                  <a:lnTo>
                    <a:pt x="1018" y="906"/>
                  </a:lnTo>
                  <a:lnTo>
                    <a:pt x="3" y="283"/>
                  </a:lnTo>
                  <a:lnTo>
                    <a:pt x="0" y="307"/>
                  </a:lnTo>
                  <a:lnTo>
                    <a:pt x="148" y="0"/>
                  </a:lnTo>
                  <a:lnTo>
                    <a:pt x="1018" y="566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571" y="298"/>
              <a:ext cx="2632" cy="2199"/>
              <a:chOff x="1571" y="298"/>
              <a:chExt cx="2632" cy="2199"/>
            </a:xfrm>
          </p:grpSpPr>
          <p:sp>
            <p:nvSpPr>
              <p:cNvPr id="10" name="AutoShape 5" descr="Green marble"/>
              <p:cNvSpPr>
                <a:spLocks noChangeArrowheads="1"/>
              </p:cNvSpPr>
              <p:nvPr/>
            </p:nvSpPr>
            <p:spPr bwMode="auto">
              <a:xfrm rot="10800000" flipH="1">
                <a:off x="1571" y="298"/>
                <a:ext cx="2631" cy="2198"/>
              </a:xfrm>
              <a:prstGeom prst="triangle">
                <a:avLst>
                  <a:gd name="adj" fmla="val 49995"/>
                </a:avLst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 cap="sq">
                <a:solidFill>
                  <a:srgbClr val="006633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571" y="298"/>
                <a:ext cx="1316" cy="2199"/>
              </a:xfrm>
              <a:custGeom>
                <a:avLst/>
                <a:gdLst/>
                <a:ahLst/>
                <a:cxnLst>
                  <a:cxn ang="0">
                    <a:pos x="1315" y="2198"/>
                  </a:cxn>
                  <a:cxn ang="0">
                    <a:pos x="1315" y="1815"/>
                  </a:cxn>
                  <a:cxn ang="0">
                    <a:pos x="409" y="214"/>
                  </a:cxn>
                  <a:cxn ang="0">
                    <a:pos x="0" y="0"/>
                  </a:cxn>
                  <a:cxn ang="0">
                    <a:pos x="1315" y="2198"/>
                  </a:cxn>
                </a:cxnLst>
                <a:rect l="0" t="0" r="r" b="b"/>
                <a:pathLst>
                  <a:path w="1316" h="2199">
                    <a:moveTo>
                      <a:pt x="1315" y="2198"/>
                    </a:moveTo>
                    <a:lnTo>
                      <a:pt x="1315" y="1815"/>
                    </a:lnTo>
                    <a:lnTo>
                      <a:pt x="409" y="214"/>
                    </a:lnTo>
                    <a:lnTo>
                      <a:pt x="0" y="0"/>
                    </a:lnTo>
                    <a:lnTo>
                      <a:pt x="1315" y="2198"/>
                    </a:lnTo>
                  </a:path>
                </a:pathLst>
              </a:custGeom>
              <a:solidFill>
                <a:srgbClr val="002010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571" y="298"/>
                <a:ext cx="2632" cy="2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9" y="216"/>
                  </a:cxn>
                  <a:cxn ang="0">
                    <a:pos x="2279" y="216"/>
                  </a:cxn>
                  <a:cxn ang="0">
                    <a:pos x="2631" y="0"/>
                  </a:cxn>
                  <a:cxn ang="0">
                    <a:pos x="0" y="0"/>
                  </a:cxn>
                </a:cxnLst>
                <a:rect l="0" t="0" r="r" b="b"/>
                <a:pathLst>
                  <a:path w="2632" h="217">
                    <a:moveTo>
                      <a:pt x="0" y="0"/>
                    </a:moveTo>
                    <a:lnTo>
                      <a:pt x="409" y="216"/>
                    </a:lnTo>
                    <a:lnTo>
                      <a:pt x="2279" y="216"/>
                    </a:lnTo>
                    <a:lnTo>
                      <a:pt x="263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1BB96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2886" y="298"/>
                <a:ext cx="1317" cy="2199"/>
              </a:xfrm>
              <a:custGeom>
                <a:avLst/>
                <a:gdLst/>
                <a:ahLst/>
                <a:cxnLst>
                  <a:cxn ang="0">
                    <a:pos x="0" y="2198"/>
                  </a:cxn>
                  <a:cxn ang="0">
                    <a:pos x="0" y="1815"/>
                  </a:cxn>
                  <a:cxn ang="0">
                    <a:pos x="906" y="214"/>
                  </a:cxn>
                  <a:cxn ang="0">
                    <a:pos x="1316" y="0"/>
                  </a:cxn>
                  <a:cxn ang="0">
                    <a:pos x="0" y="2198"/>
                  </a:cxn>
                </a:cxnLst>
                <a:rect l="0" t="0" r="r" b="b"/>
                <a:pathLst>
                  <a:path w="1317" h="2199">
                    <a:moveTo>
                      <a:pt x="0" y="2198"/>
                    </a:moveTo>
                    <a:lnTo>
                      <a:pt x="0" y="1815"/>
                    </a:lnTo>
                    <a:lnTo>
                      <a:pt x="906" y="214"/>
                    </a:lnTo>
                    <a:lnTo>
                      <a:pt x="1316" y="0"/>
                    </a:lnTo>
                    <a:lnTo>
                      <a:pt x="0" y="2198"/>
                    </a:lnTo>
                  </a:path>
                </a:pathLst>
              </a:custGeom>
              <a:solidFill>
                <a:srgbClr val="006633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344" y="1631"/>
              <a:ext cx="3069" cy="31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8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8862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5410200"/>
            <a:ext cx="6400800" cy="1295400"/>
          </a:xfrm>
        </p:spPr>
        <p:txBody>
          <a:bodyPr/>
          <a:lstStyle>
            <a:lvl1pPr marL="0" indent="0" algn="ctr">
              <a:buFont typeface="Wingdings" pitchFamily="8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5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E99A04-4C0F-4A53-8894-CB1523C5CFE6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1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E6C8A-A9D1-4178-ADF2-D5E3CD96AABB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0388" y="228600"/>
            <a:ext cx="20812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1988" y="228600"/>
            <a:ext cx="6096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CF132-683F-49B0-B66E-9B634BED88E2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8EBE-0916-410D-BA69-BED841B2FDCE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BF7E5-145C-49CD-B5C7-4B605A501537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198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8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7BFF9-94A2-4F66-9829-613D8C58ADAB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72DA7-CF32-4DBD-AFC4-2890CBBA88F9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665C8-2C5E-4515-A147-6F7C1A4AA821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DFE31-E44C-4B30-874B-6AA4FA0B2CE1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83966-C749-4334-AE09-8739DDDFD3A9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B75E9-4800-4AB0-BF52-9EA64185A271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0" y="0"/>
            <a:ext cx="1752600" cy="685641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52400" y="374650"/>
            <a:ext cx="1525588" cy="1227138"/>
            <a:chOff x="96" y="236"/>
            <a:chExt cx="961" cy="773"/>
          </a:xfrm>
        </p:grpSpPr>
        <p:sp>
          <p:nvSpPr>
            <p:cNvPr id="2" name="Freeform 3"/>
            <p:cNvSpPr>
              <a:spLocks/>
            </p:cNvSpPr>
            <p:nvPr/>
          </p:nvSpPr>
          <p:spPr bwMode="auto">
            <a:xfrm>
              <a:off x="738" y="495"/>
              <a:ext cx="319" cy="319"/>
            </a:xfrm>
            <a:custGeom>
              <a:avLst/>
              <a:gdLst/>
              <a:ahLst/>
              <a:cxnLst>
                <a:cxn ang="0">
                  <a:pos x="318" y="198"/>
                </a:cxn>
                <a:cxn ang="0">
                  <a:pos x="318" y="318"/>
                </a:cxn>
                <a:cxn ang="0">
                  <a:pos x="1" y="99"/>
                </a:cxn>
                <a:cxn ang="0">
                  <a:pos x="0" y="108"/>
                </a:cxn>
                <a:cxn ang="0">
                  <a:pos x="46" y="0"/>
                </a:cxn>
                <a:cxn ang="0">
                  <a:pos x="318" y="198"/>
                </a:cxn>
              </a:cxnLst>
              <a:rect l="0" t="0" r="r" b="b"/>
              <a:pathLst>
                <a:path w="319" h="319">
                  <a:moveTo>
                    <a:pt x="318" y="198"/>
                  </a:moveTo>
                  <a:lnTo>
                    <a:pt x="318" y="318"/>
                  </a:lnTo>
                  <a:lnTo>
                    <a:pt x="1" y="99"/>
                  </a:lnTo>
                  <a:lnTo>
                    <a:pt x="0" y="108"/>
                  </a:lnTo>
                  <a:lnTo>
                    <a:pt x="46" y="0"/>
                  </a:lnTo>
                  <a:lnTo>
                    <a:pt x="318" y="198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96" y="495"/>
              <a:ext cx="319" cy="319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0" y="318"/>
                </a:cxn>
                <a:cxn ang="0">
                  <a:pos x="316" y="99"/>
                </a:cxn>
                <a:cxn ang="0">
                  <a:pos x="318" y="108"/>
                </a:cxn>
                <a:cxn ang="0">
                  <a:pos x="271" y="0"/>
                </a:cxn>
                <a:cxn ang="0">
                  <a:pos x="0" y="198"/>
                </a:cxn>
              </a:cxnLst>
              <a:rect l="0" t="0" r="r" b="b"/>
              <a:pathLst>
                <a:path w="319" h="319">
                  <a:moveTo>
                    <a:pt x="0" y="198"/>
                  </a:moveTo>
                  <a:lnTo>
                    <a:pt x="0" y="318"/>
                  </a:lnTo>
                  <a:lnTo>
                    <a:pt x="316" y="99"/>
                  </a:lnTo>
                  <a:lnTo>
                    <a:pt x="318" y="108"/>
                  </a:lnTo>
                  <a:lnTo>
                    <a:pt x="271" y="0"/>
                  </a:lnTo>
                  <a:lnTo>
                    <a:pt x="0" y="19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152" y="236"/>
              <a:ext cx="823" cy="773"/>
              <a:chOff x="152" y="236"/>
              <a:chExt cx="823" cy="773"/>
            </a:xfrm>
          </p:grpSpPr>
          <p:sp>
            <p:nvSpPr>
              <p:cNvPr id="4" name="AutoShape 5" descr="Green marble"/>
              <p:cNvSpPr>
                <a:spLocks noChangeArrowheads="1"/>
              </p:cNvSpPr>
              <p:nvPr/>
            </p:nvSpPr>
            <p:spPr bwMode="auto">
              <a:xfrm rot="10800000" flipH="1">
                <a:off x="152" y="236"/>
                <a:ext cx="822" cy="772"/>
              </a:xfrm>
              <a:prstGeom prst="triangle">
                <a:avLst>
                  <a:gd name="adj" fmla="val 49995"/>
                </a:avLst>
              </a:prstGeom>
              <a:blipFill dpi="0" rotWithShape="0">
                <a:blip r:embed="rId13" cstate="print"/>
                <a:srcRect/>
                <a:tile tx="0" ty="0" sx="100000" sy="100000" flip="none" algn="tl"/>
              </a:blipFill>
              <a:ln w="12700" cap="sq">
                <a:solidFill>
                  <a:srgbClr val="006633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152" y="236"/>
                <a:ext cx="412" cy="773"/>
              </a:xfrm>
              <a:custGeom>
                <a:avLst/>
                <a:gdLst/>
                <a:ahLst/>
                <a:cxnLst>
                  <a:cxn ang="0">
                    <a:pos x="411" y="772"/>
                  </a:cxn>
                  <a:cxn ang="0">
                    <a:pos x="411" y="637"/>
                  </a:cxn>
                  <a:cxn ang="0">
                    <a:pos x="127" y="75"/>
                  </a:cxn>
                  <a:cxn ang="0">
                    <a:pos x="0" y="0"/>
                  </a:cxn>
                  <a:cxn ang="0">
                    <a:pos x="411" y="772"/>
                  </a:cxn>
                </a:cxnLst>
                <a:rect l="0" t="0" r="r" b="b"/>
                <a:pathLst>
                  <a:path w="412" h="773">
                    <a:moveTo>
                      <a:pt x="411" y="772"/>
                    </a:moveTo>
                    <a:lnTo>
                      <a:pt x="411" y="637"/>
                    </a:lnTo>
                    <a:lnTo>
                      <a:pt x="127" y="75"/>
                    </a:lnTo>
                    <a:lnTo>
                      <a:pt x="0" y="0"/>
                    </a:lnTo>
                    <a:lnTo>
                      <a:pt x="411" y="772"/>
                    </a:lnTo>
                  </a:path>
                </a:pathLst>
              </a:custGeom>
              <a:solidFill>
                <a:srgbClr val="002010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152" y="236"/>
                <a:ext cx="823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7" y="76"/>
                  </a:cxn>
                  <a:cxn ang="0">
                    <a:pos x="712" y="76"/>
                  </a:cxn>
                  <a:cxn ang="0">
                    <a:pos x="822" y="0"/>
                  </a:cxn>
                  <a:cxn ang="0">
                    <a:pos x="0" y="0"/>
                  </a:cxn>
                </a:cxnLst>
                <a:rect l="0" t="0" r="r" b="b"/>
                <a:pathLst>
                  <a:path w="823" h="77">
                    <a:moveTo>
                      <a:pt x="0" y="0"/>
                    </a:moveTo>
                    <a:lnTo>
                      <a:pt x="127" y="76"/>
                    </a:lnTo>
                    <a:lnTo>
                      <a:pt x="712" y="76"/>
                    </a:lnTo>
                    <a:lnTo>
                      <a:pt x="8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71BB96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563" y="236"/>
                <a:ext cx="412" cy="773"/>
              </a:xfrm>
              <a:custGeom>
                <a:avLst/>
                <a:gdLst/>
                <a:ahLst/>
                <a:cxnLst>
                  <a:cxn ang="0">
                    <a:pos x="0" y="772"/>
                  </a:cxn>
                  <a:cxn ang="0">
                    <a:pos x="0" y="637"/>
                  </a:cxn>
                  <a:cxn ang="0">
                    <a:pos x="283" y="75"/>
                  </a:cxn>
                  <a:cxn ang="0">
                    <a:pos x="411" y="0"/>
                  </a:cxn>
                  <a:cxn ang="0">
                    <a:pos x="0" y="772"/>
                  </a:cxn>
                </a:cxnLst>
                <a:rect l="0" t="0" r="r" b="b"/>
                <a:pathLst>
                  <a:path w="412" h="773">
                    <a:moveTo>
                      <a:pt x="0" y="772"/>
                    </a:moveTo>
                    <a:lnTo>
                      <a:pt x="0" y="637"/>
                    </a:lnTo>
                    <a:lnTo>
                      <a:pt x="283" y="75"/>
                    </a:lnTo>
                    <a:lnTo>
                      <a:pt x="411" y="0"/>
                    </a:lnTo>
                    <a:lnTo>
                      <a:pt x="0" y="772"/>
                    </a:lnTo>
                  </a:path>
                </a:pathLst>
              </a:custGeom>
              <a:solidFill>
                <a:srgbClr val="006633">
                  <a:alpha val="50000"/>
                </a:srgbClr>
              </a:solidFill>
              <a:ln w="12700" cap="sq">
                <a:solidFill>
                  <a:srgbClr val="006633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96" y="704"/>
              <a:ext cx="959" cy="10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822EDD6-2E62-4D11-B145-A2063DB18DF6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92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7C2522-BFF7-42B2-960C-5CD45841F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8" charset="2"/>
        <a:buChar char="Ú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353175" cy="24384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</a:rPr>
              <a:t>THE ROLE OF FMBN IN THE DEVELOPMENT OF THE NIGERIAN MORTGAGE MARKET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2400" y="2057400"/>
            <a:ext cx="3200400" cy="4191000"/>
          </a:xfrm>
        </p:spPr>
        <p:txBody>
          <a:bodyPr>
            <a:noAutofit/>
          </a:bodyPr>
          <a:lstStyle/>
          <a:p>
            <a:endParaRPr lang="en-US" sz="1800" dirty="0" smtClean="0">
              <a:solidFill>
                <a:srgbClr val="002060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A PAPER </a:t>
            </a:r>
          </a:p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PRESENTED BY </a:t>
            </a:r>
          </a:p>
          <a:p>
            <a:pPr algn="ctr"/>
            <a:r>
              <a:rPr lang="en-US" sz="1800" dirty="0" smtClean="0">
                <a:solidFill>
                  <a:srgbClr val="FFC000"/>
                </a:solidFill>
              </a:rPr>
              <a:t>MR. GIMBA YA’U KUMO, MD/CE, FMBN</a:t>
            </a:r>
          </a:p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AT THE </a:t>
            </a:r>
          </a:p>
          <a:p>
            <a:pPr algn="ctr"/>
            <a:r>
              <a:rPr lang="en-US" sz="1800" dirty="0" smtClean="0">
                <a:solidFill>
                  <a:schemeClr val="tx2"/>
                </a:solidFill>
              </a:rPr>
              <a:t>1</a:t>
            </a:r>
            <a:r>
              <a:rPr lang="en-US" sz="1800" baseline="30000" dirty="0" smtClean="0">
                <a:solidFill>
                  <a:schemeClr val="tx2"/>
                </a:solidFill>
              </a:rPr>
              <a:t>ST</a:t>
            </a:r>
            <a:r>
              <a:rPr lang="en-US" sz="1800" dirty="0" smtClean="0">
                <a:solidFill>
                  <a:schemeClr val="tx2"/>
                </a:solidFill>
              </a:rPr>
              <a:t> ASO HOUSING EXHIBITION &amp; CONFERENCE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17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– 18</a:t>
            </a:r>
            <a:r>
              <a:rPr lang="en-US" baseline="30000" dirty="0" smtClean="0">
                <a:solidFill>
                  <a:schemeClr val="tx2"/>
                </a:solidFill>
              </a:rPr>
              <a:t>TH</a:t>
            </a:r>
            <a:r>
              <a:rPr lang="en-US" dirty="0" smtClean="0">
                <a:solidFill>
                  <a:schemeClr val="tx2"/>
                </a:solidFill>
              </a:rPr>
              <a:t> MARCH, 2011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C:\Users\Admin\Documents\Downloads\fmbn.jpg"/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609600"/>
            <a:ext cx="5486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 l="11243" t="3020" r="11298" b="18867"/>
          <a:stretch>
            <a:fillRect/>
          </a:stretch>
        </p:blipFill>
        <p:spPr bwMode="auto">
          <a:xfrm>
            <a:off x="5791200" y="685800"/>
            <a:ext cx="68414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4" cstate="print"/>
          <a:srcRect l="11243" t="3020" r="11298" b="18867"/>
          <a:stretch>
            <a:fillRect/>
          </a:stretch>
        </p:blipFill>
        <p:spPr bwMode="auto">
          <a:xfrm>
            <a:off x="152400" y="1524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PERFORMANCE ON MANDATE</a:t>
            </a:r>
            <a:endParaRPr lang="en-US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28" y="1371600"/>
            <a:ext cx="8805672" cy="5257800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>
                <a:solidFill>
                  <a:srgbClr val="F9F045"/>
                </a:solidFill>
                <a:latin typeface="Garamond" pitchFamily="18" charset="0"/>
              </a:rPr>
              <a:t>MANDATE 3: </a:t>
            </a:r>
          </a:p>
          <a:p>
            <a:pPr algn="just">
              <a:buNone/>
            </a:pPr>
            <a:r>
              <a:rPr lang="en-US" sz="3000" dirty="0" smtClean="0">
                <a:solidFill>
                  <a:srgbClr val="F9F045"/>
                </a:solidFill>
                <a:latin typeface="Garamond" pitchFamily="18" charset="0"/>
              </a:rPr>
              <a:t>	Mobilize foreign and domestic funds</a:t>
            </a:r>
          </a:p>
          <a:p>
            <a:pPr algn="just">
              <a:buNone/>
            </a:pPr>
            <a:r>
              <a:rPr lang="en-US" sz="2200" dirty="0" smtClean="0">
                <a:solidFill>
                  <a:schemeClr val="tx2"/>
                </a:solidFill>
                <a:latin typeface="Garamond" pitchFamily="18" charset="0"/>
              </a:rPr>
              <a:t>	-	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FMBN is recognised as a first-choice investment conduit by 	foreign investors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FMBN is exploring opportunities of issuing debt 	instruments in local and international capital markets in 	collaboration with international financial institutions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 	Investor profile include global banks, international investment 	firms, conglomerates, foreign housing 	corporations,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PERFORMANCE ON MANDATE</a:t>
            </a:r>
            <a:endParaRPr lang="en-US" sz="3200" b="1" dirty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MANDATE 4: 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Collect and manage the National Housing Fund (NHF)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Significant increase in the number of registered participants 	which reflects growing confidence in the Scheme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	</a:t>
            </a:r>
            <a:r>
              <a:rPr lang="en-US" sz="2400" dirty="0" smtClean="0">
                <a:solidFill>
                  <a:srgbClr val="FFC000"/>
                </a:solidFill>
                <a:latin typeface="Garamond" pitchFamily="18" charset="0"/>
              </a:rPr>
              <a:t>+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26 states now participating, from only 3 in Year 2002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	</a:t>
            </a:r>
            <a:r>
              <a:rPr lang="en-US" sz="2400" dirty="0" smtClean="0">
                <a:solidFill>
                  <a:srgbClr val="FFC000"/>
                </a:solidFill>
                <a:latin typeface="Garamond" pitchFamily="18" charset="0"/>
              </a:rPr>
              <a:t>+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all 24 banks participating, etc.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Willingness to expand access channels to NHF mortgage 	originations e.g. </a:t>
            </a:r>
            <a:r>
              <a:rPr lang="en-US" sz="2400" dirty="0" err="1" smtClean="0">
                <a:solidFill>
                  <a:schemeClr val="tx2"/>
                </a:solidFill>
                <a:latin typeface="Garamond" pitchFamily="18" charset="0"/>
              </a:rPr>
              <a:t>PFAs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, insurance companies, </a:t>
            </a:r>
            <a:r>
              <a:rPr lang="en-US" sz="2400" dirty="0" err="1" smtClean="0">
                <a:solidFill>
                  <a:schemeClr val="tx2"/>
                </a:solidFill>
                <a:latin typeface="Garamond" pitchFamily="18" charset="0"/>
              </a:rPr>
              <a:t>MFBs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Steady increase in total annual collections and disbursements 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	(see next slides)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685800"/>
            <a:ext cx="7010400" cy="7620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F9F045"/>
                </a:solidFill>
                <a:latin typeface="Garamond" pitchFamily="18" charset="0"/>
              </a:rPr>
              <a:t>MANDATE 4: Collect and manage the NHF:</a:t>
            </a:r>
            <a:br>
              <a:rPr lang="en-US" sz="2400" dirty="0" smtClean="0">
                <a:solidFill>
                  <a:srgbClr val="F9F045"/>
                </a:solidFill>
                <a:latin typeface="Garamond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NHF Collections</a:t>
            </a:r>
            <a:endParaRPr lang="en-US" sz="24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type="pic" idx="1"/>
          </p:nvPr>
        </p:nvGraphicFramePr>
        <p:xfrm>
          <a:off x="457200" y="1676400"/>
          <a:ext cx="8458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143000" y="1981200"/>
            <a:ext cx="7162800" cy="1219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sz="2400" b="1" dirty="0" smtClean="0">
                <a:solidFill>
                  <a:srgbClr val="0070C0"/>
                </a:solidFill>
              </a:rPr>
              <a:t> </a:t>
            </a:r>
            <a:r>
              <a:rPr lang="en-GB" sz="2000" b="1" dirty="0" smtClean="0">
                <a:solidFill>
                  <a:srgbClr val="FFC000"/>
                </a:solidFill>
              </a:rPr>
              <a:t>NHF collections of </a:t>
            </a:r>
            <a:r>
              <a:rPr lang="en-GB" sz="2000" b="1" strike="dblStrike" dirty="0" smtClean="0">
                <a:solidFill>
                  <a:srgbClr val="FFC000"/>
                </a:solidFill>
              </a:rPr>
              <a:t>N</a:t>
            </a:r>
            <a:r>
              <a:rPr lang="en-GB" sz="2000" b="1" dirty="0" smtClean="0">
                <a:solidFill>
                  <a:srgbClr val="FFC000"/>
                </a:solidFill>
              </a:rPr>
              <a:t>31.8b realised between Jan ’08 - Dec ’10</a:t>
            </a:r>
          </a:p>
          <a:p>
            <a:pPr algn="just">
              <a:buFont typeface="Arial" pitchFamily="34" charset="0"/>
              <a:buChar char="•"/>
            </a:pPr>
            <a:r>
              <a:rPr lang="en-GB" sz="2000" b="1" dirty="0" smtClean="0">
                <a:solidFill>
                  <a:srgbClr val="FFC000"/>
                </a:solidFill>
              </a:rPr>
              <a:t> That is, 49% of cumulative collections from Jan ‘92 to Dec ‘10</a:t>
            </a:r>
          </a:p>
          <a:p>
            <a:pPr algn="ctr"/>
            <a:endParaRPr lang="en-US" sz="1700" dirty="0">
              <a:latin typeface="Garamond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type="pic" idx="1"/>
          </p:nvPr>
        </p:nvGraphicFramePr>
        <p:xfrm>
          <a:off x="152400" y="1295400"/>
          <a:ext cx="89916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81200" y="228600"/>
            <a:ext cx="701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9F045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  <a:t>MANDATE 4: Collect and manage the NHF: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9F045"/>
                </a:solidFill>
                <a:effectLst/>
                <a:uLnTx/>
                <a:uFillTx/>
                <a:latin typeface="Garamond" pitchFamily="18" charset="0"/>
                <a:ea typeface="+mj-ea"/>
                <a:cs typeface="+mj-cs"/>
              </a:rPr>
            </a:br>
            <a:r>
              <a:rPr lang="en-US" sz="2400" b="1" kern="0" dirty="0" smtClean="0">
                <a:solidFill>
                  <a:srgbClr val="0070C0"/>
                </a:solidFill>
              </a:rPr>
              <a:t>NHF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/PMI and Estate Development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Loans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342900" lvl="2" indent="-342900">
              <a:buClr>
                <a:schemeClr val="tx2"/>
              </a:buClr>
              <a:buSzPct val="90000"/>
              <a:buFont typeface="Wingdings" pitchFamily="8" charset="2"/>
              <a:buChar char="Ú"/>
            </a:pPr>
            <a:r>
              <a:rPr lang="en-GB" sz="2800" b="1" dirty="0" smtClean="0"/>
              <a:t>NHF CONTRIBUTIONS REFUND</a:t>
            </a:r>
            <a:r>
              <a:rPr lang="en-GB" sz="2800" dirty="0" smtClean="0"/>
              <a:t>: </a:t>
            </a:r>
          </a:p>
          <a:p>
            <a:pPr marL="800100" lvl="3" indent="-342900">
              <a:buClr>
                <a:schemeClr val="tx2"/>
              </a:buClr>
              <a:buSzPct val="90000"/>
              <a:buFont typeface="Wingdings" pitchFamily="8" charset="2"/>
              <a:buChar char="Ú"/>
            </a:pPr>
            <a:r>
              <a:rPr lang="en-GB" sz="2400" dirty="0" smtClean="0"/>
              <a:t>Cumulative of</a:t>
            </a:r>
            <a:r>
              <a:rPr lang="en-GB" sz="2400" b="1" dirty="0" smtClean="0"/>
              <a:t> </a:t>
            </a:r>
            <a:r>
              <a:rPr lang="en-GB" sz="2400" b="1" strike="dblStrike" dirty="0" smtClean="0"/>
              <a:t>N</a:t>
            </a:r>
            <a:r>
              <a:rPr lang="en-GB" sz="2400" b="1" dirty="0" smtClean="0"/>
              <a:t>942,662,263.88</a:t>
            </a:r>
            <a:r>
              <a:rPr lang="en-GB" sz="2400" dirty="0" smtClean="0"/>
              <a:t> refunded to</a:t>
            </a:r>
            <a:r>
              <a:rPr lang="en-GB" sz="2400" b="1" dirty="0" smtClean="0"/>
              <a:t> 50,522</a:t>
            </a:r>
            <a:r>
              <a:rPr lang="en-GB" sz="2400" dirty="0" smtClean="0"/>
              <a:t> contributors </a:t>
            </a:r>
          </a:p>
          <a:p>
            <a:r>
              <a:rPr lang="en-US" sz="2800" b="1" dirty="0" smtClean="0"/>
              <a:t>LOAN RECOVERY:</a:t>
            </a:r>
          </a:p>
          <a:p>
            <a:pPr lvl="1"/>
            <a:r>
              <a:rPr lang="en-US" sz="2400" dirty="0" smtClean="0"/>
              <a:t>Total of </a:t>
            </a:r>
            <a:r>
              <a:rPr lang="en-US" sz="2400" b="1" strike="dblStrike" dirty="0" smtClean="0"/>
              <a:t>N</a:t>
            </a:r>
            <a:r>
              <a:rPr lang="en-US" sz="2400" b="1" dirty="0" smtClean="0"/>
              <a:t>4,063,480,982</a:t>
            </a:r>
            <a:r>
              <a:rPr lang="en-US" sz="2400" dirty="0" smtClean="0"/>
              <a:t> recovered on classified facilities in past 24 months</a:t>
            </a:r>
            <a:endParaRPr lang="en-GB" sz="2400" dirty="0" smtClean="0"/>
          </a:p>
          <a:p>
            <a:r>
              <a:rPr lang="en-US" sz="2800" b="1" dirty="0" smtClean="0"/>
              <a:t>RESEARCH &amp; DEVELOPMENT:</a:t>
            </a:r>
          </a:p>
          <a:p>
            <a:pPr lvl="1"/>
            <a:r>
              <a:rPr lang="en-US" sz="2400" dirty="0" smtClean="0"/>
              <a:t>To bridge the knowledge gap on the housing situation, in 2010 FMBN’s Research &amp; Documentation Unit carried out -</a:t>
            </a:r>
          </a:p>
          <a:p>
            <a:pPr lvl="2"/>
            <a:r>
              <a:rPr lang="en-US" sz="2000" dirty="0" smtClean="0"/>
              <a:t>a survey on housing delivery in the FCT and </a:t>
            </a:r>
          </a:p>
          <a:p>
            <a:pPr lvl="2"/>
            <a:r>
              <a:rPr lang="en-US" sz="2000" dirty="0" smtClean="0"/>
              <a:t>a market survey of building materials in all geopolitical zones of the country.</a:t>
            </a:r>
            <a:endParaRPr lang="en-GB" sz="20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81200" y="228600"/>
            <a:ext cx="7010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rgbClr val="F9F045"/>
                </a:solidFill>
                <a:latin typeface="Garamond" pitchFamily="18" charset="0"/>
                <a:ea typeface="+mj-ea"/>
                <a:cs typeface="+mj-cs"/>
              </a:rPr>
              <a:t>OTHER ACHIEVEMENTS </a:t>
            </a:r>
            <a:r>
              <a:rPr lang="en-US" sz="1200" b="1" kern="0" dirty="0" smtClean="0">
                <a:solidFill>
                  <a:srgbClr val="F9F045"/>
                </a:solidFill>
                <a:latin typeface="Garamond" pitchFamily="18" charset="0"/>
                <a:ea typeface="+mj-ea"/>
                <a:cs typeface="+mj-cs"/>
              </a:rPr>
              <a:t>AS AT DEC 2010</a:t>
            </a:r>
            <a:endParaRPr lang="en-US" sz="3200" b="1" kern="0" dirty="0">
              <a:solidFill>
                <a:srgbClr val="F9F045"/>
              </a:solidFill>
              <a:latin typeface="Garamond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200"/>
            <a:ext cx="7772400" cy="1362075"/>
          </a:xfrm>
        </p:spPr>
        <p:txBody>
          <a:bodyPr/>
          <a:lstStyle/>
          <a:p>
            <a:r>
              <a:rPr lang="en-GB" dirty="0" smtClean="0"/>
              <a:t>FMBN: </a:t>
            </a:r>
            <a:br>
              <a:rPr lang="en-GB" dirty="0" smtClean="0"/>
            </a:br>
            <a:r>
              <a:rPr lang="en-GB" dirty="0" smtClean="0"/>
              <a:t>STRATEGIC FOCUS &amp; PLANS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1243" t="3020" r="11298" b="18867"/>
          <a:stretch>
            <a:fillRect/>
          </a:stretch>
        </p:blipFill>
        <p:spPr bwMode="auto">
          <a:xfrm>
            <a:off x="2819400" y="1981200"/>
            <a:ext cx="259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4582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Consolidate on capital market activities</a:t>
            </a:r>
            <a:r>
              <a:rPr lang="en-GB" sz="2400" b="1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</a:p>
          <a:p>
            <a:pPr lvl="1" algn="just"/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with issuance of subsequent tranches of its </a:t>
            </a:r>
            <a:r>
              <a:rPr lang="en-GB" sz="2200" strike="dblStrike" dirty="0" smtClean="0">
                <a:solidFill>
                  <a:schemeClr val="tx2"/>
                </a:solidFill>
                <a:latin typeface="Garamond" pitchFamily="18" charset="0"/>
              </a:rPr>
              <a:t>N</a:t>
            </a: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100 billion bond to refinance sale of FG non-essential residential houses in FCT</a:t>
            </a:r>
          </a:p>
          <a:p>
            <a:pPr lvl="1" algn="just"/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To issue mortgage bonds based on FMBN’s financial strength and/or government guarantee </a:t>
            </a:r>
          </a:p>
          <a:p>
            <a:pPr lvl="1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To take advantage of investor appetite for bonds</a:t>
            </a:r>
          </a:p>
          <a:p>
            <a:pPr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Support </a:t>
            </a:r>
            <a:r>
              <a:rPr lang="en-GB" sz="2400" b="1" dirty="0">
                <a:solidFill>
                  <a:srgbClr val="FFC000"/>
                </a:solidFill>
                <a:latin typeface="Garamond" pitchFamily="18" charset="0"/>
              </a:rPr>
              <a:t>legal and regulatory framework </a:t>
            </a:r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review</a:t>
            </a:r>
            <a:endParaRPr lang="en-US" sz="2400" dirty="0" smtClean="0">
              <a:solidFill>
                <a:srgbClr val="FFC000"/>
              </a:solidFill>
              <a:latin typeface="Garamond" pitchFamily="18" charset="0"/>
            </a:endParaRPr>
          </a:p>
          <a:p>
            <a:pPr lvl="1" algn="just"/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Amendment/replacement of unfriendly housing-related laws </a:t>
            </a:r>
          </a:p>
          <a:p>
            <a:pPr lvl="1" algn="just"/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Collaborating with National Assembly Committees on Housing </a:t>
            </a:r>
          </a:p>
          <a:p>
            <a:pPr lvl="0"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Consolidate NHF collection and funding operations</a:t>
            </a:r>
          </a:p>
          <a:p>
            <a:pPr lvl="1" algn="just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Increase in NHF collections by compliance of non-participating state &amp; local governments, the organised private sector &amp; the self-employed </a:t>
            </a:r>
          </a:p>
          <a:p>
            <a:pPr lvl="1" algn="just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Creation of 8 Zonal Offices for more effective coverage</a:t>
            </a:r>
          </a:p>
          <a:p>
            <a:pPr lvl="1" algn="just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Introducing NHF e-collection platform pilot scheme for FCT </a:t>
            </a:r>
            <a:r>
              <a:rPr lang="en-GB" sz="2200" dirty="0" err="1" smtClean="0">
                <a:solidFill>
                  <a:schemeClr val="tx2"/>
                </a:solidFill>
                <a:latin typeface="Garamond" pitchFamily="18" charset="0"/>
              </a:rPr>
              <a:t>MDAs</a:t>
            </a:r>
            <a:endParaRPr lang="en-GB" sz="2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1" algn="just">
              <a:buNone/>
            </a:pPr>
            <a:endParaRPr lang="en-US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5F90-64C7-443A-9AA3-2A3A25997F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5867400" y="6492875"/>
            <a:ext cx="2895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05400"/>
          </a:xfrm>
        </p:spPr>
        <p:txBody>
          <a:bodyPr>
            <a:noAutofit/>
          </a:bodyPr>
          <a:lstStyle/>
          <a:p>
            <a:pPr lvl="0"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Commencement of Commercial Lending Operations: </a:t>
            </a:r>
          </a:p>
          <a:p>
            <a:pPr lvl="1" algn="just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using capital market resources applied as market-determined, risk-based priced loans </a:t>
            </a:r>
            <a:endParaRPr lang="en-US" sz="2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0"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Expand mortgage financing to non-salaried informal sector</a:t>
            </a:r>
            <a:endParaRPr lang="en-GB" sz="2400" dirty="0" smtClean="0">
              <a:solidFill>
                <a:srgbClr val="FFC000"/>
              </a:solidFill>
              <a:latin typeface="Garamond" pitchFamily="18" charset="0"/>
            </a:endParaRPr>
          </a:p>
          <a:p>
            <a:pPr lvl="1" algn="just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which</a:t>
            </a:r>
            <a:r>
              <a:rPr lang="en-GB" sz="2200" b="1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contributes</a:t>
            </a:r>
            <a:r>
              <a:rPr lang="en-GB" sz="2200" b="1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as much as 65% of GNP, 90% of new jobs in the country, 80% of all non-agricultural employment and 60% of urban jobs </a:t>
            </a:r>
            <a:r>
              <a:rPr lang="en-GB" sz="1600" dirty="0" smtClean="0">
                <a:solidFill>
                  <a:schemeClr val="tx2"/>
                </a:solidFill>
                <a:latin typeface="Garamond" pitchFamily="18" charset="0"/>
              </a:rPr>
              <a:t>[</a:t>
            </a:r>
            <a:r>
              <a:rPr lang="en-GB" sz="1400" dirty="0" smtClean="0"/>
              <a:t>Vanguard, Sept 2008</a:t>
            </a:r>
            <a:r>
              <a:rPr lang="en-GB" sz="1600" dirty="0" smtClean="0">
                <a:solidFill>
                  <a:schemeClr val="tx2"/>
                </a:solidFill>
                <a:latin typeface="Garamond" pitchFamily="18" charset="0"/>
              </a:rPr>
              <a:t>]</a:t>
            </a:r>
            <a:endParaRPr lang="en-GB" sz="2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1" algn="just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Service delivery channels are trade groups, unions and housing cooperatives, microfinance institutions</a:t>
            </a:r>
          </a:p>
          <a:p>
            <a:pPr lvl="0" algn="just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Encourage formation of housing cooperatives </a:t>
            </a:r>
          </a:p>
          <a:p>
            <a:pPr lvl="1" algn="just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To expand mortgage finance to target groups (teachers, nurses, mission groups (e.g. Catholic missions, organised Islamic organisations), trade groups, etc.</a:t>
            </a:r>
            <a:endParaRPr lang="en-US" sz="22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1">
              <a:buNone/>
            </a:pPr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5F90-64C7-443A-9AA3-2A3A25997FA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5867400" y="6492875"/>
            <a:ext cx="2895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Autofit/>
          </a:bodyPr>
          <a:lstStyle/>
          <a:p>
            <a:pPr lvl="0"/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Attract foreign funding &amp; investments </a:t>
            </a:r>
          </a:p>
          <a:p>
            <a:pPr lvl="1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Interests by American, Chinese, Korean &amp; Saudi Arabian investors </a:t>
            </a:r>
          </a:p>
          <a:p>
            <a:pPr lvl="1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Strategic advantage as a </a:t>
            </a:r>
            <a:r>
              <a:rPr lang="en-GB" sz="2200" u="sng" dirty="0" smtClean="0">
                <a:solidFill>
                  <a:schemeClr val="tx2"/>
                </a:solidFill>
                <a:latin typeface="Garamond" pitchFamily="18" charset="0"/>
              </a:rPr>
              <a:t>FG-Sponsored entity</a:t>
            </a: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 for investors to channel investments into local economy</a:t>
            </a:r>
            <a:endParaRPr lang="en-GB" sz="2200" b="1" dirty="0" smtClean="0">
              <a:solidFill>
                <a:srgbClr val="FFC000"/>
              </a:solidFill>
            </a:endParaRPr>
          </a:p>
          <a:p>
            <a:r>
              <a:rPr lang="en-GB" sz="2400" b="1" dirty="0" smtClean="0">
                <a:solidFill>
                  <a:srgbClr val="FFC000"/>
                </a:solidFill>
                <a:latin typeface="Garamond" pitchFamily="18" charset="0"/>
              </a:rPr>
              <a:t>Introduction of Innovative Mortgage-related Products</a:t>
            </a:r>
          </a:p>
          <a:p>
            <a:pPr lvl="1">
              <a:buNone/>
            </a:pPr>
            <a:r>
              <a:rPr lang="en-GB" sz="2200" dirty="0" smtClean="0">
                <a:solidFill>
                  <a:schemeClr val="tx2"/>
                </a:solidFill>
              </a:rPr>
              <a:t>-	</a:t>
            </a: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Mortgage and Title Insurance </a:t>
            </a:r>
          </a:p>
          <a:p>
            <a:pPr lvl="2"/>
            <a:r>
              <a:rPr lang="en-GB" sz="1800" dirty="0" smtClean="0">
                <a:solidFill>
                  <a:schemeClr val="tx2"/>
                </a:solidFill>
                <a:latin typeface="Garamond" pitchFamily="18" charset="0"/>
              </a:rPr>
              <a:t>to mitigate mortgage-credit risks for lenders </a:t>
            </a:r>
          </a:p>
          <a:p>
            <a:pPr lvl="2"/>
            <a:r>
              <a:rPr lang="en-GB" sz="1800" dirty="0" smtClean="0">
                <a:solidFill>
                  <a:schemeClr val="tx2"/>
                </a:solidFill>
                <a:latin typeface="Garamond" pitchFamily="18" charset="0"/>
              </a:rPr>
              <a:t>Increases/stimulates mortgage originations </a:t>
            </a:r>
          </a:p>
          <a:p>
            <a:pPr lvl="2"/>
            <a:r>
              <a:rPr lang="en-GB" sz="1800" dirty="0" smtClean="0">
                <a:solidFill>
                  <a:schemeClr val="tx2"/>
                </a:solidFill>
                <a:latin typeface="Garamond" pitchFamily="18" charset="0"/>
              </a:rPr>
              <a:t>Advantage of lower costs of mortgages (affordability) based on higher volumes</a:t>
            </a:r>
            <a:endParaRPr lang="en-US" sz="18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1">
              <a:buNone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-	Real Estate Investment Trusts (REITs)</a:t>
            </a:r>
          </a:p>
          <a:p>
            <a:pPr lvl="1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Covered Bonds</a:t>
            </a:r>
          </a:p>
          <a:p>
            <a:pPr lvl="1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Rental Market Development Products</a:t>
            </a:r>
          </a:p>
          <a:p>
            <a:pPr lvl="1">
              <a:buFontTx/>
              <a:buChar char="-"/>
            </a:pPr>
            <a:r>
              <a:rPr lang="en-GB" sz="2200" dirty="0" smtClean="0">
                <a:solidFill>
                  <a:schemeClr val="tx2"/>
                </a:solidFill>
                <a:latin typeface="Garamond" pitchFamily="18" charset="0"/>
              </a:rPr>
              <a:t>Securitisation </a:t>
            </a:r>
          </a:p>
          <a:p>
            <a:pPr lvl="1"/>
            <a:endParaRPr lang="en-GB" sz="3200" dirty="0" smtClean="0">
              <a:solidFill>
                <a:srgbClr val="0070C0"/>
              </a:solidFill>
            </a:endParaRP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5F90-64C7-443A-9AA3-2A3A25997F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5867400" y="6492875"/>
            <a:ext cx="2895600" cy="28892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FMBN:</a:t>
            </a:r>
            <a:br>
              <a:rPr lang="en-GB" dirty="0" smtClean="0"/>
            </a:br>
            <a:r>
              <a:rPr lang="en-GB" dirty="0" smtClean="0"/>
              <a:t>THE CHALLENGES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1243" t="3020" r="11298" b="18867"/>
          <a:stretch>
            <a:fillRect/>
          </a:stretch>
        </p:blipFill>
        <p:spPr bwMode="auto">
          <a:xfrm>
            <a:off x="2819400" y="1981200"/>
            <a:ext cx="2590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INTRODUCTION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1600" dirty="0" smtClean="0"/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Housing sector plays a critical role in the development of an economy. It not only affects the welfare of the citizens but also the performance of other sectors of the economy.</a:t>
            </a:r>
          </a:p>
          <a:p>
            <a:pPr algn="just">
              <a:buNone/>
            </a:pPr>
            <a:endParaRPr lang="en-US" sz="24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It is one of the three most important basic needs of man, the others being food and clothing.</a:t>
            </a:r>
          </a:p>
          <a:p>
            <a:pPr algn="just">
              <a:buNone/>
            </a:pPr>
            <a:endParaRPr lang="en-US" sz="24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Consequently, greater attention is being given by governments in the delivery of affordable housing to its citizenry, through</a:t>
            </a:r>
          </a:p>
          <a:p>
            <a:pPr lvl="1" algn="just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	-	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Assistance in finance (via aid, subsidy or grants or combinations)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Assistance in provision of infrastructure</a:t>
            </a:r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The focus on housing finance has been very prominent, because housing provision requires huge capital outlay which is often beyond the capacity of the vulnerable medium/low income groups. </a:t>
            </a:r>
            <a:endParaRPr lang="en-US" sz="2400" dirty="0" smtClean="0">
              <a:latin typeface="Garamond" pitchFamily="18" charset="0"/>
            </a:endParaRPr>
          </a:p>
          <a:p>
            <a:pPr lvl="1" algn="just">
              <a:buNone/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1905000"/>
            <a:ext cx="14478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type="pic" idx="1"/>
          </p:nvPr>
        </p:nvGraphicFramePr>
        <p:xfrm>
          <a:off x="457200" y="2438400"/>
          <a:ext cx="8189912" cy="34636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72000"/>
                <a:gridCol w="1676400"/>
                <a:gridCol w="1941512"/>
              </a:tblGrid>
              <a:tr h="523997"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Institution/Country (Year)</a:t>
                      </a:r>
                      <a:endParaRPr lang="en-US" sz="1600" b="1" u="sng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Paid-up</a:t>
                      </a:r>
                      <a:r>
                        <a:rPr lang="en-US" sz="1600" b="1" u="sng" baseline="0" dirty="0" smtClean="0"/>
                        <a:t> Capital (‘000)</a:t>
                      </a:r>
                      <a:endParaRPr lang="en-US" sz="1600" b="1" u="sng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sng" dirty="0" smtClean="0"/>
                        <a:t>Total Liabilities</a:t>
                      </a:r>
                    </a:p>
                    <a:p>
                      <a:pPr algn="ctr"/>
                      <a:r>
                        <a:rPr lang="en-US" sz="1600" b="1" u="sng" dirty="0" smtClean="0"/>
                        <a:t>(‘000)</a:t>
                      </a:r>
                      <a:endParaRPr lang="en-US" sz="1600" b="1" u="sng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3711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Cagamas Holdings Berhad – Malaysia (2009)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US$49,309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US$9,811,535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3711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Hong Kong Mortgage</a:t>
                      </a:r>
                      <a:r>
                        <a:rPr lang="en-US" sz="1600" baseline="0" dirty="0" smtClean="0"/>
                        <a:t> Corporation Ltd. (2009)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US$256,862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US$6,808,213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3711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Sociedad Hipotecaria Federal – Mexico (2008)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US$342,235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US$4,760,743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6310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National Housing Finance Corporation – South Africa (2010)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US$117,788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US$93,628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37118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Canada Mortgage &amp; Housing Corporation (2009)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US$25,196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US$265, 629</a:t>
                      </a:r>
                      <a:endParaRPr lang="en-US" sz="1600" dirty="0">
                        <a:latin typeface="Garamond" pitchFamily="18" charset="0"/>
                      </a:endParaRPr>
                    </a:p>
                  </a:txBody>
                  <a:tcPr marL="60784" marR="60784"/>
                </a:tc>
              </a:tr>
              <a:tr h="3711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Average Paid-up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Capital for selected Institutions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60784" marR="60784"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US$158,278</a:t>
                      </a:r>
                      <a:endParaRPr lang="en-US" sz="16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60784" marR="60784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976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Federal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Mortgage Bank of Nigeria</a:t>
                      </a:r>
                      <a:endParaRPr lang="en-US" sz="16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60784" marR="60784"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US$16,367</a:t>
                      </a:r>
                      <a:endParaRPr lang="en-US" sz="16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60784" marR="60784"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US$352,241</a:t>
                      </a:r>
                      <a:endParaRPr lang="en-US" sz="1600" dirty="0">
                        <a:solidFill>
                          <a:schemeClr val="tx1"/>
                        </a:solidFill>
                        <a:latin typeface="Garamond" pitchFamily="18" charset="0"/>
                      </a:endParaRPr>
                    </a:p>
                  </a:txBody>
                  <a:tcPr marL="60784" marR="60784">
                    <a:solidFill>
                      <a:srgbClr val="00B0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04800" y="457200"/>
            <a:ext cx="8458200" cy="1905000"/>
          </a:xfrm>
        </p:spPr>
        <p:txBody>
          <a:bodyPr lIns="36000"/>
          <a:lstStyle/>
          <a:p>
            <a:pPr marL="342900" lvl="0" indent="-342900" algn="just">
              <a:buClr>
                <a:srgbClr val="FFFFCC"/>
              </a:buClr>
            </a:pPr>
            <a:r>
              <a:rPr lang="en-US" sz="2800" b="1" dirty="0" smtClean="0">
                <a:solidFill>
                  <a:srgbClr val="FF0000"/>
                </a:solidFill>
                <a:latin typeface="Garamond" pitchFamily="18" charset="0"/>
              </a:rPr>
              <a:t>1. 	INADEQUATE CAPITAL BASE:</a:t>
            </a:r>
          </a:p>
          <a:p>
            <a:pPr marL="342900" lvl="0" indent="-342900" algn="just">
              <a:buClr>
                <a:srgbClr val="FFFFCC"/>
              </a:buClr>
              <a:buFont typeface="Wingdings" pitchFamily="8" charset="2"/>
              <a:buChar char="Ú"/>
            </a:pPr>
            <a:r>
              <a:rPr lang="en-US" sz="2000" b="1" dirty="0" smtClean="0">
                <a:solidFill>
                  <a:srgbClr val="FFFFCC"/>
                </a:solidFill>
                <a:latin typeface="Garamond" pitchFamily="18" charset="0"/>
              </a:rPr>
              <a:t>Low capitalization in comparison with similar secondary mortgage institutions worldwide</a:t>
            </a:r>
          </a:p>
          <a:p>
            <a:pPr marL="342900" lvl="0" indent="-342900" algn="just">
              <a:buClr>
                <a:srgbClr val="FFFFCC"/>
              </a:buClr>
            </a:pPr>
            <a:r>
              <a:rPr lang="en-US" sz="2000" dirty="0" smtClean="0">
                <a:solidFill>
                  <a:srgbClr val="FFFFCC"/>
                </a:solidFill>
                <a:latin typeface="Garamond" pitchFamily="18" charset="0"/>
              </a:rPr>
              <a:t>	-	FMBN’s capital base is currently equivalent to US$16m compared to 	an average of US$158m held by similar secondary mortgage institutions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381000"/>
            <a:ext cx="7162800" cy="106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Garamond" pitchFamily="18" charset="0"/>
              </a:rPr>
              <a:t>2.	HIGH COST AND DELAY IN MORTGAGE PERFECTION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" y="1447800"/>
            <a:ext cx="81533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1905000"/>
            <a:ext cx="3352800" cy="1066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Cost To Register Property – Administrative Fees Vary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477000"/>
            <a:ext cx="335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WB: Doing Business Report</a:t>
            </a:r>
            <a:endParaRPr lang="en-GB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381000"/>
            <a:ext cx="7162800" cy="106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Garamond" pitchFamily="18" charset="0"/>
              </a:rPr>
              <a:t>2.	HIGH COST AND DELAY IN MORTGAGE PERFECTION                </a:t>
            </a:r>
            <a:r>
              <a:rPr lang="en-US" sz="1200" dirty="0" smtClean="0">
                <a:solidFill>
                  <a:srgbClr val="FF0000"/>
                </a:solidFill>
                <a:latin typeface="Garamond" pitchFamily="18" charset="0"/>
              </a:rPr>
              <a:t>CONT…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6477000"/>
            <a:ext cx="335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WB: Doing Business Report</a:t>
            </a:r>
            <a:endParaRPr lang="en-GB" sz="900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33400" y="1371600"/>
            <a:ext cx="814578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1752600"/>
            <a:ext cx="4114800" cy="711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2600" dirty="0" smtClean="0">
                <a:solidFill>
                  <a:srgbClr val="C00000"/>
                </a:solidFill>
              </a:rPr>
              <a:t>Governor’s Consent – Bottleneck To Registering Property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76400" y="304800"/>
            <a:ext cx="7162800" cy="624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3.	NEED TO REVIEW CBN PRUDENTIAL GUIDELINES FOR REAL ESTATE LENDING</a:t>
            </a:r>
          </a:p>
          <a:p>
            <a:pPr algn="just"/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To be more conducive to the long-term nature of mortgage lending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4. POOR INFORMATION STRUCTURES</a:t>
            </a:r>
            <a:endParaRPr lang="en-GB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>
              <a:lnSpc>
                <a:spcPct val="80000"/>
              </a:lnSpc>
            </a:pPr>
            <a:r>
              <a:rPr lang="en-GB" sz="2400" dirty="0" smtClean="0">
                <a:solidFill>
                  <a:schemeClr val="tx2"/>
                </a:solidFill>
                <a:latin typeface="Garamond" pitchFamily="18" charset="0"/>
              </a:rPr>
              <a:t>Investment in information infrastructure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to </a:t>
            </a:r>
            <a:r>
              <a:rPr lang="en-GB" sz="2400" dirty="0" smtClean="0">
                <a:solidFill>
                  <a:schemeClr val="tx2"/>
                </a:solidFill>
                <a:latin typeface="Garamond" pitchFamily="18" charset="0"/>
              </a:rPr>
              <a:t>improve lenders’ capability to assess risk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chemeClr val="tx2"/>
                </a:solidFill>
                <a:latin typeface="Garamond" pitchFamily="18" charset="0"/>
                <a:ea typeface="+mn-ea"/>
                <a:cs typeface="+mn-cs"/>
              </a:rPr>
              <a:t>Credit Bureaus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 smtClean="0">
                <a:solidFill>
                  <a:schemeClr val="tx2"/>
                </a:solidFill>
                <a:latin typeface="Garamond" pitchFamily="18" charset="0"/>
                <a:ea typeface="+mn-ea"/>
                <a:cs typeface="+mn-cs"/>
              </a:rPr>
              <a:t>Real Estate Information Agencies</a:t>
            </a:r>
            <a:r>
              <a:rPr lang="en-US" sz="2000" dirty="0" smtClean="0">
                <a:solidFill>
                  <a:schemeClr val="tx2"/>
                </a:solidFill>
                <a:latin typeface="Garamond" pitchFamily="18" charset="0"/>
                <a:ea typeface="+mn-ea"/>
                <a:cs typeface="+mn-cs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GB" sz="2000" dirty="0" smtClean="0">
                <a:solidFill>
                  <a:schemeClr val="tx2"/>
                </a:solidFill>
                <a:latin typeface="Garamond" pitchFamily="18" charset="0"/>
                <a:ea typeface="+mn-ea"/>
                <a:cs typeface="+mn-cs"/>
              </a:rPr>
              <a:t>Property Valuation Companies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  <a:ea typeface="+mn-ea"/>
              <a:cs typeface="+mn-cs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Garamond" pitchFamily="18" charset="0"/>
              </a:rPr>
              <a:t>5. COMPLIANCE WITH THE NHF ACT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By banks, insurance companies and </a:t>
            </a:r>
            <a:r>
              <a:rPr lang="en-US" sz="2400" dirty="0" err="1" smtClean="0">
                <a:solidFill>
                  <a:schemeClr val="tx2"/>
                </a:solidFill>
                <a:latin typeface="Garamond" pitchFamily="18" charset="0"/>
              </a:rPr>
              <a:t>organised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Garamond" pitchFamily="18" charset="0"/>
              </a:rPr>
              <a:t>labour</a:t>
            </a: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only 3.5m out of 50m workers are registered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employers not remitting deductions to FMBN or 	not deducting at all </a:t>
            </a:r>
          </a:p>
          <a:p>
            <a:pPr algn="just">
              <a:buNone/>
            </a:pPr>
            <a:endParaRPr lang="en-US" sz="24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Garamond" pitchFamily="18" charset="0"/>
              </a:rPr>
              <a:t>THE WAY FORWARD…</a:t>
            </a:r>
            <a:endParaRPr lang="en-US" sz="40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1752" y="1219200"/>
            <a:ext cx="4727448" cy="4572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300" b="1" dirty="0" smtClean="0">
                <a:solidFill>
                  <a:schemeClr val="tx2"/>
                </a:solidFill>
                <a:latin typeface="Garamond" pitchFamily="18" charset="0"/>
              </a:rPr>
              <a:t>FMBN commends Aso Savings &amp; Loans Plc for the initiative to </a:t>
            </a:r>
            <a:r>
              <a:rPr lang="en-US" sz="2300" b="1" dirty="0" err="1" smtClean="0">
                <a:solidFill>
                  <a:schemeClr val="tx2"/>
                </a:solidFill>
                <a:latin typeface="Garamond" pitchFamily="18" charset="0"/>
              </a:rPr>
              <a:t>organise</a:t>
            </a:r>
            <a:r>
              <a:rPr lang="en-US" sz="2300" b="1" dirty="0" smtClean="0">
                <a:solidFill>
                  <a:schemeClr val="tx2"/>
                </a:solidFill>
                <a:latin typeface="Garamond" pitchFamily="18" charset="0"/>
              </a:rPr>
              <a:t> a forum for stakeholders to showcase products and services  </a:t>
            </a:r>
          </a:p>
          <a:p>
            <a:pPr algn="just">
              <a:buNone/>
            </a:pPr>
            <a:endParaRPr lang="en-US" sz="23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r>
              <a:rPr lang="en-US" sz="2300" b="1" dirty="0" smtClean="0">
                <a:solidFill>
                  <a:schemeClr val="tx2"/>
                </a:solidFill>
                <a:latin typeface="Garamond" pitchFamily="18" charset="0"/>
              </a:rPr>
              <a:t>FMBN appeals to stakeholders in the housing industry to work together towards the collective goal of ensuring that every Nigerian owns a home at affordable prices</a:t>
            </a:r>
          </a:p>
          <a:p>
            <a:pPr algn="just">
              <a:buNone/>
            </a:pPr>
            <a:endParaRPr lang="en-US" sz="23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endParaRPr lang="en-US" sz="2300" b="1" dirty="0" smtClean="0">
              <a:solidFill>
                <a:schemeClr val="tx2"/>
              </a:solidFill>
              <a:latin typeface="Garamond" pitchFamily="18" charset="0"/>
            </a:endParaRPr>
          </a:p>
        </p:txBody>
      </p:sp>
      <p:pic>
        <p:nvPicPr>
          <p:cNvPr id="7" name="Picture 5" descr="partner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1600" y="1524000"/>
            <a:ext cx="3810000" cy="3886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9" descr="so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2971800"/>
            <a:ext cx="990600" cy="1600200"/>
          </a:xfrm>
          <a:prstGeom prst="rect">
            <a:avLst/>
          </a:prstGeom>
          <a:effectLst>
            <a:softEdge rad="112500"/>
          </a:effectLst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990600" y="5791200"/>
            <a:ext cx="78516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8" charset="2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“…everyone deserves a home”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05000" y="1905000"/>
            <a:ext cx="7086600" cy="2209800"/>
          </a:xfrm>
        </p:spPr>
        <p:txBody>
          <a:bodyPr/>
          <a:lstStyle/>
          <a:p>
            <a:pPr algn="ctr"/>
            <a:r>
              <a:rPr lang="en-US" sz="4800" dirty="0" smtClean="0">
                <a:latin typeface="Rage Italic" pitchFamily="66" charset="0"/>
                <a:cs typeface="Aharoni" pitchFamily="2" charset="-79"/>
              </a:rPr>
              <a:t>THANK YOU</a:t>
            </a:r>
            <a:endParaRPr lang="en-US" sz="4800" dirty="0">
              <a:latin typeface="Rage Italic" pitchFamily="66" charset="0"/>
              <a:cs typeface="Aharoni" pitchFamily="2" charset="-79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1400" y="4953000"/>
            <a:ext cx="5257800" cy="1676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FEDERAL MORTGAGE BANK OF NIGERIA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PLOT 266 CADASTRAL AO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CENTRAL BUSINESS AREA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cap="all" dirty="0" smtClean="0"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ABUJA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effectLst>
                  <a:reflection blurRad="12700" stA="48000" endA="300" endPos="55000" dir="5400000" sy="-90000" algn="bl" rotWithShape="0"/>
                </a:effectLst>
                <a:latin typeface="Arial" pitchFamily="34" charset="0"/>
                <a:ea typeface="+mj-ea"/>
                <a:cs typeface="Arial" pitchFamily="34" charset="0"/>
              </a:rPr>
              <a:t>www.fmbnigeria.org</a:t>
            </a:r>
            <a:endParaRPr kumimoji="0" lang="en-GB" sz="2000" b="0" i="0" u="none" strike="noStrike" kern="1200" spc="0" normalizeH="0" baseline="0" dirty="0">
              <a:ln>
                <a:noFill/>
              </a:ln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OVERVIEW OF HOUSING </a:t>
            </a:r>
            <a:b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IN NIGERIA</a:t>
            </a:r>
            <a:endParaRPr lang="en-US" sz="32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495800" cy="4572000"/>
          </a:xfrm>
        </p:spPr>
        <p:txBody>
          <a:bodyPr>
            <a:noAutofit/>
          </a:bodyPr>
          <a:lstStyle/>
          <a:p>
            <a:pPr algn="just"/>
            <a:endParaRPr lang="en-US" sz="12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GB" sz="2400" b="1" dirty="0" smtClean="0">
                <a:solidFill>
                  <a:schemeClr val="tx2"/>
                </a:solidFill>
                <a:latin typeface="Garamond" pitchFamily="18" charset="0"/>
              </a:rPr>
              <a:t>720,000 housing units required yearly to meet MGD Goal on housing</a:t>
            </a:r>
            <a:endParaRPr lang="en-US" sz="24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endParaRPr lang="en-US" sz="12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Garamond" pitchFamily="18" charset="0"/>
              </a:rPr>
              <a:t>Huge housing deficit estimated at 16m units</a:t>
            </a:r>
          </a:p>
          <a:p>
            <a:pPr algn="just">
              <a:buFont typeface="Wingdings" pitchFamily="2" charset="2"/>
              <a:buChar char="§"/>
            </a:pPr>
            <a:endParaRPr lang="en-GB" sz="12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GB" sz="2400" b="1" dirty="0" smtClean="0">
                <a:solidFill>
                  <a:schemeClr val="tx2"/>
                </a:solidFill>
                <a:latin typeface="Garamond" pitchFamily="18" charset="0"/>
              </a:rPr>
              <a:t>Estimated mortgage financing gap of over 56 trillion Naira</a:t>
            </a:r>
            <a:endParaRPr lang="en-US" sz="240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>
              <a:buNone/>
            </a:pPr>
            <a:endParaRPr lang="en-US" sz="1000" b="1" dirty="0" smtClean="0">
              <a:solidFill>
                <a:srgbClr val="002060"/>
              </a:solidFill>
              <a:latin typeface="Garamond" pitchFamily="18" charset="0"/>
            </a:endParaRPr>
          </a:p>
          <a:p>
            <a:endParaRPr lang="en-US" sz="1000" dirty="0" smtClean="0"/>
          </a:p>
          <a:p>
            <a:endParaRPr lang="en-US" sz="1000" dirty="0"/>
          </a:p>
        </p:txBody>
      </p:sp>
      <p:pic>
        <p:nvPicPr>
          <p:cNvPr id="12" name="Picture 5" descr="seaport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29200" y="1371600"/>
            <a:ext cx="3667432" cy="2286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C:\Documents and Settings\Administrator\My Documents\My Pictures\nigerian-oil-hdr-6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810000"/>
            <a:ext cx="37338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5600" y="533400"/>
          <a:ext cx="8356601" cy="6045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OVERVIEW OF HOUSING </a:t>
            </a:r>
            <a:b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IN NIGERIA</a:t>
            </a:r>
            <a:endParaRPr lang="en-US" sz="32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838200" y="5638800"/>
            <a:ext cx="7543800" cy="7620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2"/>
                </a:solidFill>
                <a:latin typeface="Garamond" pitchFamily="18" charset="0"/>
              </a:rPr>
              <a:t>Low homeownership rate of 25%</a:t>
            </a:r>
            <a:r>
              <a:rPr lang="en-GB" sz="1800" b="1" dirty="0" smtClean="0">
                <a:solidFill>
                  <a:schemeClr val="tx2"/>
                </a:solidFill>
                <a:latin typeface="Garamond" pitchFamily="18" charset="0"/>
              </a:rPr>
              <a:t> compared to 70% in the USA, 63% in Brazil, 61% in Benin and 56% in South Africa</a:t>
            </a:r>
          </a:p>
          <a:p>
            <a:pPr algn="just"/>
            <a:endParaRPr lang="en-US" sz="1050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 lvl="7" algn="just"/>
            <a:endParaRPr lang="en-US" b="1" dirty="0" smtClean="0">
              <a:solidFill>
                <a:schemeClr val="tx2"/>
              </a:solidFill>
              <a:latin typeface="Garamond" pitchFamily="18" charset="0"/>
            </a:endParaRPr>
          </a:p>
          <a:p>
            <a:pPr>
              <a:buNone/>
            </a:pPr>
            <a:endParaRPr lang="en-US" sz="800" b="1" dirty="0" smtClean="0">
              <a:solidFill>
                <a:srgbClr val="002060"/>
              </a:solidFill>
              <a:latin typeface="Garamond" pitchFamily="18" charset="0"/>
            </a:endParaRPr>
          </a:p>
          <a:p>
            <a:endParaRPr lang="en-US" sz="800" dirty="0" smtClean="0"/>
          </a:p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OVERVIEW OF HOUSING </a:t>
            </a:r>
            <a:b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Garamond" pitchFamily="18" charset="0"/>
              </a:rPr>
              <a:t>IN NIGERIA</a:t>
            </a:r>
            <a:endParaRPr lang="en-US" sz="32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228600" y="5334000"/>
            <a:ext cx="8686800" cy="129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Garamond" pitchFamily="18" charset="0"/>
              </a:rPr>
              <a:t>Real estate sector in Nigeria contributes only about 0.5% of the total GDP, while in developing countries contribution is about 60% and between 30-40% in emerging economies</a:t>
            </a: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Garamond" pitchFamily="18" charset="0"/>
              </a:rPr>
              <a:t>CHART 1: Real Estate sector contribution to GDP has stagnated over time</a:t>
            </a:r>
          </a:p>
          <a:p>
            <a:pPr algn="just"/>
            <a:r>
              <a:rPr lang="en-US" sz="1600" b="1" dirty="0" smtClean="0">
                <a:solidFill>
                  <a:schemeClr val="tx2"/>
                </a:solidFill>
                <a:latin typeface="Garamond" pitchFamily="18" charset="0"/>
              </a:rPr>
              <a:t>CHART 2: Real Estate sector growth has underperformed real growth and non-oil growth rates</a:t>
            </a:r>
          </a:p>
          <a:p>
            <a:pPr algn="r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Garamond" pitchFamily="18" charset="0"/>
              </a:rPr>
              <a:t>Source: National Bureau of Statistics Nov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381000" y="1295400"/>
          <a:ext cx="411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4648200" y="1066800"/>
          <a:ext cx="4191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51054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CHART 1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5105400"/>
            <a:ext cx="297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CHART 2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505200"/>
            <a:ext cx="7772400" cy="1362075"/>
          </a:xfrm>
        </p:spPr>
        <p:txBody>
          <a:bodyPr/>
          <a:lstStyle/>
          <a:p>
            <a:r>
              <a:rPr lang="en-GB" dirty="0" smtClean="0"/>
              <a:t>THE MANDATE OF FMBN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1243" t="3020" r="11298" b="18867"/>
          <a:stretch>
            <a:fillRect/>
          </a:stretch>
        </p:blipFill>
        <p:spPr bwMode="auto">
          <a:xfrm>
            <a:off x="3200400" y="15240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228600"/>
            <a:ext cx="7086600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Garamond" pitchFamily="18" charset="0"/>
              </a:rPr>
              <a:t>	FMBN MANDATE</a:t>
            </a:r>
            <a:endParaRPr lang="en-US" sz="40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143000"/>
            <a:ext cx="8610600" cy="5257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300" dirty="0" smtClean="0">
                <a:solidFill>
                  <a:schemeClr val="tx2"/>
                </a:solidFill>
                <a:latin typeface="Garamond" pitchFamily="18" charset="0"/>
              </a:rPr>
              <a:t>			</a:t>
            </a:r>
            <a:r>
              <a:rPr lang="en-US" sz="2300" b="1" dirty="0" smtClean="0">
                <a:solidFill>
                  <a:schemeClr val="tx2"/>
                </a:solidFill>
                <a:latin typeface="Garamond" pitchFamily="18" charset="0"/>
              </a:rPr>
              <a:t>FMBN was established to - </a:t>
            </a:r>
          </a:p>
          <a:p>
            <a:pPr algn="just"/>
            <a:r>
              <a:rPr lang="en-US" sz="2300" dirty="0" smtClean="0">
                <a:solidFill>
                  <a:srgbClr val="F9F045"/>
                </a:solidFill>
                <a:latin typeface="Garamond" pitchFamily="18" charset="0"/>
              </a:rPr>
              <a:t>MANDATE 1:</a:t>
            </a:r>
            <a:r>
              <a:rPr lang="en-US" sz="2300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Garamond" pitchFamily="18" charset="0"/>
              </a:rPr>
              <a:t>Encourage the emergence and growth of a viable secondary mortgage market to service the needs of housing delivery in Nigeria</a:t>
            </a:r>
          </a:p>
          <a:p>
            <a:pPr algn="just">
              <a:buNone/>
            </a:pPr>
            <a:endParaRPr lang="en-US" sz="10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300" dirty="0" smtClean="0">
                <a:solidFill>
                  <a:srgbClr val="F9F045"/>
                </a:solidFill>
                <a:latin typeface="Garamond" pitchFamily="18" charset="0"/>
              </a:rPr>
              <a:t>MANDATE 2:</a:t>
            </a:r>
            <a:r>
              <a:rPr lang="en-US" sz="2300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en-US" sz="2300" dirty="0" smtClean="0">
                <a:solidFill>
                  <a:schemeClr val="tx2"/>
                </a:solidFill>
                <a:latin typeface="Garamond" pitchFamily="18" charset="0"/>
              </a:rPr>
              <a:t>Link the mortgage market to the capital market for sustainable long tenored funding and become a prominent capital market operator through issuance of debt and Mortgage Backed Securities (MBS)</a:t>
            </a:r>
          </a:p>
          <a:p>
            <a:pPr algn="just">
              <a:buNone/>
            </a:pPr>
            <a:endParaRPr lang="en-US" sz="10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300" dirty="0" smtClean="0">
                <a:solidFill>
                  <a:srgbClr val="F9F045"/>
                </a:solidFill>
                <a:latin typeface="Garamond" pitchFamily="18" charset="0"/>
              </a:rPr>
              <a:t>MANDATE 3: </a:t>
            </a:r>
            <a:r>
              <a:rPr lang="en-US" sz="2300" dirty="0" smtClean="0">
                <a:solidFill>
                  <a:schemeClr val="tx2"/>
                </a:solidFill>
                <a:latin typeface="Garamond" pitchFamily="18" charset="0"/>
              </a:rPr>
              <a:t>Mobilize domestic and foreign funds into the housing finance subsector </a:t>
            </a:r>
          </a:p>
          <a:p>
            <a:pPr algn="just"/>
            <a:endParaRPr lang="en-US" sz="105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/>
            <a:r>
              <a:rPr lang="en-US" sz="2000" dirty="0" smtClean="0">
                <a:solidFill>
                  <a:srgbClr val="F9F045"/>
                </a:solidFill>
                <a:latin typeface="Garamond" pitchFamily="18" charset="0"/>
              </a:rPr>
              <a:t>MANDATE 4: </a:t>
            </a:r>
            <a:r>
              <a:rPr lang="en-US" sz="2200" dirty="0" smtClean="0">
                <a:solidFill>
                  <a:schemeClr val="tx2"/>
                </a:solidFill>
                <a:latin typeface="Garamond" pitchFamily="18" charset="0"/>
              </a:rPr>
              <a:t>Collect and manage the National Housing Fund (NHF) in accordance with the NHF law</a:t>
            </a:r>
            <a:endParaRPr lang="en-US" sz="2200" dirty="0">
              <a:solidFill>
                <a:schemeClr val="tx2"/>
              </a:solidFill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solidFill>
                  <a:srgbClr val="0070C0"/>
                </a:solidFill>
                <a:latin typeface="Garamond" pitchFamily="18" charset="0"/>
              </a:rPr>
              <a:t>PERFORMANCE ON MANDATE</a:t>
            </a:r>
            <a:endParaRPr lang="en-US" sz="38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752600"/>
            <a:ext cx="8503920" cy="4572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MANDATE 1: </a:t>
            </a:r>
          </a:p>
          <a:p>
            <a:pPr algn="just">
              <a:buNone/>
            </a:pPr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	Encourage the growth of a viable secondary mortgage market in Nigeria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Successful refinancing of 9,525 mortgages valued at </a:t>
            </a:r>
            <a:r>
              <a:rPr lang="en-US" sz="2400" strike="dblStrike" dirty="0" smtClean="0">
                <a:solidFill>
                  <a:schemeClr val="tx2"/>
                </a:solidFill>
                <a:latin typeface="Garamond" pitchFamily="18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26 	billion created by Mortgage Loan Originators in the 1</a:t>
            </a:r>
            <a:r>
              <a:rPr lang="en-US" sz="2400" baseline="30000" dirty="0" smtClean="0">
                <a:solidFill>
                  <a:schemeClr val="tx2"/>
                </a:solidFill>
                <a:latin typeface="Garamond" pitchFamily="18" charset="0"/>
              </a:rPr>
              <a:t>st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tranche 	of the </a:t>
            </a:r>
            <a:r>
              <a:rPr lang="en-US" sz="2400" strike="dblStrike" dirty="0" smtClean="0">
                <a:solidFill>
                  <a:schemeClr val="tx2"/>
                </a:solidFill>
                <a:latin typeface="Garamond" pitchFamily="18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100 billion Mortgage-Backed Bond programme to sell 	FG non-essential residential houses in the FCT in Year 2007</a:t>
            </a:r>
          </a:p>
          <a:p>
            <a:pPr algn="just">
              <a:buNone/>
            </a:pPr>
            <a:endParaRPr lang="en-US" sz="1100" dirty="0" smtClean="0">
              <a:solidFill>
                <a:schemeClr val="tx2"/>
              </a:solidFill>
              <a:latin typeface="Garamond" pitchFamily="18" charset="0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The expected refinancing of about 6,533 outstanding 	mortgages valued at </a:t>
            </a:r>
            <a:r>
              <a:rPr lang="en-US" sz="2400" strike="dblStrike" dirty="0" smtClean="0">
                <a:solidFill>
                  <a:schemeClr val="tx2"/>
                </a:solidFill>
                <a:latin typeface="Garamond" pitchFamily="18" charset="0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14 billion in the 2</a:t>
            </a:r>
            <a:r>
              <a:rPr lang="en-US" sz="2400" baseline="30000" dirty="0" smtClean="0">
                <a:solidFill>
                  <a:schemeClr val="tx2"/>
                </a:solidFill>
                <a:latin typeface="Garamond" pitchFamily="18" charset="0"/>
              </a:rPr>
              <a:t>nd</a:t>
            </a: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 tranche</a:t>
            </a:r>
            <a:endParaRPr lang="en-US" sz="2400" dirty="0" smtClean="0">
              <a:latin typeface="Garamond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1066800"/>
          </a:xfrm>
        </p:spPr>
        <p:txBody>
          <a:bodyPr>
            <a:normAutofit fontScale="90000"/>
          </a:bodyPr>
          <a:lstStyle/>
          <a:p>
            <a:r>
              <a:rPr lang="en-US" sz="3800" b="1" dirty="0" smtClean="0">
                <a:solidFill>
                  <a:srgbClr val="0070C0"/>
                </a:solidFill>
                <a:latin typeface="Garamond" pitchFamily="18" charset="0"/>
              </a:rPr>
              <a:t>PERFORMANCE ON MANDATE</a:t>
            </a:r>
            <a:endParaRPr lang="en-US" sz="3800" b="1" dirty="0">
              <a:solidFill>
                <a:srgbClr val="0070C0"/>
              </a:solidFill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MANDATE 2: </a:t>
            </a:r>
          </a:p>
          <a:p>
            <a:pPr algn="just">
              <a:buNone/>
            </a:pPr>
            <a:r>
              <a:rPr lang="en-US" sz="28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  <a:r>
              <a:rPr lang="en-US" sz="2800" dirty="0" smtClean="0">
                <a:solidFill>
                  <a:srgbClr val="F9F045"/>
                </a:solidFill>
                <a:latin typeface="Garamond" pitchFamily="18" charset="0"/>
              </a:rPr>
              <a:t>Link  the Mortgage Market to the Capital Market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The Federal Mortgage Bank of Nigeria is registered as an 	issuing 	house by the Securities and Exchange Commission 	(SEC)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FMBN is recognized as an issuer of mortgage-backed 	instruments by the Federal Government of Nigeria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-	FMBN’s mortgage-backed bond (MBB) continued to retain its 	‘AAA’ 	rating</a:t>
            </a:r>
          </a:p>
          <a:p>
            <a:pPr algn="just">
              <a:buNone/>
            </a:pPr>
            <a:r>
              <a:rPr lang="en-US" sz="2400" dirty="0" smtClean="0">
                <a:solidFill>
                  <a:schemeClr val="tx2"/>
                </a:solidFill>
                <a:latin typeface="Garamond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2522-BFF7-42B2-960C-5CD45841F6E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Business Pl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Business Plan 1">
        <a:dk1>
          <a:srgbClr val="000000"/>
        </a:dk1>
        <a:lt1>
          <a:srgbClr val="EAEAEA"/>
        </a:lt1>
        <a:dk2>
          <a:srgbClr val="00763B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AABDAF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71BB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Plan 2">
        <a:dk1>
          <a:srgbClr val="000000"/>
        </a:dk1>
        <a:lt1>
          <a:srgbClr val="FFFFFF"/>
        </a:lt1>
        <a:dk2>
          <a:srgbClr val="006633"/>
        </a:dk2>
        <a:lt2>
          <a:srgbClr val="FFFFFF"/>
        </a:lt2>
        <a:accent1>
          <a:srgbClr val="009999"/>
        </a:accent1>
        <a:accent2>
          <a:srgbClr val="8263A2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71BB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Pla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Plan 4">
        <a:dk1>
          <a:srgbClr val="271A0D"/>
        </a:dk1>
        <a:lt1>
          <a:srgbClr val="EAEAEA"/>
        </a:lt1>
        <a:dk2>
          <a:srgbClr val="996633"/>
        </a:dk2>
        <a:lt2>
          <a:srgbClr val="FFFFCC"/>
        </a:lt2>
        <a:accent1>
          <a:srgbClr val="CC6600"/>
        </a:accent1>
        <a:accent2>
          <a:srgbClr val="FF9900"/>
        </a:accent2>
        <a:accent3>
          <a:srgbClr val="CAB8AD"/>
        </a:accent3>
        <a:accent4>
          <a:srgbClr val="C8C8C8"/>
        </a:accent4>
        <a:accent5>
          <a:srgbClr val="E2B8AA"/>
        </a:accent5>
        <a:accent6>
          <a:srgbClr val="E78A00"/>
        </a:accent6>
        <a:hlink>
          <a:srgbClr val="CC3300"/>
        </a:hlink>
        <a:folHlink>
          <a:srgbClr val="CA956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Plan 5">
        <a:dk1>
          <a:srgbClr val="001428"/>
        </a:dk1>
        <a:lt1>
          <a:srgbClr val="DDDDDD"/>
        </a:lt1>
        <a:dk2>
          <a:srgbClr val="336699"/>
        </a:dk2>
        <a:lt2>
          <a:srgbClr val="CCFFCC"/>
        </a:lt2>
        <a:accent1>
          <a:srgbClr val="009999"/>
        </a:accent1>
        <a:accent2>
          <a:srgbClr val="8263A2"/>
        </a:accent2>
        <a:accent3>
          <a:srgbClr val="ADB8CA"/>
        </a:accent3>
        <a:accent4>
          <a:srgbClr val="BDBDBD"/>
        </a:accent4>
        <a:accent5>
          <a:srgbClr val="AACACA"/>
        </a:accent5>
        <a:accent6>
          <a:srgbClr val="755992"/>
        </a:accent6>
        <a:hlink>
          <a:srgbClr val="0665C6"/>
        </a:hlink>
        <a:folHlink>
          <a:srgbClr val="699B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1299</TotalTime>
  <Words>686</Words>
  <Application>Microsoft Office PowerPoint</Application>
  <PresentationFormat>On-screen Show (4:3)</PresentationFormat>
  <Paragraphs>210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Theme1</vt:lpstr>
      <vt:lpstr>THE ROLE OF FMBN IN THE DEVELOPMENT OF THE NIGERIAN MORTGAGE MARKET</vt:lpstr>
      <vt:lpstr>INTRODUCTION</vt:lpstr>
      <vt:lpstr>OVERVIEW OF HOUSING  IN NIGERIA</vt:lpstr>
      <vt:lpstr>OVERVIEW OF HOUSING  IN NIGERIA</vt:lpstr>
      <vt:lpstr>OVERVIEW OF HOUSING  IN NIGERIA</vt:lpstr>
      <vt:lpstr>THE MANDATE OF FMBN </vt:lpstr>
      <vt:lpstr> FMBN MANDATE</vt:lpstr>
      <vt:lpstr>PERFORMANCE ON MANDATE</vt:lpstr>
      <vt:lpstr>PERFORMANCE ON MANDATE</vt:lpstr>
      <vt:lpstr>PERFORMANCE ON MANDATE</vt:lpstr>
      <vt:lpstr>PERFORMANCE ON MANDATE</vt:lpstr>
      <vt:lpstr>MANDATE 4: Collect and manage the NHF: NHF Collections</vt:lpstr>
      <vt:lpstr>Slide 13</vt:lpstr>
      <vt:lpstr>Slide 14</vt:lpstr>
      <vt:lpstr>FMBN:  STRATEGIC FOCUS &amp; PLANS</vt:lpstr>
      <vt:lpstr>Slide 16</vt:lpstr>
      <vt:lpstr>Slide 17</vt:lpstr>
      <vt:lpstr>Slide 18</vt:lpstr>
      <vt:lpstr>FMBN: THE CHALLENGES</vt:lpstr>
      <vt:lpstr>  </vt:lpstr>
      <vt:lpstr>Cost To Register Property – Administrative Fees Vary </vt:lpstr>
      <vt:lpstr>Governor’s Consent – Bottleneck To Registering Property</vt:lpstr>
      <vt:lpstr>Slide 23</vt:lpstr>
      <vt:lpstr>THE WAY FORWARD…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FEDERAL MORTGAGE BANK IN THE DEVELOPMENT OF THE NIGERIAN MORTGAGE MARKET</dc:title>
  <dc:creator>Chinchila</dc:creator>
  <cp:lastModifiedBy>mazino.dickson</cp:lastModifiedBy>
  <cp:revision>102</cp:revision>
  <dcterms:created xsi:type="dcterms:W3CDTF">2011-02-27T10:05:57Z</dcterms:created>
  <dcterms:modified xsi:type="dcterms:W3CDTF">2011-03-17T20:57:48Z</dcterms:modified>
</cp:coreProperties>
</file>