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2FD-CA92-4885-8DB4-0B8C697F477E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A552-C25E-4579-8F0A-D47533FB5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2FD-CA92-4885-8DB4-0B8C697F477E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A552-C25E-4579-8F0A-D47533FB5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2FD-CA92-4885-8DB4-0B8C697F477E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A552-C25E-4579-8F0A-D47533FB5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2FD-CA92-4885-8DB4-0B8C697F477E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A552-C25E-4579-8F0A-D47533FB5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2FD-CA92-4885-8DB4-0B8C697F477E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A552-C25E-4579-8F0A-D47533FB5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2FD-CA92-4885-8DB4-0B8C697F477E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A552-C25E-4579-8F0A-D47533FB5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2FD-CA92-4885-8DB4-0B8C697F477E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A552-C25E-4579-8F0A-D47533FB5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2FD-CA92-4885-8DB4-0B8C697F477E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A552-C25E-4579-8F0A-D47533FB5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2FD-CA92-4885-8DB4-0B8C697F477E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A552-C25E-4579-8F0A-D47533FB5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2FD-CA92-4885-8DB4-0B8C697F477E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A552-C25E-4579-8F0A-D47533FB5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2FD-CA92-4885-8DB4-0B8C697F477E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A552-C25E-4579-8F0A-D47533FB5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952FD-CA92-4885-8DB4-0B8C697F477E}" type="datetimeFigureOut">
              <a:rPr lang="en-US" smtClean="0"/>
              <a:pPr/>
              <a:t>3/15/2010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2A552-C25E-4579-8F0A-D47533FB5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6603" y="698500"/>
            <a:ext cx="8687069" cy="39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tx2"/>
                </a:solidFill>
                <a:latin typeface="+mj-lt"/>
              </a:rPr>
              <a:t>…Where we are coming from</a:t>
            </a:r>
          </a:p>
        </p:txBody>
      </p:sp>
      <p:pic>
        <p:nvPicPr>
          <p:cNvPr id="10243" name="Picture 4" descr="general_roadside"/>
          <p:cNvPicPr>
            <a:picLocks noChangeAspect="1" noChangeArrowheads="1"/>
          </p:cNvPicPr>
          <p:nvPr/>
        </p:nvPicPr>
        <p:blipFill>
          <a:blip r:embed="rId2" cstate="print"/>
          <a:srcRect t="5612"/>
          <a:stretch>
            <a:fillRect/>
          </a:stretch>
        </p:blipFill>
        <p:spPr bwMode="auto">
          <a:xfrm>
            <a:off x="0" y="1143000"/>
            <a:ext cx="9144000" cy="525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AutoShape 5"/>
          <p:cNvSpPr>
            <a:spLocks noChangeArrowheads="1"/>
          </p:cNvSpPr>
          <p:nvPr/>
        </p:nvSpPr>
        <p:spPr bwMode="auto">
          <a:xfrm>
            <a:off x="2249715" y="5588000"/>
            <a:ext cx="2233587" cy="609865"/>
          </a:xfrm>
          <a:prstGeom prst="wedgeRectCallout">
            <a:avLst>
              <a:gd name="adj1" fmla="val 10764"/>
              <a:gd name="adj2" fmla="val -110157"/>
            </a:avLst>
          </a:prstGeom>
          <a:solidFill>
            <a:schemeClr val="accent1">
              <a:alpha val="69019"/>
            </a:schemeClr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1200" b="1" dirty="0">
                <a:solidFill>
                  <a:schemeClr val="bg1"/>
                </a:solidFill>
              </a:rPr>
              <a:t>Raised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N3.7 billion from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private placement</a:t>
            </a:r>
          </a:p>
        </p:txBody>
      </p:sp>
      <p:sp>
        <p:nvSpPr>
          <p:cNvPr id="10245" name="AutoShape 6"/>
          <p:cNvSpPr>
            <a:spLocks noChangeArrowheads="1"/>
          </p:cNvSpPr>
          <p:nvPr/>
        </p:nvSpPr>
        <p:spPr bwMode="auto">
          <a:xfrm>
            <a:off x="0" y="2730500"/>
            <a:ext cx="1447397" cy="685271"/>
          </a:xfrm>
          <a:prstGeom prst="wedgeRectCallout">
            <a:avLst>
              <a:gd name="adj1" fmla="val 159977"/>
              <a:gd name="adj2" fmla="val -85185"/>
            </a:avLst>
          </a:prstGeom>
          <a:solidFill>
            <a:schemeClr val="accent1">
              <a:alpha val="69019"/>
            </a:schemeClr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1200" b="1" dirty="0">
                <a:solidFill>
                  <a:schemeClr val="bg1"/>
                </a:solidFill>
              </a:rPr>
              <a:t>Established ASVEL (subsidiary)</a:t>
            </a:r>
          </a:p>
        </p:txBody>
      </p:sp>
      <p:sp>
        <p:nvSpPr>
          <p:cNvPr id="10246" name="AutoShape 7"/>
          <p:cNvSpPr>
            <a:spLocks noChangeArrowheads="1"/>
          </p:cNvSpPr>
          <p:nvPr/>
        </p:nvSpPr>
        <p:spPr bwMode="auto">
          <a:xfrm>
            <a:off x="4765524" y="1587500"/>
            <a:ext cx="1612698" cy="482865"/>
          </a:xfrm>
          <a:prstGeom prst="wedgeRectCallout">
            <a:avLst>
              <a:gd name="adj1" fmla="val -171273"/>
              <a:gd name="adj2" fmla="val 13801"/>
            </a:avLst>
          </a:prstGeom>
          <a:solidFill>
            <a:schemeClr val="accent1">
              <a:alpha val="69019"/>
            </a:schemeClr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1200" b="1" dirty="0">
                <a:solidFill>
                  <a:schemeClr val="bg1"/>
                </a:solidFill>
              </a:rPr>
              <a:t>Established ASIL (subsidiary)</a:t>
            </a:r>
          </a:p>
        </p:txBody>
      </p:sp>
      <p:sp>
        <p:nvSpPr>
          <p:cNvPr id="10247" name="AutoShape 8"/>
          <p:cNvSpPr>
            <a:spLocks noChangeArrowheads="1"/>
          </p:cNvSpPr>
          <p:nvPr/>
        </p:nvSpPr>
        <p:spPr bwMode="auto">
          <a:xfrm>
            <a:off x="0" y="1968500"/>
            <a:ext cx="1315694" cy="508000"/>
          </a:xfrm>
          <a:prstGeom prst="wedgeRectCallout">
            <a:avLst>
              <a:gd name="adj1" fmla="val 126694"/>
              <a:gd name="adj2" fmla="val -54167"/>
            </a:avLst>
          </a:prstGeom>
          <a:solidFill>
            <a:schemeClr val="accent1">
              <a:alpha val="69019"/>
            </a:schemeClr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1200" b="1" dirty="0">
                <a:solidFill>
                  <a:schemeClr val="bg1"/>
                </a:solidFill>
              </a:rPr>
              <a:t>Commenced operations </a:t>
            </a:r>
          </a:p>
        </p:txBody>
      </p:sp>
      <p:sp>
        <p:nvSpPr>
          <p:cNvPr id="10248" name="AutoShape 9"/>
          <p:cNvSpPr>
            <a:spLocks noChangeArrowheads="1"/>
          </p:cNvSpPr>
          <p:nvPr/>
        </p:nvSpPr>
        <p:spPr bwMode="auto">
          <a:xfrm>
            <a:off x="3604381" y="1143001"/>
            <a:ext cx="1295534" cy="457729"/>
          </a:xfrm>
          <a:prstGeom prst="wedgeRectCallout">
            <a:avLst>
              <a:gd name="adj1" fmla="val -157597"/>
              <a:gd name="adj2" fmla="val 48611"/>
            </a:avLst>
          </a:prstGeom>
          <a:solidFill>
            <a:schemeClr val="accent1">
              <a:alpha val="69019"/>
            </a:schemeClr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1200" b="1" dirty="0">
                <a:solidFill>
                  <a:schemeClr val="bg1"/>
                </a:solidFill>
              </a:rPr>
              <a:t>Licensed as PMI by CBN</a:t>
            </a:r>
          </a:p>
        </p:txBody>
      </p:sp>
      <p:sp>
        <p:nvSpPr>
          <p:cNvPr id="10249" name="AutoShape 10"/>
          <p:cNvSpPr>
            <a:spLocks noChangeArrowheads="1"/>
          </p:cNvSpPr>
          <p:nvPr/>
        </p:nvSpPr>
        <p:spPr bwMode="auto">
          <a:xfrm>
            <a:off x="56445" y="1206500"/>
            <a:ext cx="1447397" cy="609865"/>
          </a:xfrm>
          <a:prstGeom prst="wedgeRectCallout">
            <a:avLst>
              <a:gd name="adj1" fmla="val 61185"/>
              <a:gd name="adj2" fmla="val 12500"/>
            </a:avLst>
          </a:prstGeom>
          <a:solidFill>
            <a:schemeClr val="accent1">
              <a:alpha val="69019"/>
            </a:schemeClr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1200" b="1" dirty="0">
                <a:solidFill>
                  <a:schemeClr val="bg1"/>
                </a:solidFill>
              </a:rPr>
              <a:t>Incorporated as a limited liability company</a:t>
            </a:r>
          </a:p>
        </p:txBody>
      </p:sp>
      <p:sp>
        <p:nvSpPr>
          <p:cNvPr id="10250" name="AutoShape 11"/>
          <p:cNvSpPr>
            <a:spLocks noChangeArrowheads="1"/>
          </p:cNvSpPr>
          <p:nvPr/>
        </p:nvSpPr>
        <p:spPr bwMode="auto">
          <a:xfrm>
            <a:off x="5797651" y="4254500"/>
            <a:ext cx="2193270" cy="444500"/>
          </a:xfrm>
          <a:prstGeom prst="wedgeRectCallout">
            <a:avLst>
              <a:gd name="adj1" fmla="val -81907"/>
              <a:gd name="adj2" fmla="val 3704"/>
            </a:avLst>
          </a:prstGeom>
          <a:solidFill>
            <a:schemeClr val="accent1">
              <a:alpha val="69019"/>
            </a:schemeClr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1200" b="1" dirty="0">
                <a:solidFill>
                  <a:schemeClr val="bg1"/>
                </a:solidFill>
              </a:rPr>
              <a:t>Inception of new management team</a:t>
            </a:r>
          </a:p>
        </p:txBody>
      </p:sp>
      <p:sp>
        <p:nvSpPr>
          <p:cNvPr id="10251" name="AutoShape 12"/>
          <p:cNvSpPr>
            <a:spLocks noChangeArrowheads="1"/>
          </p:cNvSpPr>
          <p:nvPr/>
        </p:nvSpPr>
        <p:spPr bwMode="auto">
          <a:xfrm>
            <a:off x="5604127" y="2984500"/>
            <a:ext cx="1447397" cy="609865"/>
          </a:xfrm>
          <a:prstGeom prst="wedgeRectCallout">
            <a:avLst>
              <a:gd name="adj1" fmla="val -127852"/>
              <a:gd name="adj2" fmla="val 140106"/>
            </a:avLst>
          </a:prstGeom>
          <a:solidFill>
            <a:schemeClr val="accent1">
              <a:alpha val="69019"/>
            </a:schemeClr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1200" b="1" dirty="0">
                <a:solidFill>
                  <a:schemeClr val="bg1"/>
                </a:solidFill>
              </a:rPr>
              <a:t>Converted to a Plc</a:t>
            </a:r>
          </a:p>
        </p:txBody>
      </p:sp>
      <p:sp>
        <p:nvSpPr>
          <p:cNvPr id="10252" name="AutoShape 13"/>
          <p:cNvSpPr>
            <a:spLocks noChangeArrowheads="1"/>
          </p:cNvSpPr>
          <p:nvPr/>
        </p:nvSpPr>
        <p:spPr bwMode="auto">
          <a:xfrm>
            <a:off x="4572000" y="2095500"/>
            <a:ext cx="1447397" cy="685271"/>
          </a:xfrm>
          <a:prstGeom prst="wedgeRectCallout">
            <a:avLst>
              <a:gd name="adj1" fmla="val -161843"/>
              <a:gd name="adj2" fmla="val 122454"/>
            </a:avLst>
          </a:prstGeom>
          <a:solidFill>
            <a:schemeClr val="accent1">
              <a:alpha val="69019"/>
            </a:schemeClr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1200" b="1" dirty="0">
                <a:solidFill>
                  <a:schemeClr val="bg1"/>
                </a:solidFill>
              </a:rPr>
              <a:t>Established ASCON (subsidiary)</a:t>
            </a: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1669143" y="1460500"/>
            <a:ext cx="83860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1995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2249714" y="1778000"/>
            <a:ext cx="83860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1997</a:t>
            </a:r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3152825" y="2286000"/>
            <a:ext cx="83860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2443238" y="3111500"/>
            <a:ext cx="83860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10257" name="Text Box 18"/>
          <p:cNvSpPr txBox="1">
            <a:spLocks noChangeArrowheads="1"/>
          </p:cNvSpPr>
          <p:nvPr/>
        </p:nvSpPr>
        <p:spPr bwMode="auto">
          <a:xfrm>
            <a:off x="3862413" y="4064000"/>
            <a:ext cx="83860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2005</a:t>
            </a:r>
          </a:p>
        </p:txBody>
      </p:sp>
      <p:sp>
        <p:nvSpPr>
          <p:cNvPr id="10258" name="Text Box 19"/>
          <p:cNvSpPr txBox="1">
            <a:spLocks noChangeArrowheads="1"/>
          </p:cNvSpPr>
          <p:nvPr/>
        </p:nvSpPr>
        <p:spPr bwMode="auto">
          <a:xfrm>
            <a:off x="4184952" y="4381500"/>
            <a:ext cx="83860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10259" name="Text Box 20"/>
          <p:cNvSpPr txBox="1">
            <a:spLocks noChangeArrowheads="1"/>
          </p:cNvSpPr>
          <p:nvPr/>
        </p:nvSpPr>
        <p:spPr bwMode="auto">
          <a:xfrm>
            <a:off x="3152825" y="4889500"/>
            <a:ext cx="83860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10260" name="Text Box 21"/>
          <p:cNvSpPr txBox="1">
            <a:spLocks noChangeArrowheads="1"/>
          </p:cNvSpPr>
          <p:nvPr/>
        </p:nvSpPr>
        <p:spPr bwMode="auto">
          <a:xfrm>
            <a:off x="3088318" y="3492500"/>
            <a:ext cx="83860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2004</a:t>
            </a:r>
          </a:p>
        </p:txBody>
      </p:sp>
      <p:sp>
        <p:nvSpPr>
          <p:cNvPr id="10261" name="AutoShape 22"/>
          <p:cNvSpPr>
            <a:spLocks noChangeArrowheads="1"/>
          </p:cNvSpPr>
          <p:nvPr/>
        </p:nvSpPr>
        <p:spPr bwMode="auto">
          <a:xfrm>
            <a:off x="1217587" y="4064000"/>
            <a:ext cx="2027969" cy="444500"/>
          </a:xfrm>
          <a:prstGeom prst="wedgeRectCallout">
            <a:avLst>
              <a:gd name="adj1" fmla="val 36074"/>
              <a:gd name="adj2" fmla="val -106944"/>
            </a:avLst>
          </a:prstGeom>
          <a:solidFill>
            <a:schemeClr val="accent1">
              <a:alpha val="69019"/>
            </a:schemeClr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1200" b="1" dirty="0">
                <a:solidFill>
                  <a:schemeClr val="bg1"/>
                </a:solidFill>
              </a:rPr>
              <a:t>Started securitization of SOFGH</a:t>
            </a:r>
          </a:p>
        </p:txBody>
      </p:sp>
      <p:sp>
        <p:nvSpPr>
          <p:cNvPr id="10262" name="Text Box 20"/>
          <p:cNvSpPr txBox="1">
            <a:spLocks noChangeArrowheads="1"/>
          </p:cNvSpPr>
          <p:nvPr/>
        </p:nvSpPr>
        <p:spPr bwMode="auto">
          <a:xfrm>
            <a:off x="5217079" y="5207000"/>
            <a:ext cx="83860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10263" name="AutoShape 11"/>
          <p:cNvSpPr>
            <a:spLocks noChangeArrowheads="1"/>
          </p:cNvSpPr>
          <p:nvPr/>
        </p:nvSpPr>
        <p:spPr bwMode="auto">
          <a:xfrm>
            <a:off x="6507238" y="5143500"/>
            <a:ext cx="2193270" cy="444500"/>
          </a:xfrm>
          <a:prstGeom prst="wedgeRectCallout">
            <a:avLst>
              <a:gd name="adj1" fmla="val -81907"/>
              <a:gd name="adj2" fmla="val 3704"/>
            </a:avLst>
          </a:prstGeom>
          <a:solidFill>
            <a:schemeClr val="accent1">
              <a:alpha val="69019"/>
            </a:schemeClr>
          </a:solidFill>
          <a:ln w="9525" algn="ctr">
            <a:solidFill>
              <a:srgbClr val="CCFFCC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r>
              <a:rPr lang="en-US" sz="1200" b="1" dirty="0">
                <a:solidFill>
                  <a:schemeClr val="bg1"/>
                </a:solidFill>
              </a:rPr>
              <a:t>Listed on the NSE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Funmi Nwachukwu</dc:creator>
  <cp:lastModifiedBy>ICT</cp:lastModifiedBy>
  <cp:revision>2</cp:revision>
  <dcterms:created xsi:type="dcterms:W3CDTF">2010-03-04T12:36:52Z</dcterms:created>
  <dcterms:modified xsi:type="dcterms:W3CDTF">2010-03-15T18:27:25Z</dcterms:modified>
</cp:coreProperties>
</file>