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2C0"/>
    <a:srgbClr val="02376D"/>
    <a:srgbClr val="163163"/>
    <a:srgbClr val="345C93"/>
    <a:srgbClr val="1C3161"/>
    <a:srgbClr val="20386A"/>
    <a:srgbClr val="040B29"/>
    <a:srgbClr val="325992"/>
    <a:srgbClr val="274A7A"/>
    <a:srgbClr val="3E6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4629" autoAdjust="0"/>
  </p:normalViewPr>
  <p:slideViewPr>
    <p:cSldViewPr>
      <p:cViewPr varScale="1">
        <p:scale>
          <a:sx n="56" d="100"/>
          <a:sy n="56" d="100"/>
        </p:scale>
        <p:origin x="504"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5C78D2F-D1A3-4550-82DC-D986686530F3}" type="datetimeFigureOut">
              <a:rPr lang="ru-RU" smtClean="0"/>
              <a:t>20.09.2018</a:t>
            </a:fld>
            <a:endParaRPr lang="ru-RU"/>
          </a:p>
        </p:txBody>
      </p:sp>
      <p:sp>
        <p:nvSpPr>
          <p:cNvPr id="4" name="Нижний колонтитул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F9CD1CA-747C-4662-ACEA-202EED17337F}" type="slidenum">
              <a:rPr lang="ru-RU" smtClean="0"/>
              <a:t>‹#›</a:t>
            </a:fld>
            <a:endParaRPr lang="ru-RU"/>
          </a:p>
        </p:txBody>
      </p:sp>
    </p:spTree>
    <p:extLst>
      <p:ext uri="{BB962C8B-B14F-4D97-AF65-F5344CB8AC3E}">
        <p14:creationId xmlns:p14="http://schemas.microsoft.com/office/powerpoint/2010/main" val="3229092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1DDCCA2-4E3C-4303-A9F4-38A28A6FCEF8}" type="datetimeFigureOut">
              <a:rPr lang="ru-RU" smtClean="0"/>
              <a:t>20.09.2018</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C852B43-97EC-4CAE-8773-143B73EE6605}" type="slidenum">
              <a:rPr lang="ru-RU" smtClean="0"/>
              <a:t>‹#›</a:t>
            </a:fld>
            <a:endParaRPr lang="ru-RU"/>
          </a:p>
        </p:txBody>
      </p:sp>
    </p:spTree>
    <p:extLst>
      <p:ext uri="{BB962C8B-B14F-4D97-AF65-F5344CB8AC3E}">
        <p14:creationId xmlns:p14="http://schemas.microsoft.com/office/powerpoint/2010/main" val="369722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C852B43-97EC-4CAE-8773-143B73EE6605}" type="slidenum">
              <a:rPr lang="ru-RU" smtClean="0"/>
              <a:t>7</a:t>
            </a:fld>
            <a:endParaRPr lang="ru-RU"/>
          </a:p>
        </p:txBody>
      </p:sp>
    </p:spTree>
    <p:extLst>
      <p:ext uri="{BB962C8B-B14F-4D97-AF65-F5344CB8AC3E}">
        <p14:creationId xmlns:p14="http://schemas.microsoft.com/office/powerpoint/2010/main" val="4093688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16" name="Группа 15"/>
          <p:cNvGrpSpPr/>
          <p:nvPr userDrawn="1"/>
        </p:nvGrpSpPr>
        <p:grpSpPr>
          <a:xfrm>
            <a:off x="2" y="1628800"/>
            <a:ext cx="9161588" cy="2664296"/>
            <a:chOff x="0" y="1628800"/>
            <a:chExt cx="9161588" cy="2664296"/>
          </a:xfrm>
        </p:grpSpPr>
        <p:sp>
          <p:nvSpPr>
            <p:cNvPr id="11" name="Прямоугольник 10"/>
            <p:cNvSpPr/>
            <p:nvPr userDrawn="1"/>
          </p:nvSpPr>
          <p:spPr>
            <a:xfrm>
              <a:off x="17588" y="1628800"/>
              <a:ext cx="9144000" cy="2448272"/>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единительная линия 9"/>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Прямоугольник 11"/>
            <p:cNvSpPr/>
            <p:nvPr userDrawn="1"/>
          </p:nvSpPr>
          <p:spPr>
            <a:xfrm>
              <a:off x="0" y="407707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3" name="Прямоугольник 12"/>
          <p:cNvSpPr/>
          <p:nvPr userDrawn="1"/>
        </p:nvSpPr>
        <p:spPr>
          <a:xfrm>
            <a:off x="12837" y="4293096"/>
            <a:ext cx="9131167" cy="25649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userDrawn="1"/>
        </p:nvSpPr>
        <p:spPr>
          <a:xfrm>
            <a:off x="0" y="0"/>
            <a:ext cx="9144000" cy="548680"/>
          </a:xfrm>
          <a:prstGeom prst="rect">
            <a:avLst/>
          </a:prstGeom>
          <a:solidFill>
            <a:srgbClr val="3259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8" name="Прямоугольник 7"/>
          <p:cNvSpPr/>
          <p:nvPr userDrawn="1"/>
        </p:nvSpPr>
        <p:spPr>
          <a:xfrm>
            <a:off x="12833" y="548680"/>
            <a:ext cx="9144000" cy="1080120"/>
          </a:xfrm>
          <a:prstGeom prst="rect">
            <a:avLst/>
          </a:prstGeom>
          <a:gradFill>
            <a:gsLst>
              <a:gs pos="0">
                <a:srgbClr val="20386A"/>
              </a:gs>
              <a:gs pos="50000">
                <a:srgbClr val="1C3161"/>
              </a:gs>
              <a:gs pos="100000">
                <a:srgbClr val="040B2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685800" y="2369954"/>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547664" y="4365104"/>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4" name="Дата 3"/>
          <p:cNvSpPr>
            <a:spLocks noGrp="1"/>
          </p:cNvSpPr>
          <p:nvPr>
            <p:ph type="dt" sz="half" idx="10"/>
          </p:nvPr>
        </p:nvSpPr>
        <p:spPr/>
        <p:txBody>
          <a:bodyPr/>
          <a:lstStyle>
            <a:lvl1pPr>
              <a:defRPr>
                <a:solidFill>
                  <a:schemeClr val="bg1"/>
                </a:solidFill>
              </a:defRPr>
            </a:lvl1pPr>
          </a:lstStyle>
          <a:p>
            <a:fld id="{4D03362F-7BB5-4E77-8F57-A75359A00314}" type="datetime1">
              <a:rPr lang="ru-RU" smtClean="0"/>
              <a:t>20.09.2018</a:t>
            </a:fld>
            <a:endParaRPr lang="ru-RU" dirty="0"/>
          </a:p>
        </p:txBody>
      </p:sp>
      <p:sp>
        <p:nvSpPr>
          <p:cNvPr id="5" name="Нижний колонтитул 4"/>
          <p:cNvSpPr>
            <a:spLocks noGrp="1"/>
          </p:cNvSpPr>
          <p:nvPr>
            <p:ph type="ftr" sz="quarter" idx="11"/>
          </p:nvPr>
        </p:nvSpPr>
        <p:spPr/>
        <p:txBody>
          <a:bodyPr/>
          <a:lstStyle>
            <a:lvl1pPr>
              <a:defRPr>
                <a:solidFill>
                  <a:schemeClr val="bg1"/>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bg1"/>
                </a:solidFill>
              </a:defRPr>
            </a:lvl1pPr>
          </a:lstStyle>
          <a:p>
            <a:fld id="{6B7A1997-4BBA-48AF-9D99-EA17BBC43C1E}" type="slidenum">
              <a:rPr lang="ru-RU" smtClean="0"/>
              <a:pPr/>
              <a:t>‹#›</a:t>
            </a:fld>
            <a:endParaRPr lang="ru-RU"/>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597" y="698402"/>
            <a:ext cx="600075" cy="714375"/>
          </a:xfrm>
          <a:prstGeom prst="rect">
            <a:avLst/>
          </a:prstGeom>
        </p:spPr>
      </p:pic>
      <p:sp>
        <p:nvSpPr>
          <p:cNvPr id="15" name="TextBox 14"/>
          <p:cNvSpPr txBox="1"/>
          <p:nvPr userDrawn="1"/>
        </p:nvSpPr>
        <p:spPr>
          <a:xfrm>
            <a:off x="1835696" y="548680"/>
            <a:ext cx="4248472" cy="126188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chemeClr val="bg1"/>
                </a:solidFill>
                <a:effectLst/>
                <a:latin typeface="Batang" pitchFamily="18" charset="-127"/>
                <a:ea typeface="Batang" pitchFamily="18" charset="-127"/>
              </a:rPr>
              <a:t>Б</a:t>
            </a:r>
            <a:r>
              <a:rPr lang="ru-RU" sz="1600" dirty="0">
                <a:solidFill>
                  <a:schemeClr val="bg1"/>
                </a:solidFill>
                <a:latin typeface="Batang" pitchFamily="18" charset="-127"/>
                <a:ea typeface="Batang" pitchFamily="18" charset="-127"/>
              </a:rPr>
              <a:t>ЕЛОРУССКИЙ </a:t>
            </a:r>
            <a:r>
              <a:rPr lang="ru-RU" sz="1600" dirty="0">
                <a:solidFill>
                  <a:schemeClr val="bg1"/>
                </a:solidFill>
                <a:effectLst/>
                <a:latin typeface="Batang" pitchFamily="18" charset="-127"/>
                <a:ea typeface="Batang" pitchFamily="18" charset="-127"/>
              </a:rPr>
              <a:t>Г</a:t>
            </a:r>
            <a:r>
              <a:rPr lang="ru-RU" sz="1600" dirty="0">
                <a:solidFill>
                  <a:schemeClr val="bg1"/>
                </a:solidFill>
                <a:latin typeface="Batang" pitchFamily="18" charset="-127"/>
                <a:ea typeface="Batang" pitchFamily="18" charset="-127"/>
              </a:rPr>
              <a:t>ОСУДАРСТВЕННЫЙ </a:t>
            </a:r>
            <a:r>
              <a:rPr lang="ru-RU" sz="1800" dirty="0">
                <a:solidFill>
                  <a:schemeClr val="bg1"/>
                </a:solidFill>
                <a:effectLst/>
                <a:latin typeface="Batang" pitchFamily="18" charset="-127"/>
                <a:ea typeface="Batang" pitchFamily="18" charset="-127"/>
              </a:rPr>
              <a:t>УНИВЕРСИТЕТ</a:t>
            </a:r>
            <a:r>
              <a:rPr lang="en-US" sz="1800" dirty="0">
                <a:solidFill>
                  <a:schemeClr val="bg1"/>
                </a:solidFill>
                <a:effectLst/>
                <a:latin typeface="Batang" pitchFamily="18" charset="-127"/>
                <a:ea typeface="Batang" pitchFamily="18" charset="-127"/>
              </a:rPr>
              <a:t> </a:t>
            </a:r>
            <a:r>
              <a:rPr lang="ru-RU" dirty="0">
                <a:solidFill>
                  <a:schemeClr val="bg1"/>
                </a:solidFill>
                <a:effectLst/>
                <a:latin typeface="Batang" pitchFamily="18" charset="-127"/>
                <a:ea typeface="Batang" pitchFamily="18" charset="-127"/>
              </a:rPr>
              <a:t> </a:t>
            </a:r>
            <a:r>
              <a:rPr lang="en-US" baseline="0" dirty="0">
                <a:solidFill>
                  <a:schemeClr val="bg1"/>
                </a:solidFill>
                <a:effectLst/>
                <a:latin typeface="Batang" pitchFamily="18" charset="-127"/>
                <a:ea typeface="Batang" pitchFamily="18" charset="-127"/>
              </a:rPr>
              <a:t> </a:t>
            </a:r>
            <a:r>
              <a:rPr lang="ru-RU" dirty="0">
                <a:solidFill>
                  <a:schemeClr val="bg1"/>
                </a:solidFill>
                <a:effectLst/>
                <a:latin typeface="Batang" pitchFamily="18" charset="-127"/>
                <a:ea typeface="Batang" pitchFamily="18" charset="-127"/>
              </a:rPr>
              <a:t>ИНФОРМАТИКИ</a:t>
            </a:r>
            <a:endParaRPr lang="en-US" dirty="0">
              <a:solidFill>
                <a:schemeClr val="bg1"/>
              </a:solidFill>
              <a:effectLst/>
              <a:latin typeface="Batang" pitchFamily="18" charset="-127"/>
              <a:ea typeface="Batang" pitchFamily="18" charset="-127"/>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bg1"/>
                </a:solidFill>
                <a:effectLst/>
                <a:latin typeface="Batang" pitchFamily="18" charset="-127"/>
                <a:ea typeface="Batang" pitchFamily="18" charset="-127"/>
              </a:rPr>
              <a:t>И РАДИОЭЛЕКТРОНИКИ</a:t>
            </a:r>
            <a:endParaRPr lang="ru-RU" sz="2400" dirty="0">
              <a:solidFill>
                <a:schemeClr val="bg1"/>
              </a:solidFill>
              <a:latin typeface="Batang" pitchFamily="18" charset="-127"/>
              <a:ea typeface="Batang" pitchFamily="18" charset="-127"/>
            </a:endParaRPr>
          </a:p>
          <a:p>
            <a:pPr algn="l"/>
            <a:endParaRPr lang="ru-RU" dirty="0"/>
          </a:p>
        </p:txBody>
      </p:sp>
    </p:spTree>
    <p:extLst>
      <p:ext uri="{BB962C8B-B14F-4D97-AF65-F5344CB8AC3E}">
        <p14:creationId xmlns:p14="http://schemas.microsoft.com/office/powerpoint/2010/main" val="37486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 name="Группа 6"/>
          <p:cNvGrpSpPr/>
          <p:nvPr userDrawn="1"/>
        </p:nvGrpSpPr>
        <p:grpSpPr>
          <a:xfrm>
            <a:off x="1436" y="0"/>
            <a:ext cx="9150257" cy="1642836"/>
            <a:chOff x="12833" y="1628800"/>
            <a:chExt cx="9150257" cy="1642836"/>
          </a:xfrm>
        </p:grpSpPr>
        <p:sp>
          <p:nvSpPr>
            <p:cNvPr id="8" name="Прямоугольник 7"/>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Прямоугольник 9"/>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DE8161C-1A0E-4776-B5C9-9B9055A389B8}" type="datetime1">
              <a:rPr lang="ru-RU" smtClean="0"/>
              <a:t>20.09.2018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7A1997-4BBA-48AF-9D99-EA17BBC43C1E}" type="slidenum">
              <a:rPr lang="ru-RU" smtClean="0"/>
              <a:t>‹#›</a:t>
            </a:fld>
            <a:endParaRPr lang="ru-RU"/>
          </a:p>
        </p:txBody>
      </p:sp>
      <p:grpSp>
        <p:nvGrpSpPr>
          <p:cNvPr id="11" name="Группа 10"/>
          <p:cNvGrpSpPr/>
          <p:nvPr userDrawn="1"/>
        </p:nvGrpSpPr>
        <p:grpSpPr>
          <a:xfrm>
            <a:off x="7693" y="6165298"/>
            <a:ext cx="9136311" cy="974576"/>
            <a:chOff x="7689" y="6165304"/>
            <a:chExt cx="9136311" cy="974574"/>
          </a:xfrm>
        </p:grpSpPr>
        <p:sp>
          <p:nvSpPr>
            <p:cNvPr id="12" name="Прямоугольник 11"/>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4" name="TextBox 13"/>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5" name="TextBox 14"/>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51621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41"/>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5399579-B330-41BC-8997-B8A69AD28222}" type="datetime1">
              <a:rPr lang="ru-RU" smtClean="0"/>
              <a:t>20.09.2018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7A1997-4BBA-48AF-9D99-EA17BBC43C1E}" type="slidenum">
              <a:rPr lang="ru-RU" smtClean="0"/>
              <a:t>‹#›</a:t>
            </a:fld>
            <a:endParaRPr lang="ru-RU"/>
          </a:p>
        </p:txBody>
      </p:sp>
      <p:grpSp>
        <p:nvGrpSpPr>
          <p:cNvPr id="7" name="Группа 6"/>
          <p:cNvGrpSpPr/>
          <p:nvPr userDrawn="1"/>
        </p:nvGrpSpPr>
        <p:grpSpPr>
          <a:xfrm>
            <a:off x="7693" y="6165298"/>
            <a:ext cx="9136311" cy="974576"/>
            <a:chOff x="7689" y="6165304"/>
            <a:chExt cx="9136311" cy="974574"/>
          </a:xfrm>
        </p:grpSpPr>
        <p:sp>
          <p:nvSpPr>
            <p:cNvPr id="8" name="Прямоугольник 7"/>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0" name="TextBox 9"/>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1" name="TextBox 10"/>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427988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467544" y="1642836"/>
            <a:ext cx="8280920" cy="4594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 name="Группа 6"/>
          <p:cNvGrpSpPr/>
          <p:nvPr userDrawn="1"/>
        </p:nvGrpSpPr>
        <p:grpSpPr>
          <a:xfrm>
            <a:off x="1436" y="0"/>
            <a:ext cx="9150257" cy="1642836"/>
            <a:chOff x="12833" y="1628800"/>
            <a:chExt cx="9150257" cy="1642836"/>
          </a:xfrm>
        </p:grpSpPr>
        <p:sp>
          <p:nvSpPr>
            <p:cNvPr id="8" name="Прямоугольник 7"/>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Прямоугольник 9"/>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grpSp>
        <p:nvGrpSpPr>
          <p:cNvPr id="17" name="Группа 16"/>
          <p:cNvGrpSpPr/>
          <p:nvPr userDrawn="1"/>
        </p:nvGrpSpPr>
        <p:grpSpPr>
          <a:xfrm>
            <a:off x="7693" y="6165298"/>
            <a:ext cx="9136311" cy="974576"/>
            <a:chOff x="7689" y="6165304"/>
            <a:chExt cx="9136311" cy="974574"/>
          </a:xfrm>
        </p:grpSpPr>
        <p:sp>
          <p:nvSpPr>
            <p:cNvPr id="12" name="Прямоугольник 11"/>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49" cy="581025"/>
            </a:xfrm>
            <a:prstGeom prst="rect">
              <a:avLst/>
            </a:prstGeom>
          </p:spPr>
        </p:pic>
        <p:sp>
          <p:nvSpPr>
            <p:cNvPr id="15" name="TextBox 14"/>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6" name="TextBox 15"/>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832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A0D0490-526F-41FF-AD79-4E13987911F9}" type="datetime1">
              <a:rPr lang="ru-RU" smtClean="0"/>
              <a:t>20.09.2018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7A1997-4BBA-48AF-9D99-EA17BBC43C1E}" type="slidenum">
              <a:rPr lang="ru-RU" smtClean="0"/>
              <a:t>‹#›</a:t>
            </a:fld>
            <a:endParaRPr lang="ru-RU"/>
          </a:p>
        </p:txBody>
      </p:sp>
    </p:spTree>
    <p:extLst>
      <p:ext uri="{BB962C8B-B14F-4D97-AF65-F5344CB8AC3E}">
        <p14:creationId xmlns:p14="http://schemas.microsoft.com/office/powerpoint/2010/main" val="1904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7" name="Прямоугольник 16"/>
          <p:cNvSpPr/>
          <p:nvPr userDrawn="1"/>
        </p:nvSpPr>
        <p:spPr>
          <a:xfrm>
            <a:off x="417637" y="1642836"/>
            <a:ext cx="4082355" cy="4522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userDrawn="1"/>
        </p:nvSpPr>
        <p:spPr>
          <a:xfrm>
            <a:off x="4652393" y="1637865"/>
            <a:ext cx="4082355" cy="4522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userDrawn="1"/>
        </p:nvGrpSpPr>
        <p:grpSpPr>
          <a:xfrm>
            <a:off x="1436" y="0"/>
            <a:ext cx="9150257" cy="1642836"/>
            <a:chOff x="12833" y="1628800"/>
            <a:chExt cx="9150257" cy="1642836"/>
          </a:xfrm>
        </p:grpSpPr>
        <p:sp>
          <p:nvSpPr>
            <p:cNvPr id="9" name="Прямоугольник 8"/>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единительная линия 9"/>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Прямоугольник 10"/>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3"/>
            <a:ext cx="4038600" cy="4525963"/>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4648200" y="1600203"/>
            <a:ext cx="4038600" cy="4525963"/>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16AAE2F2-106E-4884-BFA9-79D12BF9C80C}" type="datetime1">
              <a:rPr lang="ru-RU" smtClean="0"/>
              <a:t>20.09.2018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7A1997-4BBA-48AF-9D99-EA17BBC43C1E}" type="slidenum">
              <a:rPr lang="ru-RU" smtClean="0"/>
              <a:t>‹#›</a:t>
            </a:fld>
            <a:endParaRPr lang="ru-RU"/>
          </a:p>
        </p:txBody>
      </p:sp>
      <p:grpSp>
        <p:nvGrpSpPr>
          <p:cNvPr id="12" name="Группа 11"/>
          <p:cNvGrpSpPr/>
          <p:nvPr userDrawn="1"/>
        </p:nvGrpSpPr>
        <p:grpSpPr>
          <a:xfrm>
            <a:off x="7693" y="6165298"/>
            <a:ext cx="9136311" cy="974576"/>
            <a:chOff x="7689" y="6165304"/>
            <a:chExt cx="9136311" cy="974574"/>
          </a:xfrm>
        </p:grpSpPr>
        <p:sp>
          <p:nvSpPr>
            <p:cNvPr id="13" name="Прямоугольник 12"/>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5" name="TextBox 14"/>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6" name="TextBox 15"/>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234453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9" name="Прямоугольник 18"/>
          <p:cNvSpPr/>
          <p:nvPr userDrawn="1"/>
        </p:nvSpPr>
        <p:spPr>
          <a:xfrm>
            <a:off x="417637" y="1642836"/>
            <a:ext cx="4082355" cy="4535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userDrawn="1"/>
        </p:nvSpPr>
        <p:spPr>
          <a:xfrm>
            <a:off x="4637265" y="1626915"/>
            <a:ext cx="4082355" cy="4535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userDrawn="1"/>
        </p:nvGrpSpPr>
        <p:grpSpPr>
          <a:xfrm>
            <a:off x="1436" y="0"/>
            <a:ext cx="9150257" cy="1642836"/>
            <a:chOff x="12833" y="1628800"/>
            <a:chExt cx="9150257" cy="1642836"/>
          </a:xfrm>
        </p:grpSpPr>
        <p:sp>
          <p:nvSpPr>
            <p:cNvPr id="11" name="Прямоугольник 10"/>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единительная линия 11"/>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Прямоугольник 12"/>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3"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3"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4645029" y="1535113"/>
            <a:ext cx="4041775"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9" y="2174875"/>
            <a:ext cx="4041775"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4730F9B7-37E4-45D3-8DEB-073D0035F273}" type="datetime1">
              <a:rPr lang="ru-RU" smtClean="0"/>
              <a:t>20.09.2018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B7A1997-4BBA-48AF-9D99-EA17BBC43C1E}" type="slidenum">
              <a:rPr lang="ru-RU" smtClean="0"/>
              <a:t>‹#›</a:t>
            </a:fld>
            <a:endParaRPr lang="ru-RU"/>
          </a:p>
        </p:txBody>
      </p:sp>
      <p:grpSp>
        <p:nvGrpSpPr>
          <p:cNvPr id="14" name="Группа 13"/>
          <p:cNvGrpSpPr/>
          <p:nvPr userDrawn="1"/>
        </p:nvGrpSpPr>
        <p:grpSpPr>
          <a:xfrm>
            <a:off x="7693" y="6165298"/>
            <a:ext cx="9136311" cy="974576"/>
            <a:chOff x="7689" y="6165304"/>
            <a:chExt cx="9136311" cy="974574"/>
          </a:xfrm>
        </p:grpSpPr>
        <p:sp>
          <p:nvSpPr>
            <p:cNvPr id="15" name="Прямоугольник 14"/>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Рисунок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7" name="TextBox 16"/>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8" name="TextBox 17"/>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239251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6" name="Группа 5"/>
          <p:cNvGrpSpPr/>
          <p:nvPr userDrawn="1"/>
        </p:nvGrpSpPr>
        <p:grpSpPr>
          <a:xfrm>
            <a:off x="1436" y="0"/>
            <a:ext cx="9150257" cy="1642836"/>
            <a:chOff x="12833" y="1628800"/>
            <a:chExt cx="9150257" cy="1642836"/>
          </a:xfrm>
        </p:grpSpPr>
        <p:sp>
          <p:nvSpPr>
            <p:cNvPr id="7" name="Прямоугольник 6"/>
            <p:cNvSpPr/>
            <p:nvPr userDrawn="1"/>
          </p:nvSpPr>
          <p:spPr>
            <a:xfrm>
              <a:off x="17588" y="1628800"/>
              <a:ext cx="9144000" cy="1412776"/>
            </a:xfrm>
            <a:prstGeom prst="rect">
              <a:avLst/>
            </a:prstGeom>
            <a:solidFill>
              <a:srgbClr val="345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p:nvPr userDrawn="1"/>
          </p:nvCxnSpPr>
          <p:spPr>
            <a:xfrm>
              <a:off x="12833" y="1628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Прямоугольник 8"/>
            <p:cNvSpPr/>
            <p:nvPr userDrawn="1"/>
          </p:nvSpPr>
          <p:spPr>
            <a:xfrm>
              <a:off x="19090" y="3055612"/>
              <a:ext cx="9144000" cy="216024"/>
            </a:xfrm>
            <a:prstGeom prst="rect">
              <a:avLst/>
            </a:prstGeom>
            <a:solidFill>
              <a:srgbClr val="16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57706BF-F0CE-4478-83A6-7BE8309BC4BE}" type="datetime1">
              <a:rPr lang="ru-RU" smtClean="0"/>
              <a:t>20.09.2018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B7A1997-4BBA-48AF-9D99-EA17BBC43C1E}" type="slidenum">
              <a:rPr lang="ru-RU" smtClean="0"/>
              <a:t>‹#›</a:t>
            </a:fld>
            <a:endParaRPr lang="ru-RU"/>
          </a:p>
        </p:txBody>
      </p:sp>
      <p:grpSp>
        <p:nvGrpSpPr>
          <p:cNvPr id="10" name="Группа 9"/>
          <p:cNvGrpSpPr/>
          <p:nvPr userDrawn="1"/>
        </p:nvGrpSpPr>
        <p:grpSpPr>
          <a:xfrm>
            <a:off x="7693" y="6165298"/>
            <a:ext cx="9136311" cy="974576"/>
            <a:chOff x="7689" y="6165304"/>
            <a:chExt cx="9136311" cy="974574"/>
          </a:xfrm>
        </p:grpSpPr>
        <p:sp>
          <p:nvSpPr>
            <p:cNvPr id="11" name="Прямоугольник 10"/>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3" name="TextBox 12"/>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4" name="TextBox 13"/>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415332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B28C1C-166B-44DB-AFA7-A277DCF2A998}" type="datetime1">
              <a:rPr lang="ru-RU" smtClean="0"/>
              <a:t>20.09.2018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B7A1997-4BBA-48AF-9D99-EA17BBC43C1E}" type="slidenum">
              <a:rPr lang="ru-RU" smtClean="0"/>
              <a:t>‹#›</a:t>
            </a:fld>
            <a:endParaRPr lang="ru-RU"/>
          </a:p>
        </p:txBody>
      </p:sp>
      <p:grpSp>
        <p:nvGrpSpPr>
          <p:cNvPr id="5" name="Группа 4"/>
          <p:cNvGrpSpPr/>
          <p:nvPr userDrawn="1"/>
        </p:nvGrpSpPr>
        <p:grpSpPr>
          <a:xfrm>
            <a:off x="7693" y="6165298"/>
            <a:ext cx="9136311" cy="974576"/>
            <a:chOff x="7689" y="6165304"/>
            <a:chExt cx="9136311" cy="974574"/>
          </a:xfrm>
        </p:grpSpPr>
        <p:sp>
          <p:nvSpPr>
            <p:cNvPr id="6" name="Прямоугольник 5"/>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8" name="TextBox 7"/>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9" name="TextBox 8"/>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276143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4"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03D1F02C-D494-463E-8AC2-776F13D7C976}" type="datetime1">
              <a:rPr lang="ru-RU" smtClean="0"/>
              <a:t>20.09.2018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7A1997-4BBA-48AF-9D99-EA17BBC43C1E}" type="slidenum">
              <a:rPr lang="ru-RU" smtClean="0"/>
              <a:t>‹#›</a:t>
            </a:fld>
            <a:endParaRPr lang="ru-RU"/>
          </a:p>
        </p:txBody>
      </p:sp>
      <p:grpSp>
        <p:nvGrpSpPr>
          <p:cNvPr id="8" name="Группа 7"/>
          <p:cNvGrpSpPr/>
          <p:nvPr userDrawn="1"/>
        </p:nvGrpSpPr>
        <p:grpSpPr>
          <a:xfrm>
            <a:off x="7693" y="6165298"/>
            <a:ext cx="9136311" cy="974576"/>
            <a:chOff x="7689" y="6165304"/>
            <a:chExt cx="9136311" cy="974574"/>
          </a:xfrm>
        </p:grpSpPr>
        <p:sp>
          <p:nvSpPr>
            <p:cNvPr id="9" name="Прямоугольник 8"/>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1" name="TextBox 10"/>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2" name="TextBox 11"/>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148616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014E3BB-97DE-4F98-B865-8FBB5AEF444E}" type="datetime1">
              <a:rPr lang="ru-RU" smtClean="0"/>
              <a:t>20.09.2018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7A1997-4BBA-48AF-9D99-EA17BBC43C1E}" type="slidenum">
              <a:rPr lang="ru-RU" smtClean="0"/>
              <a:t>‹#›</a:t>
            </a:fld>
            <a:endParaRPr lang="ru-RU"/>
          </a:p>
        </p:txBody>
      </p:sp>
      <p:grpSp>
        <p:nvGrpSpPr>
          <p:cNvPr id="8" name="Группа 7"/>
          <p:cNvGrpSpPr/>
          <p:nvPr userDrawn="1"/>
        </p:nvGrpSpPr>
        <p:grpSpPr>
          <a:xfrm>
            <a:off x="7693" y="6165298"/>
            <a:ext cx="9136311" cy="974576"/>
            <a:chOff x="7689" y="6165304"/>
            <a:chExt cx="9136311" cy="974574"/>
          </a:xfrm>
        </p:grpSpPr>
        <p:sp>
          <p:nvSpPr>
            <p:cNvPr id="9" name="Прямоугольник 8"/>
            <p:cNvSpPr/>
            <p:nvPr userDrawn="1"/>
          </p:nvSpPr>
          <p:spPr>
            <a:xfrm>
              <a:off x="7689" y="6165304"/>
              <a:ext cx="9136311" cy="692696"/>
            </a:xfrm>
            <a:prstGeom prst="rect">
              <a:avLst/>
            </a:prstGeom>
            <a:solidFill>
              <a:srgbClr val="02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6232351"/>
              <a:ext cx="476250" cy="581025"/>
            </a:xfrm>
            <a:prstGeom prst="rect">
              <a:avLst/>
            </a:prstGeom>
          </p:spPr>
        </p:pic>
        <p:sp>
          <p:nvSpPr>
            <p:cNvPr id="11" name="TextBox 10"/>
            <p:cNvSpPr txBox="1"/>
            <p:nvPr userDrawn="1"/>
          </p:nvSpPr>
          <p:spPr>
            <a:xfrm>
              <a:off x="655762" y="6178078"/>
              <a:ext cx="3484189" cy="96180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50" dirty="0">
                  <a:solidFill>
                    <a:srgbClr val="AFB2C0"/>
                  </a:solidFill>
                  <a:effectLst/>
                </a:rPr>
                <a:t>Б</a:t>
              </a:r>
              <a:r>
                <a:rPr lang="ru-RU" sz="1050" dirty="0">
                  <a:solidFill>
                    <a:srgbClr val="AFB2C0"/>
                  </a:solidFill>
                </a:rPr>
                <a:t>елорусский </a:t>
              </a:r>
              <a:r>
                <a:rPr lang="ru-RU" sz="1050" dirty="0">
                  <a:solidFill>
                    <a:srgbClr val="AFB2C0"/>
                  </a:solidFill>
                  <a:effectLst/>
                </a:rPr>
                <a:t>Г</a:t>
              </a:r>
              <a:r>
                <a:rPr lang="ru-RU" sz="1050" dirty="0">
                  <a:solidFill>
                    <a:srgbClr val="AFB2C0"/>
                  </a:solidFill>
                </a:rPr>
                <a:t>осударственный </a:t>
              </a:r>
              <a:endParaRPr lang="en-US" sz="1050" dirty="0">
                <a:solidFill>
                  <a:srgbClr val="AFB2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AFB2C0"/>
                  </a:solidFill>
                  <a:effectLst/>
                </a:rPr>
                <a:t>Университет</a:t>
              </a:r>
              <a:r>
                <a:rPr lang="ru-RU" sz="1200" dirty="0">
                  <a:solidFill>
                    <a:srgbClr val="AFB2C0"/>
                  </a:solidFill>
                </a:rPr>
                <a:t> </a:t>
              </a:r>
              <a:r>
                <a:rPr lang="ru-RU" sz="1200" dirty="0">
                  <a:solidFill>
                    <a:srgbClr val="AFB2C0"/>
                  </a:solidFill>
                  <a:effectLst/>
                </a:rPr>
                <a:t>Информатики</a:t>
              </a:r>
              <a:endParaRPr lang="en-US" sz="1200" dirty="0">
                <a:solidFill>
                  <a:srgbClr val="AFB2C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a:solidFill>
                    <a:srgbClr val="AFB2C0"/>
                  </a:solidFill>
                  <a:effectLst/>
                </a:rPr>
                <a:t>и Радиоэлектроники</a:t>
              </a:r>
              <a:endParaRPr lang="ru-RU" sz="1600" dirty="0">
                <a:solidFill>
                  <a:srgbClr val="AFB2C0"/>
                </a:solidFill>
              </a:endParaRPr>
            </a:p>
            <a:p>
              <a:endParaRPr lang="ru-RU" dirty="0"/>
            </a:p>
          </p:txBody>
        </p:sp>
        <p:sp>
          <p:nvSpPr>
            <p:cNvPr id="12" name="TextBox 11"/>
            <p:cNvSpPr txBox="1"/>
            <p:nvPr userDrawn="1"/>
          </p:nvSpPr>
          <p:spPr>
            <a:xfrm>
              <a:off x="6516216" y="6237312"/>
              <a:ext cx="2520280" cy="523219"/>
            </a:xfrm>
            <a:prstGeom prst="rect">
              <a:avLst/>
            </a:prstGeom>
            <a:noFill/>
          </p:spPr>
          <p:txBody>
            <a:bodyPr wrap="square" rtlCol="0">
              <a:spAutoFit/>
            </a:bodyPr>
            <a:lstStyle/>
            <a:p>
              <a:pPr algn="r"/>
              <a:r>
                <a:rPr lang="ru-RU" sz="1400" dirty="0">
                  <a:solidFill>
                    <a:schemeClr val="bg1">
                      <a:lumMod val="65000"/>
                    </a:schemeClr>
                  </a:solidFill>
                </a:rPr>
                <a:t>Республика Беларусь, Минск</a:t>
              </a:r>
              <a:br>
                <a:rPr lang="ru-RU" sz="1400" dirty="0">
                  <a:solidFill>
                    <a:schemeClr val="bg1">
                      <a:lumMod val="65000"/>
                    </a:schemeClr>
                  </a:solidFill>
                </a:rPr>
              </a:br>
              <a:r>
                <a:rPr lang="ru-RU" sz="1400" dirty="0">
                  <a:solidFill>
                    <a:schemeClr val="bg1">
                      <a:lumMod val="65000"/>
                    </a:schemeClr>
                  </a:solidFill>
                </a:rPr>
                <a:t>220013, ул. П. Бровки, 6</a:t>
              </a:r>
            </a:p>
          </p:txBody>
        </p:sp>
      </p:grpSp>
    </p:spTree>
    <p:extLst>
      <p:ext uri="{BB962C8B-B14F-4D97-AF65-F5344CB8AC3E}">
        <p14:creationId xmlns:p14="http://schemas.microsoft.com/office/powerpoint/2010/main" val="70391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E6993"/>
            </a:gs>
            <a:gs pos="50000">
              <a:srgbClr val="274A7A"/>
            </a:gs>
            <a:gs pos="100000">
              <a:srgbClr val="1B3D76"/>
            </a:gs>
          </a:gsLst>
          <a:lin ang="162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9BC08-15E1-4B11-8AD5-C70EAFE8FDD6}" type="datetime1">
              <a:rPr lang="ru-RU" smtClean="0"/>
              <a:t>20.09.2018</a:t>
            </a:fld>
            <a:endParaRPr lang="ru-RU"/>
          </a:p>
        </p:txBody>
      </p:sp>
      <p:sp>
        <p:nvSpPr>
          <p:cNvPr id="5" name="Нижний колонтитул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A1997-4BBA-48AF-9D99-EA17BBC43C1E}" type="slidenum">
              <a:rPr lang="ru-RU" smtClean="0"/>
              <a:t>‹#›</a:t>
            </a:fld>
            <a:endParaRPr lang="ru-RU"/>
          </a:p>
        </p:txBody>
      </p:sp>
    </p:spTree>
    <p:extLst>
      <p:ext uri="{BB962C8B-B14F-4D97-AF65-F5344CB8AC3E}">
        <p14:creationId xmlns:p14="http://schemas.microsoft.com/office/powerpoint/2010/main" val="160832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535042"/>
            <a:ext cx="9144000" cy="1470025"/>
          </a:xfrm>
        </p:spPr>
        <p:txBody>
          <a:bodyPr>
            <a:noAutofit/>
          </a:bodyPr>
          <a:lstStyle/>
          <a:p>
            <a:r>
              <a:rPr lang="ru-RU" sz="4000" b="1" dirty="0"/>
              <a:t>1</a:t>
            </a:r>
            <a:r>
              <a:rPr lang="ru-RU" sz="2400" b="1" dirty="0"/>
              <a:t>  Представление информации в компьютере, единицы измерения информации. Системы счисления</a:t>
            </a:r>
            <a:endParaRPr lang="ru-RU" sz="2400" dirty="0"/>
          </a:p>
        </p:txBody>
      </p:sp>
      <p:sp>
        <p:nvSpPr>
          <p:cNvPr id="3" name="Подзаголовок 2"/>
          <p:cNvSpPr>
            <a:spLocks noGrp="1"/>
          </p:cNvSpPr>
          <p:nvPr>
            <p:ph type="subTitle" idx="1"/>
          </p:nvPr>
        </p:nvSpPr>
        <p:spPr>
          <a:xfrm>
            <a:off x="539552" y="4365104"/>
            <a:ext cx="7171008" cy="2204864"/>
          </a:xfrm>
        </p:spPr>
        <p:txBody>
          <a:bodyPr numCol="1">
            <a:normAutofit/>
          </a:bodyPr>
          <a:lstStyle/>
          <a:p>
            <a:pPr algn="l"/>
            <a:r>
              <a:rPr lang="ru-RU" sz="3600" dirty="0"/>
              <a:t>1.1</a:t>
            </a:r>
            <a:r>
              <a:rPr lang="ru-RU" sz="2400" dirty="0"/>
              <a:t> Понятие об информации, единицах информации, системах счисления, позиционной и непозиционной системе счисления, алфавите и основании системы счисления</a:t>
            </a:r>
          </a:p>
        </p:txBody>
      </p:sp>
      <p:sp>
        <p:nvSpPr>
          <p:cNvPr id="4" name="TextBox 3"/>
          <p:cNvSpPr txBox="1"/>
          <p:nvPr/>
        </p:nvSpPr>
        <p:spPr>
          <a:xfrm>
            <a:off x="35496" y="1569568"/>
            <a:ext cx="9108504" cy="430887"/>
          </a:xfrm>
          <a:prstGeom prst="rect">
            <a:avLst/>
          </a:prstGeom>
          <a:noFill/>
        </p:spPr>
        <p:txBody>
          <a:bodyPr wrap="square" rtlCol="0">
            <a:spAutoFit/>
          </a:bodyPr>
          <a:lstStyle/>
          <a:p>
            <a:endParaRPr lang="ru-RU" sz="2200" dirty="0">
              <a:solidFill>
                <a:schemeClr val="bg1"/>
              </a:solidFill>
            </a:endParaRPr>
          </a:p>
        </p:txBody>
      </p:sp>
      <p:sp>
        <p:nvSpPr>
          <p:cNvPr id="5" name="Номер слайда 4"/>
          <p:cNvSpPr>
            <a:spLocks noGrp="1"/>
          </p:cNvSpPr>
          <p:nvPr>
            <p:ph type="sldNum" sz="quarter" idx="12"/>
          </p:nvPr>
        </p:nvSpPr>
        <p:spPr/>
        <p:txBody>
          <a:bodyPr/>
          <a:lstStyle/>
          <a:p>
            <a:fld id="{6B7A1997-4BBA-48AF-9D99-EA17BBC43C1E}" type="slidenum">
              <a:rPr lang="ru-RU" smtClean="0"/>
              <a:pPr/>
              <a:t>1</a:t>
            </a:fld>
            <a:endParaRPr lang="ru-RU"/>
          </a:p>
        </p:txBody>
      </p:sp>
    </p:spTree>
    <p:extLst>
      <p:ext uri="{BB962C8B-B14F-4D97-AF65-F5344CB8AC3E}">
        <p14:creationId xmlns:p14="http://schemas.microsoft.com/office/powerpoint/2010/main" val="8978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Прямоугольник 7"/>
          <p:cNvSpPr/>
          <p:nvPr/>
        </p:nvSpPr>
        <p:spPr>
          <a:xfrm>
            <a:off x="287524" y="360879"/>
            <a:ext cx="8568952" cy="4343881"/>
          </a:xfrm>
          <a:prstGeom prst="rect">
            <a:avLst/>
          </a:prstGeom>
        </p:spPr>
        <p:txBody>
          <a:bodyPr wrap="square">
            <a:spAutoFit/>
          </a:bodyPr>
          <a:lstStyle/>
          <a:p>
            <a:pPr indent="450215" algn="just">
              <a:lnSpc>
                <a:spcPct val="115000"/>
              </a:lnSpc>
              <a:spcAft>
                <a:spcPts val="0"/>
              </a:spcAft>
            </a:pPr>
            <a:r>
              <a:rPr lang="ru-RU" sz="2200" dirty="0">
                <a:solidFill>
                  <a:schemeClr val="bg1"/>
                </a:solidFill>
                <a:latin typeface="Times New Roman" panose="02020603050405020304" pitchFamily="18" charset="0"/>
                <a:ea typeface="Times New Roman" panose="02020603050405020304" pitchFamily="18" charset="0"/>
              </a:rPr>
              <a:t>В процессе дискретизации могут использоваться различные палитры цветов. Каждый цвет можно рассматривать как возможное состояние точки. Количество цветов N в палитре и количество информации для кодирования цвета каждой точки связаны между собой известной формулой Хартли: </a:t>
            </a:r>
            <a:r>
              <a:rPr lang="ru-RU" sz="2200" b="1" dirty="0">
                <a:solidFill>
                  <a:schemeClr val="bg1"/>
                </a:solidFill>
                <a:latin typeface="Times New Roman" panose="02020603050405020304" pitchFamily="18" charset="0"/>
                <a:ea typeface="Times New Roman" panose="02020603050405020304" pitchFamily="18" charset="0"/>
              </a:rPr>
              <a:t>N=2</a:t>
            </a:r>
            <a:r>
              <a:rPr lang="ru-RU" sz="2200" b="1" baseline="30000" dirty="0">
                <a:solidFill>
                  <a:schemeClr val="bg1"/>
                </a:solidFill>
                <a:latin typeface="Times New Roman" panose="02020603050405020304" pitchFamily="18" charset="0"/>
                <a:ea typeface="Times New Roman" panose="02020603050405020304" pitchFamily="18" charset="0"/>
              </a:rPr>
              <a:t>I</a:t>
            </a:r>
            <a:r>
              <a:rPr lang="ru-RU" sz="2200" b="1" dirty="0">
                <a:solidFill>
                  <a:schemeClr val="bg1"/>
                </a:solidFill>
                <a:latin typeface="Times New Roman" panose="02020603050405020304" pitchFamily="18" charset="0"/>
                <a:ea typeface="Times New Roman" panose="02020603050405020304" pitchFamily="18" charset="0"/>
              </a:rPr>
              <a:t>, </a:t>
            </a:r>
            <a:r>
              <a:rPr lang="ru-RU" sz="2200" dirty="0">
                <a:solidFill>
                  <a:schemeClr val="bg1"/>
                </a:solidFill>
                <a:latin typeface="Times New Roman" panose="02020603050405020304" pitchFamily="18" charset="0"/>
                <a:ea typeface="Times New Roman" panose="02020603050405020304" pitchFamily="18" charset="0"/>
              </a:rPr>
              <a:t>где I – глубина цвета, а N – количество цветов (палитра).</a:t>
            </a:r>
            <a:r>
              <a:rPr lang="ru-RU" sz="2200" b="1" dirty="0">
                <a:solidFill>
                  <a:schemeClr val="bg1"/>
                </a:solidFill>
                <a:latin typeface="Times New Roman" panose="02020603050405020304" pitchFamily="18" charset="0"/>
                <a:ea typeface="Times New Roman" panose="02020603050405020304" pitchFamily="18" charset="0"/>
              </a:rPr>
              <a:t> </a:t>
            </a:r>
            <a:endParaRPr lang="ru-RU" sz="2200" dirty="0">
              <a:solidFill>
                <a:schemeClr val="bg1"/>
              </a:solidFill>
              <a:latin typeface="Times New Roman" panose="02020603050405020304" pitchFamily="18" charset="0"/>
              <a:ea typeface="Times New Roman" panose="02020603050405020304" pitchFamily="18" charset="0"/>
            </a:endParaRPr>
          </a:p>
          <a:p>
            <a:pPr indent="450215" algn="just">
              <a:lnSpc>
                <a:spcPct val="115000"/>
              </a:lnSpc>
              <a:spcAft>
                <a:spcPts val="0"/>
              </a:spcAft>
            </a:pPr>
            <a:r>
              <a:rPr lang="ru-RU" sz="2200" dirty="0">
                <a:solidFill>
                  <a:schemeClr val="bg1"/>
                </a:solidFill>
                <a:latin typeface="Times New Roman" panose="02020603050405020304" pitchFamily="18" charset="0"/>
                <a:ea typeface="Times New Roman" panose="02020603050405020304" pitchFamily="18" charset="0"/>
              </a:rPr>
              <a:t>Количество информации, которое используется для кодирования цвета точки изображения, называется </a:t>
            </a:r>
            <a:r>
              <a:rPr lang="ru-RU" sz="2200" b="1" i="1" dirty="0">
                <a:solidFill>
                  <a:schemeClr val="bg1"/>
                </a:solidFill>
                <a:latin typeface="Times New Roman" panose="02020603050405020304" pitchFamily="18" charset="0"/>
                <a:ea typeface="Times New Roman" panose="02020603050405020304" pitchFamily="18" charset="0"/>
              </a:rPr>
              <a:t>глубиной</a:t>
            </a:r>
            <a:r>
              <a:rPr lang="ru-RU" sz="2200" dirty="0">
                <a:solidFill>
                  <a:schemeClr val="bg1"/>
                </a:solidFill>
                <a:latin typeface="Times New Roman" panose="02020603050405020304" pitchFamily="18" charset="0"/>
                <a:ea typeface="Times New Roman" panose="02020603050405020304" pitchFamily="18" charset="0"/>
              </a:rPr>
              <a:t> цвета. Наиболее распространёнными значениями глубины цвета являются значения из таблицы:</a:t>
            </a:r>
          </a:p>
          <a:p>
            <a:pPr indent="450215" algn="just">
              <a:lnSpc>
                <a:spcPct val="115000"/>
              </a:lnSpc>
              <a:spcAft>
                <a:spcPts val="0"/>
              </a:spcAft>
            </a:pPr>
            <a:r>
              <a:rPr lang="ru-RU" sz="2200" dirty="0">
                <a:solidFill>
                  <a:schemeClr val="bg1"/>
                </a:solidFill>
                <a:latin typeface="Times New Roman" panose="02020603050405020304" pitchFamily="18" charset="0"/>
                <a:ea typeface="Times New Roman" panose="02020603050405020304" pitchFamily="18" charset="0"/>
              </a:rPr>
              <a:t>Таблица. Глубина цвета и количество отображаемых цветов.</a:t>
            </a:r>
            <a:endParaRPr lang="ru-RU" sz="220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561050378"/>
              </p:ext>
            </p:extLst>
          </p:nvPr>
        </p:nvGraphicFramePr>
        <p:xfrm>
          <a:off x="107505" y="4729286"/>
          <a:ext cx="8831323" cy="1402080"/>
        </p:xfrm>
        <a:graphic>
          <a:graphicData uri="http://schemas.openxmlformats.org/drawingml/2006/table">
            <a:tbl>
              <a:tblPr firstRow="1" firstCol="1" lastRow="1" lastCol="1" bandRow="1" bandCol="1"/>
              <a:tblGrid>
                <a:gridCol w="2016223">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2134580">
                  <a:extLst>
                    <a:ext uri="{9D8B030D-6E8A-4147-A177-3AD203B41FA5}">
                      <a16:colId xmlns:a16="http://schemas.microsoft.com/office/drawing/2014/main" val="20004"/>
                    </a:ext>
                  </a:extLst>
                </a:gridCol>
              </a:tblGrid>
              <a:tr h="0">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Глубина цвета (i)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8</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16 (High Color)</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24 (True Color)</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32 (True Color)</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Количество изображаемых цветов (</a:t>
                      </a:r>
                      <a:r>
                        <a:rPr lang="en-US" sz="2000">
                          <a:solidFill>
                            <a:schemeClr val="bg1"/>
                          </a:solidFill>
                          <a:effectLst/>
                          <a:latin typeface="Times New Roman" panose="02020603050405020304" pitchFamily="18" charset="0"/>
                          <a:ea typeface="Times New Roman" panose="02020603050405020304" pitchFamily="18" charset="0"/>
                        </a:rPr>
                        <a:t>N</a:t>
                      </a:r>
                      <a:r>
                        <a:rPr lang="ru-RU" sz="2000">
                          <a:solidFill>
                            <a:schemeClr val="bg1"/>
                          </a:solidFill>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 </a:t>
                      </a:r>
                    </a:p>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2</a:t>
                      </a:r>
                      <a:r>
                        <a:rPr lang="en-US" sz="2000" baseline="30000">
                          <a:solidFill>
                            <a:schemeClr val="bg1"/>
                          </a:solidFill>
                          <a:effectLst/>
                          <a:latin typeface="Times New Roman" panose="02020603050405020304" pitchFamily="18" charset="0"/>
                          <a:ea typeface="Times New Roman" panose="02020603050405020304" pitchFamily="18" charset="0"/>
                        </a:rPr>
                        <a:t>8</a:t>
                      </a:r>
                      <a:r>
                        <a:rPr lang="en-US" sz="2000">
                          <a:solidFill>
                            <a:schemeClr val="bg1"/>
                          </a:solidFill>
                          <a:effectLst/>
                          <a:latin typeface="Times New Roman" panose="02020603050405020304" pitchFamily="18" charset="0"/>
                          <a:ea typeface="Times New Roman" panose="02020603050405020304" pitchFamily="18" charset="0"/>
                        </a:rPr>
                        <a:t>=256</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 </a:t>
                      </a:r>
                    </a:p>
                    <a:p>
                      <a:pPr algn="just">
                        <a:lnSpc>
                          <a:spcPct val="115000"/>
                        </a:lnSpc>
                        <a:spcAft>
                          <a:spcPts val="0"/>
                        </a:spcAft>
                      </a:pPr>
                      <a:r>
                        <a:rPr lang="en-US" sz="2000" dirty="0">
                          <a:solidFill>
                            <a:schemeClr val="bg1"/>
                          </a:solidFill>
                          <a:effectLst/>
                          <a:latin typeface="Times New Roman" panose="02020603050405020304" pitchFamily="18" charset="0"/>
                          <a:ea typeface="Times New Roman" panose="02020603050405020304" pitchFamily="18" charset="0"/>
                        </a:rPr>
                        <a:t>2</a:t>
                      </a:r>
                      <a:r>
                        <a:rPr lang="en-US" sz="2000" baseline="30000" dirty="0">
                          <a:solidFill>
                            <a:schemeClr val="bg1"/>
                          </a:solidFill>
                          <a:effectLst/>
                          <a:latin typeface="Times New Roman" panose="02020603050405020304" pitchFamily="18" charset="0"/>
                          <a:ea typeface="Times New Roman" panose="02020603050405020304" pitchFamily="18" charset="0"/>
                        </a:rPr>
                        <a:t>16</a:t>
                      </a:r>
                      <a:r>
                        <a:rPr lang="en-US" sz="2000" dirty="0">
                          <a:solidFill>
                            <a:schemeClr val="bg1"/>
                          </a:solidFill>
                          <a:effectLst/>
                          <a:latin typeface="Times New Roman" panose="02020603050405020304" pitchFamily="18" charset="0"/>
                          <a:ea typeface="Times New Roman" panose="02020603050405020304" pitchFamily="18" charset="0"/>
                        </a:rPr>
                        <a:t>=65 536</a:t>
                      </a:r>
                      <a:endParaRPr lang="ru-RU" sz="2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 </a:t>
                      </a:r>
                    </a:p>
                    <a:p>
                      <a:pPr algn="just">
                        <a:lnSpc>
                          <a:spcPct val="115000"/>
                        </a:lnSpc>
                        <a:spcAft>
                          <a:spcPts val="0"/>
                        </a:spcAft>
                      </a:pPr>
                      <a:r>
                        <a:rPr lang="en-US" sz="2000">
                          <a:solidFill>
                            <a:schemeClr val="bg1"/>
                          </a:solidFill>
                          <a:effectLst/>
                          <a:latin typeface="Times New Roman" panose="02020603050405020304" pitchFamily="18" charset="0"/>
                          <a:ea typeface="Times New Roman" panose="02020603050405020304" pitchFamily="18" charset="0"/>
                        </a:rPr>
                        <a:t>2</a:t>
                      </a:r>
                      <a:r>
                        <a:rPr lang="en-US" sz="2000" baseline="30000">
                          <a:solidFill>
                            <a:schemeClr val="bg1"/>
                          </a:solidFill>
                          <a:effectLst/>
                          <a:latin typeface="Times New Roman" panose="02020603050405020304" pitchFamily="18" charset="0"/>
                          <a:ea typeface="Times New Roman" panose="02020603050405020304" pitchFamily="18" charset="0"/>
                        </a:rPr>
                        <a:t>24</a:t>
                      </a:r>
                      <a:r>
                        <a:rPr lang="en-US" sz="2000">
                          <a:solidFill>
                            <a:schemeClr val="bg1"/>
                          </a:solidFill>
                          <a:effectLst/>
                          <a:latin typeface="Times New Roman" panose="02020603050405020304" pitchFamily="18" charset="0"/>
                          <a:ea typeface="Times New Roman" panose="02020603050405020304" pitchFamily="18" charset="0"/>
                        </a:rPr>
                        <a:t>= 16 777 216</a:t>
                      </a:r>
                      <a:endParaRPr lang="ru-RU" sz="200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 </a:t>
                      </a:r>
                    </a:p>
                    <a:p>
                      <a:pPr algn="just">
                        <a:lnSpc>
                          <a:spcPct val="115000"/>
                        </a:lnSpc>
                        <a:spcAft>
                          <a:spcPts val="0"/>
                        </a:spcAft>
                      </a:pPr>
                      <a:r>
                        <a:rPr lang="en-US" sz="2000" dirty="0">
                          <a:solidFill>
                            <a:schemeClr val="bg1"/>
                          </a:solidFill>
                          <a:effectLst/>
                          <a:latin typeface="Times New Roman" panose="02020603050405020304" pitchFamily="18" charset="0"/>
                          <a:ea typeface="Times New Roman" panose="02020603050405020304" pitchFamily="18" charset="0"/>
                        </a:rPr>
                        <a:t>2</a:t>
                      </a:r>
                      <a:r>
                        <a:rPr lang="en-US" sz="2000" baseline="30000" dirty="0">
                          <a:solidFill>
                            <a:schemeClr val="bg1"/>
                          </a:solidFill>
                          <a:effectLst/>
                          <a:latin typeface="Times New Roman" panose="02020603050405020304" pitchFamily="18" charset="0"/>
                          <a:ea typeface="Times New Roman" panose="02020603050405020304" pitchFamily="18" charset="0"/>
                        </a:rPr>
                        <a:t>32</a:t>
                      </a:r>
                      <a:r>
                        <a:rPr lang="en-US" sz="2000" dirty="0">
                          <a:solidFill>
                            <a:schemeClr val="bg1"/>
                          </a:solidFill>
                          <a:effectLst/>
                          <a:latin typeface="Times New Roman" panose="02020603050405020304" pitchFamily="18" charset="0"/>
                          <a:ea typeface="Times New Roman" panose="02020603050405020304" pitchFamily="18" charset="0"/>
                        </a:rPr>
                        <a:t>= 4 294 967 296</a:t>
                      </a:r>
                      <a:endParaRPr lang="ru-RU" sz="2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Номер слайда 2"/>
          <p:cNvSpPr>
            <a:spLocks noGrp="1"/>
          </p:cNvSpPr>
          <p:nvPr>
            <p:ph type="sldNum" sz="quarter" idx="12"/>
          </p:nvPr>
        </p:nvSpPr>
        <p:spPr/>
        <p:txBody>
          <a:bodyPr/>
          <a:lstStyle/>
          <a:p>
            <a:fld id="{6B7A1997-4BBA-48AF-9D99-EA17BBC43C1E}" type="slidenum">
              <a:rPr lang="ru-RU" smtClean="0"/>
              <a:t>10</a:t>
            </a:fld>
            <a:endParaRPr lang="ru-RU"/>
          </a:p>
        </p:txBody>
      </p:sp>
    </p:spTree>
    <p:extLst>
      <p:ext uri="{BB962C8B-B14F-4D97-AF65-F5344CB8AC3E}">
        <p14:creationId xmlns:p14="http://schemas.microsoft.com/office/powerpoint/2010/main" val="347897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59024" y="568050"/>
            <a:ext cx="8784976" cy="5970865"/>
          </a:xfrm>
          <a:prstGeom prst="rect">
            <a:avLst/>
          </a:prstGeom>
          <a:noFill/>
        </p:spPr>
        <p:txBody>
          <a:bodyPr wrap="square" rtlCol="0">
            <a:spAutoFit/>
          </a:bodyPr>
          <a:lstStyle/>
          <a:p>
            <a:r>
              <a:rPr lang="ru-RU" sz="2400" dirty="0">
                <a:solidFill>
                  <a:schemeClr val="bg1"/>
                </a:solidFill>
              </a:rPr>
              <a:t>Пространственное разрешение экрана монитора определяется как произведение количества строк изображения на количество точек в строке. Разрешение может быть: 1024 х 768, 1920 х 1080 и выше. Количество отображаемых цветов может изменяться  от 256 цветов до более чем 16 миллионов.</a:t>
            </a:r>
          </a:p>
          <a:p>
            <a:r>
              <a:rPr lang="ru-RU" sz="2400" dirty="0">
                <a:solidFill>
                  <a:schemeClr val="bg1"/>
                </a:solidFill>
              </a:rPr>
              <a:t>Цветное изображение на экране монитора формируется за счет смешивания базовых цветов: красного, зеленого и синего (палитра RGB). Для получения богатой палитры цветов базовым цветам могут быть заданы различные интенсивности. Например, при глубине цвета в 24 бита на каждый из цветов, выделяется по 8 бит, т.е. для каждого из цветов возможны </a:t>
            </a:r>
            <a:r>
              <a:rPr lang="en-US" sz="2400" dirty="0">
                <a:solidFill>
                  <a:schemeClr val="bg1"/>
                </a:solidFill>
              </a:rPr>
              <a:t>N</a:t>
            </a:r>
            <a:r>
              <a:rPr lang="ru-RU" sz="2400" dirty="0">
                <a:solidFill>
                  <a:schemeClr val="bg1"/>
                </a:solidFill>
              </a:rPr>
              <a:t>=2</a:t>
            </a:r>
            <a:r>
              <a:rPr lang="ru-RU" sz="2400" baseline="30000" dirty="0">
                <a:solidFill>
                  <a:schemeClr val="bg1"/>
                </a:solidFill>
              </a:rPr>
              <a:t>8</a:t>
            </a:r>
            <a:r>
              <a:rPr lang="ru-RU" sz="2400" dirty="0">
                <a:solidFill>
                  <a:schemeClr val="bg1"/>
                </a:solidFill>
              </a:rPr>
              <a:t>=256 уровней интенсивности, заданные двоичными кодами от минимального 00000000 до максимального 11111111.</a:t>
            </a:r>
          </a:p>
          <a:p>
            <a:pPr lvl="0" indent="450850" eaLnBrk="0" fontAlgn="base" hangingPunct="0">
              <a:spcBef>
                <a:spcPct val="0"/>
              </a:spcBef>
              <a:spcAft>
                <a:spcPct val="0"/>
              </a:spcAft>
            </a:pPr>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11</a:t>
            </a:fld>
            <a:endParaRPr lang="ru-RU"/>
          </a:p>
        </p:txBody>
      </p:sp>
    </p:spTree>
    <p:extLst>
      <p:ext uri="{BB962C8B-B14F-4D97-AF65-F5344CB8AC3E}">
        <p14:creationId xmlns:p14="http://schemas.microsoft.com/office/powerpoint/2010/main" val="140647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61539" y="906840"/>
            <a:ext cx="8784976" cy="1169551"/>
          </a:xfrm>
          <a:prstGeom prst="rect">
            <a:avLst/>
          </a:prstGeom>
          <a:noFill/>
        </p:spPr>
        <p:txBody>
          <a:bodyPr wrap="square" rtlCol="0">
            <a:spAutoFit/>
          </a:bodyPr>
          <a:lstStyle/>
          <a:p>
            <a:pPr eaLnBrk="0" fontAlgn="base" hangingPunct="0">
              <a:spcBef>
                <a:spcPct val="0"/>
              </a:spcBef>
              <a:spcAft>
                <a:spcPct val="0"/>
              </a:spcAft>
            </a:pPr>
            <a:r>
              <a:rPr lang="ru-RU" sz="2400" dirty="0">
                <a:solidFill>
                  <a:schemeClr val="bg1"/>
                </a:solidFill>
              </a:rPr>
              <a:t>Таблица - Формирование некоторых цветов при глубине цвета 24 бита</a:t>
            </a:r>
          </a:p>
          <a:p>
            <a:pPr lvl="0" indent="450850" eaLnBrk="0" fontAlgn="base" hangingPunct="0">
              <a:spcBef>
                <a:spcPct val="0"/>
              </a:spcBef>
              <a:spcAft>
                <a:spcPct val="0"/>
              </a:spcAft>
            </a:pPr>
            <a:endParaRPr lang="ru-RU" sz="2200" dirty="0">
              <a:solidFill>
                <a:schemeClr val="bg1"/>
              </a:solidFill>
            </a:endParaRPr>
          </a:p>
        </p:txBody>
      </p:sp>
      <p:graphicFrame>
        <p:nvGraphicFramePr>
          <p:cNvPr id="6" name="Таблица 5"/>
          <p:cNvGraphicFramePr>
            <a:graphicFrameLocks noGrp="1"/>
          </p:cNvGraphicFramePr>
          <p:nvPr>
            <p:extLst>
              <p:ext uri="{D42A27DB-BD31-4B8C-83A1-F6EECF244321}">
                <p14:modId xmlns:p14="http://schemas.microsoft.com/office/powerpoint/2010/main" val="2210935829"/>
              </p:ext>
            </p:extLst>
          </p:nvPr>
        </p:nvGraphicFramePr>
        <p:xfrm>
          <a:off x="361540" y="1735671"/>
          <a:ext cx="8242907" cy="3154680"/>
        </p:xfrm>
        <a:graphic>
          <a:graphicData uri="http://schemas.openxmlformats.org/drawingml/2006/table">
            <a:tbl>
              <a:tblPr firstRow="1" firstCol="1" lastRow="1" lastCol="1" bandRow="1" bandCol="1"/>
              <a:tblGrid>
                <a:gridCol w="1772510">
                  <a:extLst>
                    <a:ext uri="{9D8B030D-6E8A-4147-A177-3AD203B41FA5}">
                      <a16:colId xmlns:a16="http://schemas.microsoft.com/office/drawing/2014/main" val="20000"/>
                    </a:ext>
                  </a:extLst>
                </a:gridCol>
                <a:gridCol w="2156799">
                  <a:extLst>
                    <a:ext uri="{9D8B030D-6E8A-4147-A177-3AD203B41FA5}">
                      <a16:colId xmlns:a16="http://schemas.microsoft.com/office/drawing/2014/main" val="20001"/>
                    </a:ext>
                  </a:extLst>
                </a:gridCol>
                <a:gridCol w="2156799">
                  <a:extLst>
                    <a:ext uri="{9D8B030D-6E8A-4147-A177-3AD203B41FA5}">
                      <a16:colId xmlns:a16="http://schemas.microsoft.com/office/drawing/2014/main" val="20002"/>
                    </a:ext>
                  </a:extLst>
                </a:gridCol>
                <a:gridCol w="2156799">
                  <a:extLst>
                    <a:ext uri="{9D8B030D-6E8A-4147-A177-3AD203B41FA5}">
                      <a16:colId xmlns:a16="http://schemas.microsoft.com/office/drawing/2014/main" val="20003"/>
                    </a:ext>
                  </a:extLst>
                </a:gridCol>
              </a:tblGrid>
              <a:tr h="330391">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Название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Интенсивность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цвета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Красный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Зеленый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Синий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Черный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Красный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0391">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Зеленый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Синий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Голубой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Желтый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0391">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Белый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2000" dirty="0">
                          <a:solidFill>
                            <a:schemeClr val="bg1"/>
                          </a:solidFill>
                          <a:effectLst/>
                          <a:latin typeface="Times New Roman" panose="02020603050405020304" pitchFamily="18" charset="0"/>
                          <a:ea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Номер слайда 2"/>
          <p:cNvSpPr>
            <a:spLocks noGrp="1"/>
          </p:cNvSpPr>
          <p:nvPr>
            <p:ph type="sldNum" sz="quarter" idx="12"/>
          </p:nvPr>
        </p:nvSpPr>
        <p:spPr/>
        <p:txBody>
          <a:bodyPr/>
          <a:lstStyle/>
          <a:p>
            <a:fld id="{6B7A1997-4BBA-48AF-9D99-EA17BBC43C1E}" type="slidenum">
              <a:rPr lang="ru-RU" smtClean="0"/>
              <a:t>12</a:t>
            </a:fld>
            <a:endParaRPr lang="ru-RU"/>
          </a:p>
        </p:txBody>
      </p:sp>
    </p:spTree>
    <p:extLst>
      <p:ext uri="{BB962C8B-B14F-4D97-AF65-F5344CB8AC3E}">
        <p14:creationId xmlns:p14="http://schemas.microsoft.com/office/powerpoint/2010/main" val="397196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61864" y="912770"/>
            <a:ext cx="8784976" cy="5940088"/>
          </a:xfrm>
          <a:prstGeom prst="rect">
            <a:avLst/>
          </a:prstGeom>
          <a:noFill/>
        </p:spPr>
        <p:txBody>
          <a:bodyPr wrap="square" rtlCol="0">
            <a:spAutoFit/>
          </a:bodyPr>
          <a:lstStyle/>
          <a:p>
            <a:r>
              <a:rPr lang="ru-RU" sz="2000" dirty="0">
                <a:solidFill>
                  <a:schemeClr val="bg1"/>
                </a:solidFill>
              </a:rPr>
              <a:t>Часто цвет записывается в виде - #</a:t>
            </a:r>
            <a:r>
              <a:rPr lang="en-US" sz="2000" dirty="0">
                <a:solidFill>
                  <a:schemeClr val="bg1"/>
                </a:solidFill>
              </a:rPr>
              <a:t>RRGGBB</a:t>
            </a:r>
            <a:r>
              <a:rPr lang="ru-RU" sz="2000" dirty="0">
                <a:solidFill>
                  <a:schemeClr val="bg1"/>
                </a:solidFill>
              </a:rPr>
              <a:t>, где RR – шестнадцатеричный код красной цветовой компоненты, GG - шестнадцатеричный код зеленой цветовой компоненты, BB - шестнадцатеричный код синей цветовой компоненты.  Чем больше значение компоненты, тем больше интенсивность свечения соответствующего базового цвета. 00 – отсутствие свечения, FF – максимальное свечение (FF</a:t>
            </a:r>
            <a:r>
              <a:rPr lang="ru-RU" sz="2000" baseline="-25000" dirty="0">
                <a:solidFill>
                  <a:schemeClr val="bg1"/>
                </a:solidFill>
              </a:rPr>
              <a:t>16</a:t>
            </a:r>
            <a:r>
              <a:rPr lang="ru-RU" sz="2000" dirty="0">
                <a:solidFill>
                  <a:schemeClr val="bg1"/>
                </a:solidFill>
              </a:rPr>
              <a:t>=255</a:t>
            </a:r>
            <a:r>
              <a:rPr lang="ru-RU" sz="2000" baseline="-25000" dirty="0">
                <a:solidFill>
                  <a:schemeClr val="bg1"/>
                </a:solidFill>
              </a:rPr>
              <a:t>10</a:t>
            </a:r>
            <a:r>
              <a:rPr lang="ru-RU" sz="2000" dirty="0">
                <a:solidFill>
                  <a:schemeClr val="bg1"/>
                </a:solidFill>
              </a:rPr>
              <a:t>), 80</a:t>
            </a:r>
            <a:r>
              <a:rPr lang="ru-RU" sz="2000" baseline="-25000" dirty="0">
                <a:solidFill>
                  <a:schemeClr val="bg1"/>
                </a:solidFill>
              </a:rPr>
              <a:t>16</a:t>
            </a:r>
            <a:r>
              <a:rPr lang="ru-RU" sz="2000" dirty="0">
                <a:solidFill>
                  <a:schemeClr val="bg1"/>
                </a:solidFill>
              </a:rPr>
              <a:t> – среднее значение яркости. Если компонента имеет интенсивность цвета &lt;80</a:t>
            </a:r>
            <a:r>
              <a:rPr lang="ru-RU" sz="2000" baseline="-25000" dirty="0">
                <a:solidFill>
                  <a:schemeClr val="bg1"/>
                </a:solidFill>
              </a:rPr>
              <a:t>16 </a:t>
            </a:r>
            <a:r>
              <a:rPr lang="ru-RU" sz="2000" dirty="0">
                <a:solidFill>
                  <a:schemeClr val="bg1"/>
                </a:solidFill>
              </a:rPr>
              <a:t>, то это даст темный оттенок, а если &gt;=80</a:t>
            </a:r>
            <a:r>
              <a:rPr lang="ru-RU" sz="2000" baseline="-25000" dirty="0">
                <a:solidFill>
                  <a:schemeClr val="bg1"/>
                </a:solidFill>
              </a:rPr>
              <a:t>16 </a:t>
            </a:r>
            <a:r>
              <a:rPr lang="ru-RU" sz="2000" dirty="0">
                <a:solidFill>
                  <a:schemeClr val="bg1"/>
                </a:solidFill>
              </a:rPr>
              <a:t>, то светлый.</a:t>
            </a:r>
          </a:p>
          <a:p>
            <a:r>
              <a:rPr lang="ru-RU" sz="2000" dirty="0">
                <a:solidFill>
                  <a:schemeClr val="bg1"/>
                </a:solidFill>
              </a:rPr>
              <a:t>Например,</a:t>
            </a:r>
          </a:p>
          <a:p>
            <a:r>
              <a:rPr lang="ru-RU" sz="2000" b="1" dirty="0">
                <a:solidFill>
                  <a:schemeClr val="bg1"/>
                </a:solidFill>
              </a:rPr>
              <a:t>#</a:t>
            </a:r>
            <a:r>
              <a:rPr lang="en-US" sz="2000" b="1" dirty="0">
                <a:solidFill>
                  <a:schemeClr val="bg1"/>
                </a:solidFill>
              </a:rPr>
              <a:t>FF</a:t>
            </a:r>
            <a:r>
              <a:rPr lang="ru-RU" sz="2000" b="1" dirty="0">
                <a:solidFill>
                  <a:schemeClr val="bg1"/>
                </a:solidFill>
              </a:rPr>
              <a:t>0000 </a:t>
            </a:r>
            <a:r>
              <a:rPr lang="ru-RU" sz="2000" dirty="0">
                <a:solidFill>
                  <a:schemeClr val="bg1"/>
                </a:solidFill>
              </a:rPr>
              <a:t>– красный цвет (красная составляющая максимальная, а остальные равны нулю)</a:t>
            </a:r>
          </a:p>
          <a:p>
            <a:r>
              <a:rPr lang="ru-RU" sz="2000" b="1" dirty="0">
                <a:solidFill>
                  <a:schemeClr val="bg1"/>
                </a:solidFill>
              </a:rPr>
              <a:t>#000000 </a:t>
            </a:r>
            <a:r>
              <a:rPr lang="ru-RU" sz="2000" dirty="0">
                <a:solidFill>
                  <a:schemeClr val="bg1"/>
                </a:solidFill>
              </a:rPr>
              <a:t>– черный цвет (ни одна компонента не светится)</a:t>
            </a:r>
          </a:p>
          <a:p>
            <a:r>
              <a:rPr lang="ru-RU" sz="2000" b="1" dirty="0">
                <a:solidFill>
                  <a:schemeClr val="bg1"/>
                </a:solidFill>
              </a:rPr>
              <a:t>#</a:t>
            </a:r>
            <a:r>
              <a:rPr lang="en-US" sz="2000" b="1" dirty="0">
                <a:solidFill>
                  <a:schemeClr val="bg1"/>
                </a:solidFill>
              </a:rPr>
              <a:t>FFFFFF</a:t>
            </a:r>
            <a:r>
              <a:rPr lang="ru-RU" sz="2000" b="1" dirty="0">
                <a:solidFill>
                  <a:schemeClr val="bg1"/>
                </a:solidFill>
              </a:rPr>
              <a:t> </a:t>
            </a:r>
            <a:r>
              <a:rPr lang="ru-RU" sz="2000" dirty="0">
                <a:solidFill>
                  <a:schemeClr val="bg1"/>
                </a:solidFill>
              </a:rPr>
              <a:t>– белый цвет (все составляющие максимальны и одинаковы, наиболее яркий цвет)</a:t>
            </a:r>
          </a:p>
          <a:p>
            <a:r>
              <a:rPr lang="ru-RU" sz="2000" b="1" dirty="0">
                <a:solidFill>
                  <a:schemeClr val="bg1"/>
                </a:solidFill>
              </a:rPr>
              <a:t>#404040 </a:t>
            </a:r>
            <a:r>
              <a:rPr lang="ru-RU" sz="2000" dirty="0">
                <a:solidFill>
                  <a:schemeClr val="bg1"/>
                </a:solidFill>
              </a:rPr>
              <a:t>– темно-серый цвет (все составляющие одинаковы и значения меньше среднего значения яркости)</a:t>
            </a:r>
          </a:p>
          <a:p>
            <a:r>
              <a:rPr lang="ru-RU" sz="2000" b="1" dirty="0">
                <a:solidFill>
                  <a:schemeClr val="bg1"/>
                </a:solidFill>
              </a:rPr>
              <a:t>#8080</a:t>
            </a:r>
            <a:r>
              <a:rPr lang="en-US" sz="2000" b="1" dirty="0">
                <a:solidFill>
                  <a:schemeClr val="bg1"/>
                </a:solidFill>
              </a:rPr>
              <a:t>FF</a:t>
            </a:r>
            <a:r>
              <a:rPr lang="ru-RU" sz="2000" b="1" dirty="0">
                <a:solidFill>
                  <a:schemeClr val="bg1"/>
                </a:solidFill>
              </a:rPr>
              <a:t> </a:t>
            </a:r>
            <a:r>
              <a:rPr lang="ru-RU" sz="2000" dirty="0">
                <a:solidFill>
                  <a:schemeClr val="bg1"/>
                </a:solidFill>
              </a:rPr>
              <a:t>– светло-синий (максимальная яркость у синий составляющей, а яркости других компонент одинаковые и равны 80</a:t>
            </a:r>
            <a:r>
              <a:rPr lang="ru-RU" sz="2000" baseline="-25000" dirty="0">
                <a:solidFill>
                  <a:schemeClr val="bg1"/>
                </a:solidFill>
              </a:rPr>
              <a:t>16</a:t>
            </a:r>
            <a:r>
              <a:rPr lang="ru-RU" sz="2000" dirty="0">
                <a:solidFill>
                  <a:schemeClr val="bg1"/>
                </a:solidFill>
              </a:rPr>
              <a:t> ).</a:t>
            </a:r>
          </a:p>
          <a:p>
            <a:pPr lvl="0" indent="450850" eaLnBrk="0" fontAlgn="base" hangingPunct="0">
              <a:spcBef>
                <a:spcPct val="0"/>
              </a:spcBef>
              <a:spcAft>
                <a:spcPct val="0"/>
              </a:spcAft>
            </a:pPr>
            <a:endParaRPr lang="ru-RU" sz="20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13</a:t>
            </a:fld>
            <a:endParaRPr lang="ru-RU"/>
          </a:p>
        </p:txBody>
      </p:sp>
    </p:spTree>
    <p:extLst>
      <p:ext uri="{BB962C8B-B14F-4D97-AF65-F5344CB8AC3E}">
        <p14:creationId xmlns:p14="http://schemas.microsoft.com/office/powerpoint/2010/main" val="390650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4034"/>
            <a:ext cx="8229600" cy="1143000"/>
          </a:xfrm>
        </p:spPr>
        <p:txBody>
          <a:bodyPr>
            <a:noAutofit/>
          </a:bodyPr>
          <a:lstStyle/>
          <a:p>
            <a:r>
              <a:rPr lang="ru-RU" sz="2800" b="1" dirty="0"/>
              <a:t>Кодирование звуковой информации</a:t>
            </a:r>
            <a:endParaRPr lang="ru-RU" sz="2800" dirty="0"/>
          </a:p>
        </p:txBody>
      </p:sp>
      <p:sp>
        <p:nvSpPr>
          <p:cNvPr id="4" name="TextBox 3"/>
          <p:cNvSpPr txBox="1"/>
          <p:nvPr/>
        </p:nvSpPr>
        <p:spPr>
          <a:xfrm>
            <a:off x="261864" y="912770"/>
            <a:ext cx="8784976" cy="400110"/>
          </a:xfrm>
          <a:prstGeom prst="rect">
            <a:avLst/>
          </a:prstGeom>
          <a:noFill/>
        </p:spPr>
        <p:txBody>
          <a:bodyPr wrap="square" rtlCol="0">
            <a:spAutoFit/>
          </a:bodyPr>
          <a:lstStyle/>
          <a:p>
            <a:pPr lvl="0" indent="450850" eaLnBrk="0" fontAlgn="base" hangingPunct="0">
              <a:spcBef>
                <a:spcPct val="0"/>
              </a:spcBef>
              <a:spcAft>
                <a:spcPct val="0"/>
              </a:spcAft>
            </a:pPr>
            <a:endParaRPr lang="ru-RU" sz="2000" dirty="0">
              <a:solidFill>
                <a:schemeClr val="bg1"/>
              </a:solidFill>
            </a:endParaRPr>
          </a:p>
        </p:txBody>
      </p:sp>
      <p:sp>
        <p:nvSpPr>
          <p:cNvPr id="3" name="Прямоугольник 2"/>
          <p:cNvSpPr/>
          <p:nvPr/>
        </p:nvSpPr>
        <p:spPr>
          <a:xfrm>
            <a:off x="261864" y="1112825"/>
            <a:ext cx="8568952" cy="5163593"/>
          </a:xfrm>
          <a:prstGeom prst="rect">
            <a:avLst/>
          </a:prstGeom>
        </p:spPr>
        <p:txBody>
          <a:bodyPr wrap="square">
            <a:spAutoFit/>
          </a:bodyPr>
          <a:lstStyle/>
          <a:p>
            <a:pPr indent="450215" algn="just">
              <a:lnSpc>
                <a:spcPct val="115000"/>
              </a:lnSpc>
              <a:spcAft>
                <a:spcPts val="0"/>
              </a:spcAft>
            </a:pPr>
            <a:r>
              <a:rPr lang="ru-RU" dirty="0">
                <a:solidFill>
                  <a:schemeClr val="bg1"/>
                </a:solidFill>
                <a:latin typeface="Times New Roman" panose="02020603050405020304" pitchFamily="18" charset="0"/>
                <a:ea typeface="Times New Roman" panose="02020603050405020304" pitchFamily="18" charset="0"/>
              </a:rPr>
              <a:t>Звук представляет собой звуковую волну с непрерывно меняющейся амплитудой и частотой. Чем больше амплитуда сигнала, тем он громче, чем больше частота, тем выше тон. Для того, чтобы компьютер мог обрабатывать звук, непрерывный звуковой сигнал должен быть превращен в последовательность электрических импульсов (двоичных нулей и единиц). </a:t>
            </a:r>
          </a:p>
          <a:p>
            <a:pPr indent="450215" algn="just">
              <a:lnSpc>
                <a:spcPct val="115000"/>
              </a:lnSpc>
              <a:spcAft>
                <a:spcPts val="0"/>
              </a:spcAft>
            </a:pPr>
            <a:r>
              <a:rPr lang="ru-RU" dirty="0">
                <a:solidFill>
                  <a:schemeClr val="bg1"/>
                </a:solidFill>
                <a:latin typeface="Times New Roman" panose="02020603050405020304" pitchFamily="18" charset="0"/>
                <a:ea typeface="Times New Roman" panose="02020603050405020304" pitchFamily="18" charset="0"/>
              </a:rPr>
              <a:t>В процессе кодирования непрерывного звукового сигнала производится его временная дискретизация. При этом звуковая волна разбивается на мелкие временные участки, для каждого из которых устанавливается значение амплитуды. </a:t>
            </a:r>
          </a:p>
          <a:p>
            <a:pPr indent="450215" algn="just">
              <a:lnSpc>
                <a:spcPct val="115000"/>
              </a:lnSpc>
              <a:spcAft>
                <a:spcPts val="0"/>
              </a:spcAft>
            </a:pPr>
            <a:r>
              <a:rPr lang="ru-RU" b="1" dirty="0">
                <a:solidFill>
                  <a:schemeClr val="bg1"/>
                </a:solidFill>
                <a:latin typeface="Times New Roman" panose="02020603050405020304" pitchFamily="18" charset="0"/>
                <a:ea typeface="Times New Roman" panose="02020603050405020304" pitchFamily="18" charset="0"/>
              </a:rPr>
              <a:t>Временная дискретизация – </a:t>
            </a:r>
            <a:r>
              <a:rPr lang="ru-RU" dirty="0">
                <a:solidFill>
                  <a:schemeClr val="bg1"/>
                </a:solidFill>
                <a:latin typeface="Times New Roman" panose="02020603050405020304" pitchFamily="18" charset="0"/>
                <a:ea typeface="Times New Roman" panose="02020603050405020304" pitchFamily="18" charset="0"/>
              </a:rPr>
              <a:t>процесс, при котором, во время кодирования непрерывного звукового сигнала, звуковая волна разбивается на отдельные маленькие временные участки, причем для каждого такого участка устанавливается определенная величина амплитуды. Чем больше амплитуда сигнала, тем громче звук.</a:t>
            </a:r>
          </a:p>
          <a:p>
            <a:pPr indent="450215" algn="just">
              <a:lnSpc>
                <a:spcPct val="115000"/>
              </a:lnSpc>
              <a:spcAft>
                <a:spcPts val="0"/>
              </a:spcAft>
            </a:pPr>
            <a:r>
              <a:rPr lang="ru-RU" dirty="0">
                <a:solidFill>
                  <a:schemeClr val="bg1"/>
                </a:solidFill>
                <a:latin typeface="Times New Roman" panose="02020603050405020304" pitchFamily="18" charset="0"/>
                <a:ea typeface="Times New Roman" panose="02020603050405020304" pitchFamily="18" charset="0"/>
              </a:rPr>
              <a:t>На графике (см. рис.) это выглядит как замена гладкой кривой на последовательность ”ступенек”, каждой из которых присваивается значение уровня громкости. Чем большее количество уровней громкости будет выделено в процессе кодирования, тем более качественным будет звучание. </a:t>
            </a:r>
            <a:endParaRPr lang="ru-RU" dirty="0">
              <a:solidFill>
                <a:schemeClr val="bg1"/>
              </a:solidFill>
              <a:effectLst/>
              <a:latin typeface="Times New Roman" panose="02020603050405020304" pitchFamily="18" charset="0"/>
              <a:ea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6B7A1997-4BBA-48AF-9D99-EA17BBC43C1E}" type="slidenum">
              <a:rPr lang="ru-RU" smtClean="0"/>
              <a:t>14</a:t>
            </a:fld>
            <a:endParaRPr lang="ru-RU"/>
          </a:p>
        </p:txBody>
      </p:sp>
    </p:spTree>
    <p:extLst>
      <p:ext uri="{BB962C8B-B14F-4D97-AF65-F5344CB8AC3E}">
        <p14:creationId xmlns:p14="http://schemas.microsoft.com/office/powerpoint/2010/main" val="118791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4034"/>
            <a:ext cx="8229600" cy="1143000"/>
          </a:xfrm>
        </p:spPr>
        <p:txBody>
          <a:bodyPr>
            <a:noAutofit/>
          </a:bodyPr>
          <a:lstStyle/>
          <a:p>
            <a:r>
              <a:rPr lang="ru-RU" sz="2800" b="1" dirty="0"/>
              <a:t>Кодирование звуковой информации</a:t>
            </a:r>
            <a:endParaRPr lang="ru-RU" sz="2800" dirty="0"/>
          </a:p>
        </p:txBody>
      </p:sp>
      <p:sp>
        <p:nvSpPr>
          <p:cNvPr id="4" name="TextBox 3"/>
          <p:cNvSpPr txBox="1"/>
          <p:nvPr/>
        </p:nvSpPr>
        <p:spPr>
          <a:xfrm>
            <a:off x="261864" y="912770"/>
            <a:ext cx="8784976" cy="400110"/>
          </a:xfrm>
          <a:prstGeom prst="rect">
            <a:avLst/>
          </a:prstGeom>
          <a:noFill/>
        </p:spPr>
        <p:txBody>
          <a:bodyPr wrap="square" rtlCol="0">
            <a:spAutoFit/>
          </a:bodyPr>
          <a:lstStyle/>
          <a:p>
            <a:pPr lvl="0" indent="450850" eaLnBrk="0" fontAlgn="base" hangingPunct="0">
              <a:spcBef>
                <a:spcPct val="0"/>
              </a:spcBef>
              <a:spcAft>
                <a:spcPct val="0"/>
              </a:spcAft>
            </a:pPr>
            <a:endParaRPr lang="ru-RU" sz="2000" dirty="0">
              <a:solidFill>
                <a:schemeClr val="bg1"/>
              </a:solidFill>
            </a:endParaRPr>
          </a:p>
        </p:txBody>
      </p:sp>
      <p:sp>
        <p:nvSpPr>
          <p:cNvPr id="3" name="Прямоугольник 2"/>
          <p:cNvSpPr/>
          <p:nvPr/>
        </p:nvSpPr>
        <p:spPr>
          <a:xfrm>
            <a:off x="2040030" y="4725144"/>
            <a:ext cx="5228642" cy="517065"/>
          </a:xfrm>
          <a:prstGeom prst="rect">
            <a:avLst/>
          </a:prstGeom>
        </p:spPr>
        <p:txBody>
          <a:bodyPr wrap="square">
            <a:spAutoFit/>
          </a:bodyPr>
          <a:lstStyle/>
          <a:p>
            <a:pPr indent="450215" algn="just">
              <a:lnSpc>
                <a:spcPct val="115000"/>
              </a:lnSpc>
              <a:spcAft>
                <a:spcPts val="0"/>
              </a:spcAft>
            </a:pPr>
            <a:r>
              <a:rPr lang="ru-RU" sz="2400" dirty="0">
                <a:solidFill>
                  <a:schemeClr val="bg1"/>
                </a:solidFill>
              </a:rPr>
              <a:t>Временная дискретизация звука</a:t>
            </a:r>
            <a:endParaRPr lang="ru-RU" sz="2400" dirty="0">
              <a:solidFill>
                <a:schemeClr val="bg1"/>
              </a:solidFill>
              <a:effectLst/>
              <a:latin typeface="Times New Roman" panose="02020603050405020304" pitchFamily="18" charset="0"/>
              <a:ea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2805288" y="1331455"/>
            <a:ext cx="3698127" cy="3128668"/>
          </a:xfrm>
          <a:prstGeom prst="rect">
            <a:avLst/>
          </a:prstGeom>
        </p:spPr>
      </p:pic>
      <p:sp>
        <p:nvSpPr>
          <p:cNvPr id="5" name="Номер слайда 4"/>
          <p:cNvSpPr>
            <a:spLocks noGrp="1"/>
          </p:cNvSpPr>
          <p:nvPr>
            <p:ph type="sldNum" sz="quarter" idx="12"/>
          </p:nvPr>
        </p:nvSpPr>
        <p:spPr/>
        <p:txBody>
          <a:bodyPr/>
          <a:lstStyle/>
          <a:p>
            <a:fld id="{6B7A1997-4BBA-48AF-9D99-EA17BBC43C1E}" type="slidenum">
              <a:rPr lang="ru-RU" smtClean="0"/>
              <a:t>15</a:t>
            </a:fld>
            <a:endParaRPr lang="ru-RU"/>
          </a:p>
        </p:txBody>
      </p:sp>
    </p:spTree>
    <p:extLst>
      <p:ext uri="{BB962C8B-B14F-4D97-AF65-F5344CB8AC3E}">
        <p14:creationId xmlns:p14="http://schemas.microsoft.com/office/powerpoint/2010/main" val="131047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4034"/>
            <a:ext cx="8229600" cy="1143000"/>
          </a:xfrm>
        </p:spPr>
        <p:txBody>
          <a:bodyPr>
            <a:noAutofit/>
          </a:bodyPr>
          <a:lstStyle/>
          <a:p>
            <a:r>
              <a:rPr lang="ru-RU" sz="2800" b="1" dirty="0"/>
              <a:t>Кодирование звуковой информации</a:t>
            </a:r>
            <a:endParaRPr lang="ru-RU" sz="2800" dirty="0"/>
          </a:p>
        </p:txBody>
      </p:sp>
      <p:sp>
        <p:nvSpPr>
          <p:cNvPr id="4" name="TextBox 3"/>
          <p:cNvSpPr txBox="1"/>
          <p:nvPr/>
        </p:nvSpPr>
        <p:spPr>
          <a:xfrm>
            <a:off x="261864" y="912770"/>
            <a:ext cx="8784976" cy="400110"/>
          </a:xfrm>
          <a:prstGeom prst="rect">
            <a:avLst/>
          </a:prstGeom>
          <a:noFill/>
        </p:spPr>
        <p:txBody>
          <a:bodyPr wrap="square" rtlCol="0">
            <a:spAutoFit/>
          </a:bodyPr>
          <a:lstStyle/>
          <a:p>
            <a:pPr lvl="0" indent="450850" eaLnBrk="0" fontAlgn="base" hangingPunct="0">
              <a:spcBef>
                <a:spcPct val="0"/>
              </a:spcBef>
              <a:spcAft>
                <a:spcPct val="0"/>
              </a:spcAft>
            </a:pPr>
            <a:endParaRPr lang="ru-RU" sz="2000" dirty="0">
              <a:solidFill>
                <a:schemeClr val="bg1"/>
              </a:solidFill>
            </a:endParaRPr>
          </a:p>
        </p:txBody>
      </p:sp>
      <p:sp>
        <p:nvSpPr>
          <p:cNvPr id="3" name="Прямоугольник 2"/>
          <p:cNvSpPr/>
          <p:nvPr/>
        </p:nvSpPr>
        <p:spPr>
          <a:xfrm>
            <a:off x="261864" y="1112825"/>
            <a:ext cx="8568952" cy="4524315"/>
          </a:xfrm>
          <a:prstGeom prst="rect">
            <a:avLst/>
          </a:prstGeom>
        </p:spPr>
        <p:txBody>
          <a:bodyPr wrap="square">
            <a:spAutoFit/>
          </a:bodyPr>
          <a:lstStyle/>
          <a:p>
            <a:r>
              <a:rPr lang="ru-RU" sz="2400" b="1" dirty="0">
                <a:solidFill>
                  <a:schemeClr val="bg1"/>
                </a:solidFill>
              </a:rPr>
              <a:t>Глубина звука  (глубина кодирования) -</a:t>
            </a:r>
            <a:r>
              <a:rPr lang="ru-RU" sz="2400" dirty="0">
                <a:solidFill>
                  <a:schemeClr val="bg1"/>
                </a:solidFill>
              </a:rPr>
              <a:t> количество бит на кодировку звука. </a:t>
            </a:r>
          </a:p>
          <a:p>
            <a:r>
              <a:rPr lang="ru-RU" sz="2400" b="1" dirty="0">
                <a:solidFill>
                  <a:schemeClr val="bg1"/>
                </a:solidFill>
              </a:rPr>
              <a:t>Уровни громкости</a:t>
            </a:r>
            <a:r>
              <a:rPr lang="ru-RU" sz="2400" dirty="0">
                <a:solidFill>
                  <a:schemeClr val="bg1"/>
                </a:solidFill>
              </a:rPr>
              <a:t>  </a:t>
            </a:r>
            <a:r>
              <a:rPr lang="ru-RU" sz="2400" b="1" dirty="0">
                <a:solidFill>
                  <a:schemeClr val="bg1"/>
                </a:solidFill>
              </a:rPr>
              <a:t>(уровни сигнала)</a:t>
            </a:r>
            <a:r>
              <a:rPr lang="ru-RU" sz="2400" dirty="0">
                <a:solidFill>
                  <a:schemeClr val="bg1"/>
                </a:solidFill>
              </a:rPr>
              <a:t> - звук может иметь различные уровни громкости. Количество различных уровней громкости рассчитываем по формуле Хартли: </a:t>
            </a:r>
            <a:r>
              <a:rPr lang="en-US" sz="2400" b="1" dirty="0">
                <a:solidFill>
                  <a:schemeClr val="bg1"/>
                </a:solidFill>
              </a:rPr>
              <a:t>N</a:t>
            </a:r>
            <a:r>
              <a:rPr lang="ru-RU" sz="2400" b="1" dirty="0">
                <a:solidFill>
                  <a:schemeClr val="bg1"/>
                </a:solidFill>
              </a:rPr>
              <a:t>= 2</a:t>
            </a:r>
            <a:r>
              <a:rPr lang="en-US" sz="2400" b="1" baseline="30000" dirty="0">
                <a:solidFill>
                  <a:schemeClr val="bg1"/>
                </a:solidFill>
              </a:rPr>
              <a:t>I </a:t>
            </a:r>
            <a:r>
              <a:rPr lang="ru-RU" sz="2400" dirty="0">
                <a:solidFill>
                  <a:schemeClr val="bg1"/>
                </a:solidFill>
              </a:rPr>
              <a:t> где </a:t>
            </a:r>
            <a:r>
              <a:rPr lang="en-US" sz="2400" dirty="0">
                <a:solidFill>
                  <a:schemeClr val="bg1"/>
                </a:solidFill>
              </a:rPr>
              <a:t>I</a:t>
            </a:r>
            <a:r>
              <a:rPr lang="ru-RU" sz="2400" dirty="0">
                <a:solidFill>
                  <a:schemeClr val="bg1"/>
                </a:solidFill>
              </a:rPr>
              <a:t> – глубина звука, а N – уровни громкости.</a:t>
            </a:r>
          </a:p>
          <a:p>
            <a:r>
              <a:rPr lang="ru-RU" sz="2400" dirty="0">
                <a:solidFill>
                  <a:schemeClr val="bg1"/>
                </a:solidFill>
              </a:rPr>
              <a:t>Современные звуковые карты обеспечивают 16-битную глубину кодировки звука. Количество различных уровней сигнала можно рассчитать по формуле: N=2</a:t>
            </a:r>
            <a:r>
              <a:rPr lang="ru-RU" sz="2400" baseline="30000" dirty="0">
                <a:solidFill>
                  <a:schemeClr val="bg1"/>
                </a:solidFill>
              </a:rPr>
              <a:t>16</a:t>
            </a:r>
            <a:r>
              <a:rPr lang="ru-RU" sz="2400" dirty="0">
                <a:solidFill>
                  <a:schemeClr val="bg1"/>
                </a:solidFill>
              </a:rPr>
              <a:t>=65536. </a:t>
            </a:r>
            <a:r>
              <a:rPr lang="ru-RU" sz="2400" dirty="0" err="1">
                <a:solidFill>
                  <a:schemeClr val="bg1"/>
                </a:solidFill>
              </a:rPr>
              <a:t>Т.о</a:t>
            </a:r>
            <a:r>
              <a:rPr lang="ru-RU" sz="2400" dirty="0">
                <a:solidFill>
                  <a:schemeClr val="bg1"/>
                </a:solidFill>
              </a:rPr>
              <a:t>., современные звуковые карты обеспечивают кодирование 65536 уровней сигнала. Каждому значению амплитуды присваивается 16-ти битный код.</a:t>
            </a:r>
          </a:p>
        </p:txBody>
      </p:sp>
      <p:sp>
        <p:nvSpPr>
          <p:cNvPr id="5" name="Номер слайда 4"/>
          <p:cNvSpPr>
            <a:spLocks noGrp="1"/>
          </p:cNvSpPr>
          <p:nvPr>
            <p:ph type="sldNum" sz="quarter" idx="12"/>
          </p:nvPr>
        </p:nvSpPr>
        <p:spPr/>
        <p:txBody>
          <a:bodyPr/>
          <a:lstStyle/>
          <a:p>
            <a:fld id="{6B7A1997-4BBA-48AF-9D99-EA17BBC43C1E}" type="slidenum">
              <a:rPr lang="ru-RU" smtClean="0"/>
              <a:t>16</a:t>
            </a:fld>
            <a:endParaRPr lang="ru-RU"/>
          </a:p>
        </p:txBody>
      </p:sp>
    </p:spTree>
    <p:extLst>
      <p:ext uri="{BB962C8B-B14F-4D97-AF65-F5344CB8AC3E}">
        <p14:creationId xmlns:p14="http://schemas.microsoft.com/office/powerpoint/2010/main" val="194598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4034"/>
            <a:ext cx="8229600" cy="1143000"/>
          </a:xfrm>
        </p:spPr>
        <p:txBody>
          <a:bodyPr>
            <a:noAutofit/>
          </a:bodyPr>
          <a:lstStyle/>
          <a:p>
            <a:r>
              <a:rPr lang="ru-RU" sz="2800" b="1" dirty="0"/>
              <a:t>Кодирование звуковой информации</a:t>
            </a:r>
            <a:endParaRPr lang="ru-RU" sz="2800" dirty="0"/>
          </a:p>
        </p:txBody>
      </p:sp>
      <p:sp>
        <p:nvSpPr>
          <p:cNvPr id="4" name="TextBox 3"/>
          <p:cNvSpPr txBox="1"/>
          <p:nvPr/>
        </p:nvSpPr>
        <p:spPr>
          <a:xfrm>
            <a:off x="261864" y="912770"/>
            <a:ext cx="8784976" cy="400110"/>
          </a:xfrm>
          <a:prstGeom prst="rect">
            <a:avLst/>
          </a:prstGeom>
          <a:noFill/>
        </p:spPr>
        <p:txBody>
          <a:bodyPr wrap="square" rtlCol="0">
            <a:spAutoFit/>
          </a:bodyPr>
          <a:lstStyle/>
          <a:p>
            <a:pPr lvl="0" indent="450850" eaLnBrk="0" fontAlgn="base" hangingPunct="0">
              <a:spcBef>
                <a:spcPct val="0"/>
              </a:spcBef>
              <a:spcAft>
                <a:spcPct val="0"/>
              </a:spcAft>
            </a:pPr>
            <a:endParaRPr lang="ru-RU" sz="2000" dirty="0">
              <a:solidFill>
                <a:schemeClr val="bg1"/>
              </a:solidFill>
            </a:endParaRPr>
          </a:p>
        </p:txBody>
      </p:sp>
      <p:sp>
        <p:nvSpPr>
          <p:cNvPr id="3" name="Прямоугольник 2"/>
          <p:cNvSpPr/>
          <p:nvPr/>
        </p:nvSpPr>
        <p:spPr>
          <a:xfrm>
            <a:off x="261864" y="1112825"/>
            <a:ext cx="8568952" cy="5262979"/>
          </a:xfrm>
          <a:prstGeom prst="rect">
            <a:avLst/>
          </a:prstGeom>
        </p:spPr>
        <p:txBody>
          <a:bodyPr wrap="square">
            <a:spAutoFit/>
          </a:bodyPr>
          <a:lstStyle/>
          <a:p>
            <a:r>
              <a:rPr lang="ru-RU" sz="2400" dirty="0">
                <a:solidFill>
                  <a:schemeClr val="bg1"/>
                </a:solidFill>
              </a:rPr>
              <a:t>При двоичном кодировании непрерывного звукового сигнала он заменяется последовательностью дискретных уровней сигнала. Качество кодирования зависит от количества измерений уровня сигнала в единицу времени, т.е. частотой дискретизации. Чем большее количество измерений проводится в 1 секунду (чем больше частота дискретизации), тем точнее процедура двоичного кодирования. </a:t>
            </a:r>
          </a:p>
          <a:p>
            <a:r>
              <a:rPr lang="ru-RU" sz="2400" b="1" dirty="0">
                <a:solidFill>
                  <a:schemeClr val="bg1"/>
                </a:solidFill>
              </a:rPr>
              <a:t>Частота дискретизации – </a:t>
            </a:r>
            <a:r>
              <a:rPr lang="ru-RU" sz="2400" dirty="0">
                <a:solidFill>
                  <a:schemeClr val="bg1"/>
                </a:solidFill>
              </a:rPr>
              <a:t>количество измерений уровня входного сигнала в единицу времени (за 1 сек). Чем больше частота дискретизации, тем точнее процедура двоичного кодирования. Частота измеряется в герцах (Гц). </a:t>
            </a:r>
          </a:p>
          <a:p>
            <a:r>
              <a:rPr lang="ru-RU" sz="2400" dirty="0">
                <a:solidFill>
                  <a:schemeClr val="bg1"/>
                </a:solidFill>
              </a:rPr>
              <a:t>одно измерение за 1 секунду -</a:t>
            </a:r>
            <a:r>
              <a:rPr lang="ru-RU" sz="2400" b="1" dirty="0">
                <a:solidFill>
                  <a:schemeClr val="bg1"/>
                </a:solidFill>
              </a:rPr>
              <a:t>1</a:t>
            </a:r>
            <a:r>
              <a:rPr lang="ru-RU" sz="2400" dirty="0">
                <a:solidFill>
                  <a:schemeClr val="bg1"/>
                </a:solidFill>
              </a:rPr>
              <a:t> ГЦ, 1000 измерений за 1 секунду </a:t>
            </a:r>
            <a:r>
              <a:rPr lang="ru-RU" sz="2400" b="1" dirty="0">
                <a:solidFill>
                  <a:schemeClr val="bg1"/>
                </a:solidFill>
              </a:rPr>
              <a:t>1</a:t>
            </a:r>
            <a:r>
              <a:rPr lang="ru-RU" sz="2400" dirty="0">
                <a:solidFill>
                  <a:schemeClr val="bg1"/>
                </a:solidFill>
              </a:rPr>
              <a:t> кГц. </a:t>
            </a:r>
          </a:p>
        </p:txBody>
      </p:sp>
      <p:sp>
        <p:nvSpPr>
          <p:cNvPr id="5" name="Номер слайда 4"/>
          <p:cNvSpPr>
            <a:spLocks noGrp="1"/>
          </p:cNvSpPr>
          <p:nvPr>
            <p:ph type="sldNum" sz="quarter" idx="12"/>
          </p:nvPr>
        </p:nvSpPr>
        <p:spPr/>
        <p:txBody>
          <a:bodyPr/>
          <a:lstStyle/>
          <a:p>
            <a:fld id="{6B7A1997-4BBA-48AF-9D99-EA17BBC43C1E}" type="slidenum">
              <a:rPr lang="ru-RU" smtClean="0"/>
              <a:t>17</a:t>
            </a:fld>
            <a:endParaRPr lang="ru-RU"/>
          </a:p>
        </p:txBody>
      </p:sp>
    </p:spTree>
    <p:extLst>
      <p:ext uri="{BB962C8B-B14F-4D97-AF65-F5344CB8AC3E}">
        <p14:creationId xmlns:p14="http://schemas.microsoft.com/office/powerpoint/2010/main" val="152180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4034"/>
            <a:ext cx="8229600" cy="1143000"/>
          </a:xfrm>
        </p:spPr>
        <p:txBody>
          <a:bodyPr>
            <a:noAutofit/>
          </a:bodyPr>
          <a:lstStyle/>
          <a:p>
            <a:r>
              <a:rPr lang="ru-RU" sz="2800" b="1" dirty="0"/>
              <a:t>Кодирование звуковой информации</a:t>
            </a:r>
            <a:endParaRPr lang="ru-RU" sz="2800" dirty="0"/>
          </a:p>
        </p:txBody>
      </p:sp>
      <p:sp>
        <p:nvSpPr>
          <p:cNvPr id="4" name="TextBox 3"/>
          <p:cNvSpPr txBox="1"/>
          <p:nvPr/>
        </p:nvSpPr>
        <p:spPr>
          <a:xfrm>
            <a:off x="261864" y="912770"/>
            <a:ext cx="8784976" cy="400110"/>
          </a:xfrm>
          <a:prstGeom prst="rect">
            <a:avLst/>
          </a:prstGeom>
          <a:noFill/>
        </p:spPr>
        <p:txBody>
          <a:bodyPr wrap="square" rtlCol="0">
            <a:spAutoFit/>
          </a:bodyPr>
          <a:lstStyle/>
          <a:p>
            <a:pPr lvl="0" indent="450850" eaLnBrk="0" fontAlgn="base" hangingPunct="0">
              <a:spcBef>
                <a:spcPct val="0"/>
              </a:spcBef>
              <a:spcAft>
                <a:spcPct val="0"/>
              </a:spcAft>
            </a:pPr>
            <a:endParaRPr lang="ru-RU" sz="2000" dirty="0">
              <a:solidFill>
                <a:schemeClr val="bg1"/>
              </a:solidFill>
            </a:endParaRPr>
          </a:p>
        </p:txBody>
      </p:sp>
      <p:sp>
        <p:nvSpPr>
          <p:cNvPr id="3" name="Прямоугольник 2"/>
          <p:cNvSpPr/>
          <p:nvPr/>
        </p:nvSpPr>
        <p:spPr>
          <a:xfrm>
            <a:off x="261864" y="1112825"/>
            <a:ext cx="8568952" cy="4893647"/>
          </a:xfrm>
          <a:prstGeom prst="rect">
            <a:avLst/>
          </a:prstGeom>
        </p:spPr>
        <p:txBody>
          <a:bodyPr wrap="square">
            <a:spAutoFit/>
          </a:bodyPr>
          <a:lstStyle/>
          <a:p>
            <a:r>
              <a:rPr lang="ru-RU" sz="2400" dirty="0">
                <a:solidFill>
                  <a:schemeClr val="bg1"/>
                </a:solidFill>
              </a:rPr>
              <a:t>Обозначим частоту дискретизации буквой </a:t>
            </a:r>
            <a:r>
              <a:rPr lang="ru-RU" sz="2400" b="1" dirty="0">
                <a:solidFill>
                  <a:schemeClr val="bg1"/>
                </a:solidFill>
              </a:rPr>
              <a:t>F</a:t>
            </a:r>
            <a:r>
              <a:rPr lang="ru-RU" sz="2400" dirty="0">
                <a:solidFill>
                  <a:schemeClr val="bg1"/>
                </a:solidFill>
              </a:rPr>
              <a:t>. Для кодировки выбирают одну из трех частот: </a:t>
            </a:r>
            <a:r>
              <a:rPr lang="ru-RU" sz="2400" b="1" dirty="0">
                <a:solidFill>
                  <a:schemeClr val="bg1"/>
                </a:solidFill>
              </a:rPr>
              <a:t>44,1 КГц, 22,05КГц, 11,025 КГц. </a:t>
            </a:r>
            <a:endParaRPr lang="ru-RU" sz="2400" dirty="0">
              <a:solidFill>
                <a:schemeClr val="bg1"/>
              </a:solidFill>
            </a:endParaRPr>
          </a:p>
          <a:p>
            <a:r>
              <a:rPr lang="ru-RU" sz="2400" dirty="0">
                <a:solidFill>
                  <a:schemeClr val="bg1"/>
                </a:solidFill>
              </a:rPr>
              <a:t>Считается, что диапазон частот, которые слышит человек, составляет от </a:t>
            </a:r>
            <a:r>
              <a:rPr lang="ru-RU" sz="2400" b="1" dirty="0">
                <a:solidFill>
                  <a:schemeClr val="bg1"/>
                </a:solidFill>
              </a:rPr>
              <a:t>20 Гц до 20 кГц</a:t>
            </a:r>
            <a:r>
              <a:rPr lang="ru-RU" sz="2400" dirty="0">
                <a:solidFill>
                  <a:schemeClr val="bg1"/>
                </a:solidFill>
              </a:rPr>
              <a:t>.</a:t>
            </a:r>
          </a:p>
          <a:p>
            <a:r>
              <a:rPr lang="ru-RU" sz="2400" b="1" dirty="0">
                <a:solidFill>
                  <a:schemeClr val="bg1"/>
                </a:solidFill>
              </a:rPr>
              <a:t>Качество двоичного кодирования звука определяется глубиной кодирования и частотой дискретизации.</a:t>
            </a:r>
            <a:endParaRPr lang="ru-RU" sz="2400" dirty="0">
              <a:solidFill>
                <a:schemeClr val="bg1"/>
              </a:solidFill>
            </a:endParaRPr>
          </a:p>
          <a:p>
            <a:r>
              <a:rPr lang="ru-RU" sz="2400" dirty="0">
                <a:solidFill>
                  <a:schemeClr val="bg1"/>
                </a:solidFill>
              </a:rPr>
              <a:t>Частота дискретизации аналогового звукового сигнала может принимать значения от 8 кГц до 48 кГц. При частоте 8 кГц качество </a:t>
            </a:r>
            <a:r>
              <a:rPr lang="ru-RU" sz="2400" dirty="0" err="1">
                <a:solidFill>
                  <a:schemeClr val="bg1"/>
                </a:solidFill>
              </a:rPr>
              <a:t>дискретизованного</a:t>
            </a:r>
            <a:r>
              <a:rPr lang="ru-RU" sz="2400" dirty="0">
                <a:solidFill>
                  <a:schemeClr val="bg1"/>
                </a:solidFill>
              </a:rPr>
              <a:t> звукового сигнала соответствует качеству радиотрансляции, а при частоте 48кГц – качеству звучания аудио-CD. Следует также учитывать, что возможны как моно-, так и </a:t>
            </a:r>
            <a:r>
              <a:rPr lang="ru-RU" sz="2400" dirty="0" err="1">
                <a:solidFill>
                  <a:schemeClr val="bg1"/>
                </a:solidFill>
              </a:rPr>
              <a:t>стереорежимы</a:t>
            </a:r>
            <a:r>
              <a:rPr lang="ru-RU" sz="2400" dirty="0">
                <a:solidFill>
                  <a:schemeClr val="bg1"/>
                </a:solidFill>
              </a:rPr>
              <a:t>.</a:t>
            </a:r>
          </a:p>
        </p:txBody>
      </p:sp>
      <p:sp>
        <p:nvSpPr>
          <p:cNvPr id="5" name="Номер слайда 4"/>
          <p:cNvSpPr>
            <a:spLocks noGrp="1"/>
          </p:cNvSpPr>
          <p:nvPr>
            <p:ph type="sldNum" sz="quarter" idx="12"/>
          </p:nvPr>
        </p:nvSpPr>
        <p:spPr/>
        <p:txBody>
          <a:bodyPr/>
          <a:lstStyle/>
          <a:p>
            <a:fld id="{6B7A1997-4BBA-48AF-9D99-EA17BBC43C1E}" type="slidenum">
              <a:rPr lang="ru-RU" smtClean="0"/>
              <a:t>18</a:t>
            </a:fld>
            <a:endParaRPr lang="ru-RU"/>
          </a:p>
        </p:txBody>
      </p:sp>
    </p:spTree>
    <p:extLst>
      <p:ext uri="{BB962C8B-B14F-4D97-AF65-F5344CB8AC3E}">
        <p14:creationId xmlns:p14="http://schemas.microsoft.com/office/powerpoint/2010/main" val="277144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5"/>
            <a:ext cx="8229600" cy="1373014"/>
          </a:xfrm>
        </p:spPr>
        <p:txBody>
          <a:bodyPr>
            <a:normAutofit fontScale="90000"/>
          </a:bodyPr>
          <a:lstStyle/>
          <a:p>
            <a:r>
              <a:rPr lang="ru-RU" dirty="0"/>
              <a:t>Единицы измерения информации</a:t>
            </a:r>
            <a:br>
              <a:rPr lang="ru-RU" dirty="0"/>
            </a:br>
            <a:endParaRPr lang="ru-RU" dirty="0"/>
          </a:p>
        </p:txBody>
      </p:sp>
      <p:sp>
        <p:nvSpPr>
          <p:cNvPr id="3" name="TextBox 2"/>
          <p:cNvSpPr txBox="1"/>
          <p:nvPr/>
        </p:nvSpPr>
        <p:spPr>
          <a:xfrm>
            <a:off x="251520" y="1052736"/>
            <a:ext cx="8784976" cy="5632311"/>
          </a:xfrm>
          <a:prstGeom prst="rect">
            <a:avLst/>
          </a:prstGeom>
          <a:noFill/>
        </p:spPr>
        <p:txBody>
          <a:bodyPr wrap="square" rtlCol="0">
            <a:spAutoFit/>
          </a:bodyPr>
          <a:lstStyle/>
          <a:p>
            <a:pPr indent="447675"/>
            <a:r>
              <a:rPr lang="ru-RU" sz="2400" b="1" u="sng" dirty="0">
                <a:solidFill>
                  <a:schemeClr val="bg1"/>
                </a:solidFill>
              </a:rPr>
              <a:t>Единицы измерения информации</a:t>
            </a:r>
            <a:r>
              <a:rPr lang="ru-RU" sz="2400" u="sng" dirty="0">
                <a:solidFill>
                  <a:schemeClr val="bg1"/>
                </a:solidFill>
              </a:rPr>
              <a:t> </a:t>
            </a:r>
            <a:r>
              <a:rPr lang="ru-RU" sz="2400" dirty="0">
                <a:solidFill>
                  <a:schemeClr val="bg1"/>
                </a:solidFill>
              </a:rPr>
              <a:t>служат для измерения различных характеристик, связанных с информацией.</a:t>
            </a:r>
          </a:p>
          <a:p>
            <a:pPr indent="447675" algn="just"/>
            <a:r>
              <a:rPr lang="ru-RU" sz="2400" dirty="0">
                <a:solidFill>
                  <a:schemeClr val="bg1"/>
                </a:solidFill>
              </a:rPr>
              <a:t>Чаще всего измерение информации касается измерения </a:t>
            </a:r>
            <a:r>
              <a:rPr lang="ru-RU" sz="2400" b="1" dirty="0">
                <a:solidFill>
                  <a:schemeClr val="bg1"/>
                </a:solidFill>
              </a:rPr>
              <a:t>ёмкости</a:t>
            </a:r>
            <a:r>
              <a:rPr lang="ru-RU" sz="2400" dirty="0">
                <a:solidFill>
                  <a:schemeClr val="bg1"/>
                </a:solidFill>
              </a:rPr>
              <a:t> запоминающих устройств и измерения </a:t>
            </a:r>
            <a:r>
              <a:rPr lang="ru-RU" sz="2400" b="1" dirty="0">
                <a:solidFill>
                  <a:schemeClr val="bg1"/>
                </a:solidFill>
              </a:rPr>
              <a:t>объёма</a:t>
            </a:r>
            <a:r>
              <a:rPr lang="ru-RU" sz="2400" dirty="0">
                <a:solidFill>
                  <a:schemeClr val="bg1"/>
                </a:solidFill>
              </a:rPr>
              <a:t> данных, передаваемых по цифровым каналам связи. Реже измеряется количество информации.</a:t>
            </a:r>
          </a:p>
          <a:p>
            <a:pPr indent="447675" algn="just"/>
            <a:r>
              <a:rPr lang="ru-RU" sz="2400" dirty="0">
                <a:solidFill>
                  <a:schemeClr val="bg1"/>
                </a:solidFill>
              </a:rPr>
              <a:t>Для удобства представления информации все возможные виды информации переводятся в числовую форму, и эти числа хранятся в компьютере в двоичном виде, т.е. кодируются.</a:t>
            </a:r>
          </a:p>
          <a:p>
            <a:pPr indent="447675" algn="just"/>
            <a:r>
              <a:rPr lang="ru-RU" sz="2400" u="sng" dirty="0">
                <a:solidFill>
                  <a:schemeClr val="bg1"/>
                </a:solidFill>
              </a:rPr>
              <a:t>Кодирование информации</a:t>
            </a:r>
            <a:r>
              <a:rPr lang="ru-RU" sz="2400" dirty="0">
                <a:solidFill>
                  <a:schemeClr val="bg1"/>
                </a:solidFill>
              </a:rPr>
              <a:t> — процесс преобразования информации из формы, удобной для непосредственного использования, в форму, удобную для передачи, хранения или автоматической переработки.</a:t>
            </a:r>
          </a:p>
        </p:txBody>
      </p:sp>
      <p:sp>
        <p:nvSpPr>
          <p:cNvPr id="4" name="Номер слайда 3"/>
          <p:cNvSpPr>
            <a:spLocks noGrp="1"/>
          </p:cNvSpPr>
          <p:nvPr>
            <p:ph type="sldNum" sz="quarter" idx="12"/>
          </p:nvPr>
        </p:nvSpPr>
        <p:spPr/>
        <p:txBody>
          <a:bodyPr/>
          <a:lstStyle/>
          <a:p>
            <a:fld id="{6B7A1997-4BBA-48AF-9D99-EA17BBC43C1E}" type="slidenum">
              <a:rPr lang="ru-RU" smtClean="0"/>
              <a:t>2</a:t>
            </a:fld>
            <a:endParaRPr lang="ru-RU"/>
          </a:p>
        </p:txBody>
      </p:sp>
    </p:spTree>
    <p:extLst>
      <p:ext uri="{BB962C8B-B14F-4D97-AF65-F5344CB8AC3E}">
        <p14:creationId xmlns:p14="http://schemas.microsoft.com/office/powerpoint/2010/main" val="367815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t>Кодирование текстовой информации</a:t>
            </a:r>
            <a:endParaRPr lang="ru-RU" sz="2800" dirty="0"/>
          </a:p>
        </p:txBody>
      </p:sp>
      <p:sp>
        <p:nvSpPr>
          <p:cNvPr id="4" name="TextBox 3"/>
          <p:cNvSpPr txBox="1"/>
          <p:nvPr/>
        </p:nvSpPr>
        <p:spPr>
          <a:xfrm>
            <a:off x="179512" y="1340768"/>
            <a:ext cx="8784976" cy="5170646"/>
          </a:xfrm>
          <a:prstGeom prst="rect">
            <a:avLst/>
          </a:prstGeom>
          <a:noFill/>
        </p:spPr>
        <p:txBody>
          <a:bodyPr wrap="square" rtlCol="0">
            <a:spAutoFit/>
          </a:bodyPr>
          <a:lstStyle/>
          <a:p>
            <a:pPr indent="447675" algn="just"/>
            <a:r>
              <a:rPr lang="ru-RU" sz="2200" dirty="0">
                <a:solidFill>
                  <a:schemeClr val="bg1"/>
                </a:solidFill>
              </a:rPr>
              <a:t>Для записи текстовой (знаковой) информации всегда используется какой-либо язык (естественный или формальный). </a:t>
            </a:r>
          </a:p>
          <a:p>
            <a:pPr indent="447675" algn="just"/>
            <a:r>
              <a:rPr lang="ru-RU" sz="2200" dirty="0">
                <a:solidFill>
                  <a:schemeClr val="bg1"/>
                </a:solidFill>
              </a:rPr>
              <a:t>Всё множество используемых в языке символов называется</a:t>
            </a:r>
            <a:r>
              <a:rPr lang="ru-RU" sz="2200" b="1" dirty="0">
                <a:solidFill>
                  <a:schemeClr val="bg1"/>
                </a:solidFill>
              </a:rPr>
              <a:t> </a:t>
            </a:r>
            <a:r>
              <a:rPr lang="ru-RU" sz="2200" b="1" u="sng" dirty="0">
                <a:solidFill>
                  <a:schemeClr val="bg1"/>
                </a:solidFill>
              </a:rPr>
              <a:t>алфавитом</a:t>
            </a:r>
            <a:r>
              <a:rPr lang="ru-RU" sz="2200" dirty="0">
                <a:solidFill>
                  <a:schemeClr val="bg1"/>
                </a:solidFill>
              </a:rPr>
              <a:t>. Полное число символов алфавита </a:t>
            </a:r>
            <a:r>
              <a:rPr lang="ru-RU" sz="2200" b="1" dirty="0">
                <a:solidFill>
                  <a:schemeClr val="bg1"/>
                </a:solidFill>
              </a:rPr>
              <a:t>N</a:t>
            </a:r>
            <a:r>
              <a:rPr lang="ru-RU" sz="2200" dirty="0">
                <a:solidFill>
                  <a:schemeClr val="bg1"/>
                </a:solidFill>
              </a:rPr>
              <a:t> называют его</a:t>
            </a:r>
            <a:r>
              <a:rPr lang="ru-RU" sz="2200" b="1" dirty="0">
                <a:solidFill>
                  <a:schemeClr val="bg1"/>
                </a:solidFill>
              </a:rPr>
              <a:t> </a:t>
            </a:r>
            <a:r>
              <a:rPr lang="ru-RU" sz="2200" b="1" i="1" dirty="0">
                <a:solidFill>
                  <a:schemeClr val="bg1"/>
                </a:solidFill>
              </a:rPr>
              <a:t>мощностью</a:t>
            </a:r>
            <a:r>
              <a:rPr lang="ru-RU" sz="2200" dirty="0">
                <a:solidFill>
                  <a:schemeClr val="bg1"/>
                </a:solidFill>
              </a:rPr>
              <a:t>. При записи текста в каждой очередной позиции может появиться любой из </a:t>
            </a:r>
            <a:r>
              <a:rPr lang="en-US" sz="2200" b="1" dirty="0">
                <a:solidFill>
                  <a:schemeClr val="bg1"/>
                </a:solidFill>
              </a:rPr>
              <a:t>N</a:t>
            </a:r>
            <a:r>
              <a:rPr lang="en-US" sz="2200" dirty="0">
                <a:solidFill>
                  <a:schemeClr val="bg1"/>
                </a:solidFill>
              </a:rPr>
              <a:t> </a:t>
            </a:r>
            <a:r>
              <a:rPr lang="ru-RU" sz="2200" dirty="0">
                <a:solidFill>
                  <a:schemeClr val="bg1"/>
                </a:solidFill>
              </a:rPr>
              <a:t>символов алфавита, т.е. может произойти </a:t>
            </a:r>
            <a:r>
              <a:rPr lang="en-US" sz="2200" b="1" dirty="0">
                <a:solidFill>
                  <a:schemeClr val="bg1"/>
                </a:solidFill>
              </a:rPr>
              <a:t>N </a:t>
            </a:r>
            <a:r>
              <a:rPr lang="ru-RU" sz="2200" dirty="0">
                <a:solidFill>
                  <a:schemeClr val="bg1"/>
                </a:solidFill>
              </a:rPr>
              <a:t>событий. Следовательно, каждый символ алфавита содержит </a:t>
            </a:r>
            <a:r>
              <a:rPr lang="en-US" sz="2200" b="1" dirty="0" err="1">
                <a:solidFill>
                  <a:schemeClr val="bg1"/>
                </a:solidFill>
              </a:rPr>
              <a:t>i</a:t>
            </a:r>
            <a:r>
              <a:rPr lang="en-US" sz="2200" b="1" dirty="0">
                <a:solidFill>
                  <a:schemeClr val="bg1"/>
                </a:solidFill>
              </a:rPr>
              <a:t> </a:t>
            </a:r>
            <a:r>
              <a:rPr lang="ru-RU" sz="2200" dirty="0">
                <a:solidFill>
                  <a:schemeClr val="bg1"/>
                </a:solidFill>
              </a:rPr>
              <a:t>бит информации, где </a:t>
            </a:r>
            <a:r>
              <a:rPr lang="en-US" sz="2200" b="1" dirty="0" err="1">
                <a:solidFill>
                  <a:schemeClr val="bg1"/>
                </a:solidFill>
              </a:rPr>
              <a:t>i</a:t>
            </a:r>
            <a:r>
              <a:rPr lang="en-US" sz="2200" dirty="0">
                <a:solidFill>
                  <a:schemeClr val="bg1"/>
                </a:solidFill>
              </a:rPr>
              <a:t> </a:t>
            </a:r>
            <a:r>
              <a:rPr lang="ru-RU" sz="2200" dirty="0">
                <a:solidFill>
                  <a:schemeClr val="bg1"/>
                </a:solidFill>
              </a:rPr>
              <a:t>определяется из неравенства (формула Хартли):    </a:t>
            </a:r>
            <a:r>
              <a:rPr lang="ru-RU" sz="2200" b="1" dirty="0">
                <a:solidFill>
                  <a:schemeClr val="bg1"/>
                </a:solidFill>
              </a:rPr>
              <a:t>2</a:t>
            </a:r>
            <a:r>
              <a:rPr lang="en-US" sz="2200" b="1" baseline="30000" dirty="0" err="1">
                <a:solidFill>
                  <a:schemeClr val="bg1"/>
                </a:solidFill>
              </a:rPr>
              <a:t>i</a:t>
            </a:r>
            <a:r>
              <a:rPr lang="en-US" sz="2200" b="1" dirty="0">
                <a:solidFill>
                  <a:schemeClr val="bg1"/>
                </a:solidFill>
              </a:rPr>
              <a:t> </a:t>
            </a:r>
            <a:r>
              <a:rPr lang="ru-RU" sz="2200" b="1" dirty="0">
                <a:solidFill>
                  <a:schemeClr val="bg1"/>
                </a:solidFill>
              </a:rPr>
              <a:t>≥ </a:t>
            </a:r>
            <a:r>
              <a:rPr lang="en-US" sz="2200" b="1" dirty="0">
                <a:solidFill>
                  <a:schemeClr val="bg1"/>
                </a:solidFill>
              </a:rPr>
              <a:t>N</a:t>
            </a:r>
            <a:r>
              <a:rPr lang="ru-RU" sz="2200" dirty="0">
                <a:solidFill>
                  <a:schemeClr val="bg1"/>
                </a:solidFill>
              </a:rPr>
              <a:t>. Тогда общее количество информации в тексте определяется формулой:</a:t>
            </a:r>
          </a:p>
          <a:p>
            <a:pPr indent="447675" algn="just"/>
            <a:r>
              <a:rPr lang="en-US" sz="2200" b="1" dirty="0">
                <a:solidFill>
                  <a:schemeClr val="bg1"/>
                </a:solidFill>
              </a:rPr>
              <a:t>V</a:t>
            </a:r>
            <a:r>
              <a:rPr lang="ru-RU" sz="2200" b="1" dirty="0">
                <a:solidFill>
                  <a:schemeClr val="bg1"/>
                </a:solidFill>
              </a:rPr>
              <a:t> = </a:t>
            </a:r>
            <a:r>
              <a:rPr lang="en-US" sz="2200" b="1" dirty="0">
                <a:solidFill>
                  <a:schemeClr val="bg1"/>
                </a:solidFill>
              </a:rPr>
              <a:t>k</a:t>
            </a:r>
            <a:r>
              <a:rPr lang="ru-RU" sz="2200" b="1" dirty="0">
                <a:solidFill>
                  <a:schemeClr val="bg1"/>
                </a:solidFill>
              </a:rPr>
              <a:t> * </a:t>
            </a:r>
            <a:r>
              <a:rPr lang="en-US" sz="2200" b="1" dirty="0" err="1">
                <a:solidFill>
                  <a:schemeClr val="bg1"/>
                </a:solidFill>
              </a:rPr>
              <a:t>i</a:t>
            </a:r>
            <a:r>
              <a:rPr lang="en-US" sz="2200" dirty="0">
                <a:solidFill>
                  <a:schemeClr val="bg1"/>
                </a:solidFill>
              </a:rPr>
              <a:t> </a:t>
            </a:r>
            <a:r>
              <a:rPr lang="ru-RU" sz="2200" dirty="0">
                <a:solidFill>
                  <a:schemeClr val="bg1"/>
                </a:solidFill>
              </a:rPr>
              <a:t>,  </a:t>
            </a:r>
          </a:p>
          <a:p>
            <a:pPr algn="just"/>
            <a:r>
              <a:rPr lang="ru-RU" sz="2200" dirty="0">
                <a:solidFill>
                  <a:schemeClr val="bg1"/>
                </a:solidFill>
              </a:rPr>
              <a:t>где </a:t>
            </a:r>
            <a:r>
              <a:rPr lang="en-US" sz="2200" b="1" dirty="0">
                <a:solidFill>
                  <a:schemeClr val="bg1"/>
                </a:solidFill>
              </a:rPr>
              <a:t>V</a:t>
            </a:r>
            <a:r>
              <a:rPr lang="ru-RU" sz="2200" dirty="0">
                <a:solidFill>
                  <a:schemeClr val="bg1"/>
                </a:solidFill>
              </a:rPr>
              <a:t> – количество информации в тексте; </a:t>
            </a:r>
            <a:r>
              <a:rPr lang="en-US" sz="2200" b="1" dirty="0">
                <a:solidFill>
                  <a:schemeClr val="bg1"/>
                </a:solidFill>
              </a:rPr>
              <a:t>k</a:t>
            </a:r>
            <a:r>
              <a:rPr lang="en-US" sz="2200" dirty="0">
                <a:solidFill>
                  <a:schemeClr val="bg1"/>
                </a:solidFill>
              </a:rPr>
              <a:t> </a:t>
            </a:r>
            <a:r>
              <a:rPr lang="ru-RU" sz="2200" dirty="0">
                <a:solidFill>
                  <a:schemeClr val="bg1"/>
                </a:solidFill>
              </a:rPr>
              <a:t>– число знаков в тексте (включая знаки препинания и даже пробелы), </a:t>
            </a:r>
            <a:r>
              <a:rPr lang="ru-RU" sz="2200" b="1" dirty="0">
                <a:solidFill>
                  <a:schemeClr val="bg1"/>
                </a:solidFill>
              </a:rPr>
              <a:t> </a:t>
            </a:r>
            <a:r>
              <a:rPr lang="en-US" sz="2200" b="1" dirty="0" err="1">
                <a:solidFill>
                  <a:schemeClr val="bg1"/>
                </a:solidFill>
              </a:rPr>
              <a:t>i</a:t>
            </a:r>
            <a:r>
              <a:rPr lang="ru-RU" sz="2200" dirty="0">
                <a:solidFill>
                  <a:schemeClr val="bg1"/>
                </a:solidFill>
              </a:rPr>
              <a:t>-</a:t>
            </a:r>
            <a:r>
              <a:rPr lang="en-US" sz="2200" dirty="0">
                <a:solidFill>
                  <a:schemeClr val="bg1"/>
                </a:solidFill>
              </a:rPr>
              <a:t> </a:t>
            </a:r>
            <a:r>
              <a:rPr lang="ru-RU" sz="2200" dirty="0">
                <a:solidFill>
                  <a:schemeClr val="bg1"/>
                </a:solidFill>
              </a:rPr>
              <a:t>количество бит, выделенных на кодирование одного знака.</a:t>
            </a:r>
          </a:p>
          <a:p>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3</a:t>
            </a:fld>
            <a:endParaRPr lang="ru-RU"/>
          </a:p>
        </p:txBody>
      </p:sp>
    </p:spTree>
    <p:extLst>
      <p:ext uri="{BB962C8B-B14F-4D97-AF65-F5344CB8AC3E}">
        <p14:creationId xmlns:p14="http://schemas.microsoft.com/office/powerpoint/2010/main" val="237844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t>Кодирование текстовой информации</a:t>
            </a:r>
            <a:endParaRPr lang="ru-RU" sz="2800" dirty="0"/>
          </a:p>
        </p:txBody>
      </p:sp>
      <p:sp>
        <p:nvSpPr>
          <p:cNvPr id="4" name="TextBox 3"/>
          <p:cNvSpPr txBox="1"/>
          <p:nvPr/>
        </p:nvSpPr>
        <p:spPr>
          <a:xfrm>
            <a:off x="179512" y="1340768"/>
            <a:ext cx="8784976" cy="4955203"/>
          </a:xfrm>
          <a:prstGeom prst="rect">
            <a:avLst/>
          </a:prstGeom>
          <a:noFill/>
        </p:spPr>
        <p:txBody>
          <a:bodyPr wrap="square" rtlCol="0">
            <a:spAutoFit/>
          </a:bodyPr>
          <a:lstStyle/>
          <a:p>
            <a:r>
              <a:rPr lang="ru-RU" sz="2400" dirty="0">
                <a:solidFill>
                  <a:schemeClr val="bg1"/>
                </a:solidFill>
              </a:rPr>
              <a:t>Так как каждый бит – это </a:t>
            </a:r>
            <a:r>
              <a:rPr lang="ru-RU" sz="3000" b="1" dirty="0">
                <a:solidFill>
                  <a:schemeClr val="bg1"/>
                </a:solidFill>
              </a:rPr>
              <a:t>0</a:t>
            </a:r>
            <a:r>
              <a:rPr lang="ru-RU" sz="2400" dirty="0">
                <a:solidFill>
                  <a:schemeClr val="bg1"/>
                </a:solidFill>
              </a:rPr>
              <a:t> или </a:t>
            </a:r>
            <a:r>
              <a:rPr lang="ru-RU" sz="3000" b="1" dirty="0">
                <a:solidFill>
                  <a:schemeClr val="bg1"/>
                </a:solidFill>
              </a:rPr>
              <a:t>1</a:t>
            </a:r>
            <a:r>
              <a:rPr lang="ru-RU" sz="2400" dirty="0">
                <a:solidFill>
                  <a:schemeClr val="bg1"/>
                </a:solidFill>
              </a:rPr>
              <a:t>, то </a:t>
            </a:r>
            <a:r>
              <a:rPr lang="ru-RU" sz="2400" b="1" dirty="0">
                <a:solidFill>
                  <a:schemeClr val="bg1"/>
                </a:solidFill>
              </a:rPr>
              <a:t>любой текст может быть представлен последовательностью нулей и единиц. </a:t>
            </a:r>
          </a:p>
          <a:p>
            <a:endParaRPr lang="ru-RU" sz="2400" b="1" dirty="0">
              <a:solidFill>
                <a:schemeClr val="bg1"/>
              </a:solidFill>
            </a:endParaRPr>
          </a:p>
          <a:p>
            <a:r>
              <a:rPr lang="ru-RU" sz="2400" b="1" dirty="0">
                <a:solidFill>
                  <a:schemeClr val="bg1"/>
                </a:solidFill>
              </a:rPr>
              <a:t>Именно так  текстовая информация хранится в памяти компьютера. </a:t>
            </a:r>
          </a:p>
          <a:p>
            <a:endParaRPr lang="ru-RU" sz="2400" dirty="0">
              <a:solidFill>
                <a:schemeClr val="bg1"/>
              </a:solidFill>
            </a:endParaRPr>
          </a:p>
          <a:p>
            <a:r>
              <a:rPr lang="ru-RU" sz="2400" dirty="0">
                <a:solidFill>
                  <a:schemeClr val="bg1"/>
                </a:solidFill>
              </a:rPr>
              <a:t>Присвоение символу алфавита конкретного двоичного кода – это вопрос соглашения, зафиксированного в кодовой таблице. </a:t>
            </a:r>
          </a:p>
          <a:p>
            <a:endParaRPr lang="ru-RU" sz="2400" dirty="0">
              <a:solidFill>
                <a:schemeClr val="bg1"/>
              </a:solidFill>
            </a:endParaRPr>
          </a:p>
          <a:p>
            <a:r>
              <a:rPr lang="ru-RU" sz="2400" dirty="0">
                <a:solidFill>
                  <a:schemeClr val="bg1"/>
                </a:solidFill>
              </a:rPr>
              <a:t>В настоящее время широкое распространение получили кодовые таблицы </a:t>
            </a:r>
            <a:r>
              <a:rPr lang="en-US" sz="2400" b="1" dirty="0">
                <a:solidFill>
                  <a:schemeClr val="bg1"/>
                </a:solidFill>
              </a:rPr>
              <a:t>ASCII</a:t>
            </a:r>
            <a:r>
              <a:rPr lang="en-US" sz="2400" dirty="0">
                <a:solidFill>
                  <a:schemeClr val="bg1"/>
                </a:solidFill>
              </a:rPr>
              <a:t> </a:t>
            </a:r>
            <a:r>
              <a:rPr lang="ru-RU" sz="2400" dirty="0">
                <a:solidFill>
                  <a:schemeClr val="bg1"/>
                </a:solidFill>
              </a:rPr>
              <a:t>и </a:t>
            </a:r>
            <a:r>
              <a:rPr lang="en-US" sz="2400" b="1" dirty="0">
                <a:solidFill>
                  <a:schemeClr val="bg1"/>
                </a:solidFill>
              </a:rPr>
              <a:t>Unicode</a:t>
            </a:r>
            <a:r>
              <a:rPr lang="ru-RU" sz="2400" dirty="0">
                <a:solidFill>
                  <a:schemeClr val="bg1"/>
                </a:solidFill>
              </a:rPr>
              <a:t>.</a:t>
            </a:r>
          </a:p>
          <a:p>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4</a:t>
            </a:fld>
            <a:endParaRPr lang="ru-RU"/>
          </a:p>
        </p:txBody>
      </p:sp>
    </p:spTree>
    <p:extLst>
      <p:ext uri="{BB962C8B-B14F-4D97-AF65-F5344CB8AC3E}">
        <p14:creationId xmlns:p14="http://schemas.microsoft.com/office/powerpoint/2010/main" val="113251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t>Кодирование текстовой информации</a:t>
            </a:r>
            <a:endParaRPr lang="ru-RU" sz="2800" dirty="0"/>
          </a:p>
        </p:txBody>
      </p:sp>
      <p:sp>
        <p:nvSpPr>
          <p:cNvPr id="4" name="TextBox 3"/>
          <p:cNvSpPr txBox="1"/>
          <p:nvPr/>
        </p:nvSpPr>
        <p:spPr>
          <a:xfrm>
            <a:off x="179512" y="1340768"/>
            <a:ext cx="8784976" cy="4524315"/>
          </a:xfrm>
          <a:prstGeom prst="rect">
            <a:avLst/>
          </a:prstGeom>
          <a:noFill/>
        </p:spPr>
        <p:txBody>
          <a:bodyPr wrap="square" rtlCol="0">
            <a:spAutoFit/>
          </a:bodyPr>
          <a:lstStyle/>
          <a:p>
            <a:r>
              <a:rPr lang="en-US" sz="2400" b="1" dirty="0">
                <a:solidFill>
                  <a:schemeClr val="bg1"/>
                </a:solidFill>
              </a:rPr>
              <a:t>ASCII </a:t>
            </a:r>
            <a:r>
              <a:rPr lang="ru-RU" sz="2400" dirty="0">
                <a:solidFill>
                  <a:schemeClr val="bg1"/>
                </a:solidFill>
              </a:rPr>
              <a:t>(</a:t>
            </a:r>
            <a:r>
              <a:rPr lang="en-US" sz="2400" dirty="0">
                <a:solidFill>
                  <a:schemeClr val="bg1"/>
                </a:solidFill>
              </a:rPr>
              <a:t>American </a:t>
            </a:r>
            <a:r>
              <a:rPr lang="en-US" sz="2400" dirty="0" err="1">
                <a:solidFill>
                  <a:schemeClr val="bg1"/>
                </a:solidFill>
              </a:rPr>
              <a:t>Standart</a:t>
            </a:r>
            <a:r>
              <a:rPr lang="en-US" sz="2400" dirty="0">
                <a:solidFill>
                  <a:schemeClr val="bg1"/>
                </a:solidFill>
              </a:rPr>
              <a:t> Code for Informational Interchange </a:t>
            </a:r>
            <a:r>
              <a:rPr lang="ru-RU" sz="2400" dirty="0">
                <a:solidFill>
                  <a:schemeClr val="bg1"/>
                </a:solidFill>
              </a:rPr>
              <a:t>–</a:t>
            </a:r>
            <a:r>
              <a:rPr lang="en-US" sz="2400" dirty="0">
                <a:solidFill>
                  <a:schemeClr val="bg1"/>
                </a:solidFill>
              </a:rPr>
              <a:t> </a:t>
            </a:r>
            <a:r>
              <a:rPr lang="ru-RU" sz="2400" dirty="0">
                <a:solidFill>
                  <a:schemeClr val="bg1"/>
                </a:solidFill>
              </a:rPr>
              <a:t>Американский стандартный код информационного обмена) используется достаточно давно. Для хранения кода одного символа выделено </a:t>
            </a:r>
            <a:r>
              <a:rPr lang="ru-RU" sz="2400" b="1" dirty="0">
                <a:solidFill>
                  <a:schemeClr val="bg1"/>
                </a:solidFill>
              </a:rPr>
              <a:t>8</a:t>
            </a:r>
            <a:r>
              <a:rPr lang="ru-RU" sz="2400" dirty="0">
                <a:solidFill>
                  <a:schemeClr val="bg1"/>
                </a:solidFill>
              </a:rPr>
              <a:t> бит, следовательно, кодовая таблица поддерживает до </a:t>
            </a:r>
            <a:r>
              <a:rPr lang="ru-RU" sz="2400" b="1" dirty="0">
                <a:solidFill>
                  <a:schemeClr val="bg1"/>
                </a:solidFill>
              </a:rPr>
              <a:t>2</a:t>
            </a:r>
            <a:r>
              <a:rPr lang="ru-RU" sz="2400" b="1" baseline="30000" dirty="0">
                <a:solidFill>
                  <a:schemeClr val="bg1"/>
                </a:solidFill>
              </a:rPr>
              <a:t>8 </a:t>
            </a:r>
            <a:r>
              <a:rPr lang="ru-RU" sz="2400" b="1" dirty="0">
                <a:solidFill>
                  <a:schemeClr val="bg1"/>
                </a:solidFill>
              </a:rPr>
              <a:t>= 256 </a:t>
            </a:r>
            <a:r>
              <a:rPr lang="ru-RU" sz="2400" dirty="0">
                <a:solidFill>
                  <a:schemeClr val="bg1"/>
                </a:solidFill>
              </a:rPr>
              <a:t>символов. Первая половина таблицы (</a:t>
            </a:r>
            <a:r>
              <a:rPr lang="ru-RU" sz="2400" b="1" dirty="0">
                <a:solidFill>
                  <a:schemeClr val="bg1"/>
                </a:solidFill>
              </a:rPr>
              <a:t>128</a:t>
            </a:r>
            <a:r>
              <a:rPr lang="ru-RU" sz="2400" dirty="0">
                <a:solidFill>
                  <a:schemeClr val="bg1"/>
                </a:solidFill>
              </a:rPr>
              <a:t> символов) – управляющие символы, цифры и буквы латинского алфавита. Вторая половина отводится под символы национальных алфавитов. </a:t>
            </a:r>
          </a:p>
          <a:p>
            <a:r>
              <a:rPr lang="ru-RU" sz="2400" dirty="0">
                <a:solidFill>
                  <a:schemeClr val="bg1"/>
                </a:solidFill>
              </a:rPr>
              <a:t>К сожалению, в настоящее время существует целых пять вариантов кодовых таблиц для русских букв (КОИ-8, Windows-1251, ISO, DOS,</a:t>
            </a:r>
            <a:r>
              <a:rPr lang="en-US" sz="2400" dirty="0">
                <a:solidFill>
                  <a:schemeClr val="bg1"/>
                </a:solidFill>
              </a:rPr>
              <a:t>M</a:t>
            </a:r>
            <a:r>
              <a:rPr lang="ru-RU" sz="2400" dirty="0">
                <a:solidFill>
                  <a:schemeClr val="bg1"/>
                </a:solidFill>
              </a:rPr>
              <a:t>AC), поэтому тексты созданные в одной кодировке неверно отображаются в другой. </a:t>
            </a:r>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5</a:t>
            </a:fld>
            <a:endParaRPr lang="ru-RU"/>
          </a:p>
        </p:txBody>
      </p:sp>
    </p:spTree>
    <p:extLst>
      <p:ext uri="{BB962C8B-B14F-4D97-AF65-F5344CB8AC3E}">
        <p14:creationId xmlns:p14="http://schemas.microsoft.com/office/powerpoint/2010/main" val="347631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t>Кодирование текстовой информации</a:t>
            </a:r>
            <a:endParaRPr lang="ru-RU" sz="2800" dirty="0"/>
          </a:p>
        </p:txBody>
      </p:sp>
      <p:sp>
        <p:nvSpPr>
          <p:cNvPr id="4" name="TextBox 3"/>
          <p:cNvSpPr txBox="1"/>
          <p:nvPr/>
        </p:nvSpPr>
        <p:spPr>
          <a:xfrm>
            <a:off x="179512" y="1628800"/>
            <a:ext cx="8784976" cy="2893100"/>
          </a:xfrm>
          <a:prstGeom prst="rect">
            <a:avLst/>
          </a:prstGeom>
          <a:noFill/>
        </p:spPr>
        <p:txBody>
          <a:bodyPr wrap="square" rtlCol="0">
            <a:spAutoFit/>
          </a:bodyPr>
          <a:lstStyle/>
          <a:p>
            <a:r>
              <a:rPr lang="en-US" sz="2600" b="1" dirty="0">
                <a:solidFill>
                  <a:schemeClr val="bg1"/>
                </a:solidFill>
              </a:rPr>
              <a:t>Unicode</a:t>
            </a:r>
            <a:r>
              <a:rPr lang="en-US" sz="2600" dirty="0">
                <a:solidFill>
                  <a:schemeClr val="bg1"/>
                </a:solidFill>
              </a:rPr>
              <a:t> </a:t>
            </a:r>
            <a:r>
              <a:rPr lang="ru-RU" sz="2600" dirty="0">
                <a:solidFill>
                  <a:schemeClr val="bg1"/>
                </a:solidFill>
              </a:rPr>
              <a:t>-</a:t>
            </a:r>
            <a:r>
              <a:rPr lang="en-US" sz="2600" dirty="0">
                <a:solidFill>
                  <a:schemeClr val="bg1"/>
                </a:solidFill>
              </a:rPr>
              <a:t> </a:t>
            </a:r>
            <a:r>
              <a:rPr lang="ru-RU" sz="2600" dirty="0">
                <a:solidFill>
                  <a:schemeClr val="bg1"/>
                </a:solidFill>
              </a:rPr>
              <a:t>используется для хранения кода одного символа, выделено </a:t>
            </a:r>
            <a:r>
              <a:rPr lang="ru-RU" sz="2600" b="1" dirty="0">
                <a:solidFill>
                  <a:schemeClr val="bg1"/>
                </a:solidFill>
              </a:rPr>
              <a:t>16</a:t>
            </a:r>
            <a:r>
              <a:rPr lang="ru-RU" sz="2600" dirty="0">
                <a:solidFill>
                  <a:schemeClr val="bg1"/>
                </a:solidFill>
              </a:rPr>
              <a:t> бит, следовательно, кодовая таблица поддерживает до </a:t>
            </a:r>
          </a:p>
          <a:p>
            <a:r>
              <a:rPr lang="ru-RU" sz="2600" b="1" dirty="0">
                <a:solidFill>
                  <a:schemeClr val="bg1"/>
                </a:solidFill>
              </a:rPr>
              <a:t>2</a:t>
            </a:r>
            <a:r>
              <a:rPr lang="ru-RU" sz="2600" b="1" baseline="30000" dirty="0">
                <a:solidFill>
                  <a:schemeClr val="bg1"/>
                </a:solidFill>
              </a:rPr>
              <a:t>16 </a:t>
            </a:r>
            <a:r>
              <a:rPr lang="ru-RU" sz="2600" b="1" dirty="0">
                <a:solidFill>
                  <a:schemeClr val="bg1"/>
                </a:solidFill>
              </a:rPr>
              <a:t>= 65536</a:t>
            </a:r>
            <a:r>
              <a:rPr lang="ru-RU" sz="2600" dirty="0">
                <a:solidFill>
                  <a:schemeClr val="bg1"/>
                </a:solidFill>
              </a:rPr>
              <a:t> символов. Такого пространства достаточно, чтобы в одном стандарте объединить все "живые" официальные (государственные) письменности. </a:t>
            </a:r>
          </a:p>
          <a:p>
            <a:r>
              <a:rPr lang="ru-RU" sz="2600" dirty="0">
                <a:solidFill>
                  <a:schemeClr val="bg1"/>
                </a:solidFill>
              </a:rPr>
              <a:t>Стандарт </a:t>
            </a:r>
            <a:r>
              <a:rPr lang="en-US" sz="2600" dirty="0">
                <a:solidFill>
                  <a:schemeClr val="bg1"/>
                </a:solidFill>
              </a:rPr>
              <a:t>ASCII</a:t>
            </a:r>
            <a:r>
              <a:rPr lang="ru-RU" sz="2600" dirty="0">
                <a:solidFill>
                  <a:schemeClr val="bg1"/>
                </a:solidFill>
              </a:rPr>
              <a:t> вошел в состав </a:t>
            </a:r>
            <a:r>
              <a:rPr lang="en-US" sz="2600" dirty="0">
                <a:solidFill>
                  <a:schemeClr val="bg1"/>
                </a:solidFill>
              </a:rPr>
              <a:t>Unicode</a:t>
            </a:r>
            <a:r>
              <a:rPr lang="ru-RU" sz="2600" dirty="0">
                <a:solidFill>
                  <a:schemeClr val="bg1"/>
                </a:solidFill>
              </a:rPr>
              <a:t>.</a:t>
            </a:r>
          </a:p>
        </p:txBody>
      </p:sp>
      <p:sp>
        <p:nvSpPr>
          <p:cNvPr id="3" name="Номер слайда 2"/>
          <p:cNvSpPr>
            <a:spLocks noGrp="1"/>
          </p:cNvSpPr>
          <p:nvPr>
            <p:ph type="sldNum" sz="quarter" idx="12"/>
          </p:nvPr>
        </p:nvSpPr>
        <p:spPr/>
        <p:txBody>
          <a:bodyPr/>
          <a:lstStyle/>
          <a:p>
            <a:fld id="{6B7A1997-4BBA-48AF-9D99-EA17BBC43C1E}" type="slidenum">
              <a:rPr lang="ru-RU" smtClean="0"/>
              <a:t>6</a:t>
            </a:fld>
            <a:endParaRPr lang="ru-RU"/>
          </a:p>
        </p:txBody>
      </p:sp>
    </p:spTree>
    <p:extLst>
      <p:ext uri="{BB962C8B-B14F-4D97-AF65-F5344CB8AC3E}">
        <p14:creationId xmlns:p14="http://schemas.microsoft.com/office/powerpoint/2010/main" val="43232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79512" y="1610708"/>
            <a:ext cx="8784976" cy="4524315"/>
          </a:xfrm>
          <a:prstGeom prst="rect">
            <a:avLst/>
          </a:prstGeom>
          <a:noFill/>
        </p:spPr>
        <p:txBody>
          <a:bodyPr wrap="square" rtlCol="0">
            <a:spAutoFit/>
          </a:bodyPr>
          <a:lstStyle/>
          <a:p>
            <a:pPr indent="447675" algn="just"/>
            <a:r>
              <a:rPr lang="ru-RU" sz="2400" dirty="0">
                <a:solidFill>
                  <a:schemeClr val="bg1"/>
                </a:solidFill>
              </a:rPr>
              <a:t>Преобразование графической информации из аналоговой формы в дискретную производится путем </a:t>
            </a:r>
            <a:r>
              <a:rPr lang="ru-RU" sz="2400" u="sng" dirty="0">
                <a:solidFill>
                  <a:schemeClr val="bg1"/>
                </a:solidFill>
              </a:rPr>
              <a:t>дискретизации</a:t>
            </a:r>
            <a:r>
              <a:rPr lang="ru-RU" sz="2400" dirty="0">
                <a:solidFill>
                  <a:schemeClr val="bg1"/>
                </a:solidFill>
              </a:rPr>
              <a:t>, т.е.  разбиения непрерывного графического изображения на отдельные элементы. В процессе дискретизации производится кодирование, т.е. присвоение каждому элементу конкретного значения в форме кода.</a:t>
            </a:r>
          </a:p>
          <a:p>
            <a:pPr indent="447675" algn="just"/>
            <a:r>
              <a:rPr lang="ru-RU" sz="2400" dirty="0">
                <a:solidFill>
                  <a:schemeClr val="bg1"/>
                </a:solidFill>
              </a:rPr>
              <a:t>В процессе кодирования изображения производится </a:t>
            </a:r>
            <a:r>
              <a:rPr lang="ru-RU" sz="2400" u="sng" dirty="0">
                <a:solidFill>
                  <a:schemeClr val="bg1"/>
                </a:solidFill>
              </a:rPr>
              <a:t>пространственная дискретизация</a:t>
            </a:r>
            <a:r>
              <a:rPr lang="ru-RU" sz="2400" dirty="0">
                <a:solidFill>
                  <a:schemeClr val="bg1"/>
                </a:solidFill>
              </a:rPr>
              <a:t>. Пространственную дискретизацию изображения можно сравнить с построением изображения из мозаики. Изображение разбивается на отдельные мелкие фрагменты (точки), каждому из которых присваивается код цвета.</a:t>
            </a:r>
          </a:p>
        </p:txBody>
      </p:sp>
      <p:sp>
        <p:nvSpPr>
          <p:cNvPr id="3" name="Номер слайда 2"/>
          <p:cNvSpPr>
            <a:spLocks noGrp="1"/>
          </p:cNvSpPr>
          <p:nvPr>
            <p:ph type="sldNum" sz="quarter" idx="12"/>
          </p:nvPr>
        </p:nvSpPr>
        <p:spPr/>
        <p:txBody>
          <a:bodyPr/>
          <a:lstStyle/>
          <a:p>
            <a:fld id="{6B7A1997-4BBA-48AF-9D99-EA17BBC43C1E}" type="slidenum">
              <a:rPr lang="ru-RU" smtClean="0"/>
              <a:t>7</a:t>
            </a:fld>
            <a:endParaRPr lang="ru-RU"/>
          </a:p>
        </p:txBody>
      </p:sp>
      <p:sp>
        <p:nvSpPr>
          <p:cNvPr id="5" name="Заголовок 4"/>
          <p:cNvSpPr>
            <a:spLocks noGrp="1"/>
          </p:cNvSpPr>
          <p:nvPr>
            <p:ph type="title"/>
          </p:nvPr>
        </p:nvSpPr>
        <p:spPr/>
        <p:txBody>
          <a:bodyPr>
            <a:normAutofit fontScale="90000"/>
          </a:bodyPr>
          <a:lstStyle/>
          <a:p>
            <a:r>
              <a:rPr lang="ru-RU" dirty="0"/>
              <a:t>Кодирование графической информации</a:t>
            </a:r>
          </a:p>
        </p:txBody>
      </p:sp>
    </p:spTree>
    <p:extLst>
      <p:ext uri="{BB962C8B-B14F-4D97-AF65-F5344CB8AC3E}">
        <p14:creationId xmlns:p14="http://schemas.microsoft.com/office/powerpoint/2010/main" val="106374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79512" y="671691"/>
            <a:ext cx="8784976" cy="6186309"/>
          </a:xfrm>
          <a:prstGeom prst="rect">
            <a:avLst/>
          </a:prstGeom>
          <a:noFill/>
        </p:spPr>
        <p:txBody>
          <a:bodyPr wrap="square" rtlCol="0">
            <a:spAutoFit/>
          </a:bodyPr>
          <a:lstStyle/>
          <a:p>
            <a:pPr lvl="0" indent="450850" eaLnBrk="0" fontAlgn="base" hangingPunct="0">
              <a:spcBef>
                <a:spcPct val="0"/>
              </a:spcBef>
              <a:spcAft>
                <a:spcPct val="0"/>
              </a:spcAft>
            </a:pPr>
            <a:r>
              <a:rPr lang="ru-RU" altLang="ru-RU" sz="2200" dirty="0">
                <a:solidFill>
                  <a:schemeClr val="bg1"/>
                </a:solidFill>
                <a:latin typeface="Arial" panose="020B0604020202020204" pitchFamily="34" charset="0"/>
                <a:ea typeface="Times New Roman" panose="02020603050405020304" pitchFamily="18" charset="0"/>
              </a:rPr>
              <a:t>В результате пространственной дискретизации графическая информация представляется в виде растрового изображения. Растровое изображение состоит из определённого количества строк, каждая из которых содержит определённое количество точек (пиксел).</a:t>
            </a:r>
            <a:endParaRPr lang="ru-RU" altLang="ru-RU" sz="2200" dirty="0">
              <a:solidFill>
                <a:schemeClr val="bg1"/>
              </a:solidFill>
              <a:latin typeface="Arial" panose="020B0604020202020204" pitchFamily="34" charset="0"/>
            </a:endParaRPr>
          </a:p>
          <a:p>
            <a:pPr lvl="0" indent="450850" eaLnBrk="0" fontAlgn="base" hangingPunct="0">
              <a:spcBef>
                <a:spcPct val="0"/>
              </a:spcBef>
              <a:spcAft>
                <a:spcPct val="0"/>
              </a:spcAft>
            </a:pPr>
            <a:r>
              <a:rPr lang="ru-RU" altLang="ru-RU" sz="2200" dirty="0">
                <a:solidFill>
                  <a:schemeClr val="bg1"/>
                </a:solidFill>
                <a:latin typeface="Arial" panose="020B0604020202020204" pitchFamily="34" charset="0"/>
                <a:ea typeface="Times New Roman" panose="02020603050405020304" pitchFamily="18" charset="0"/>
              </a:rPr>
              <a:t>Качество изображения зависит от разрешающей способности.</a:t>
            </a:r>
            <a:endParaRPr lang="ru-RU" altLang="ru-RU" sz="2200" dirty="0">
              <a:solidFill>
                <a:schemeClr val="bg1"/>
              </a:solidFill>
              <a:latin typeface="Arial" panose="020B0604020202020204" pitchFamily="34" charset="0"/>
            </a:endParaRPr>
          </a:p>
          <a:p>
            <a:pPr lvl="0" indent="450850" eaLnBrk="0" fontAlgn="base" hangingPunct="0">
              <a:spcBef>
                <a:spcPct val="0"/>
              </a:spcBef>
              <a:spcAft>
                <a:spcPct val="0"/>
              </a:spcAft>
            </a:pPr>
            <a:r>
              <a:rPr lang="ru-RU" altLang="ru-RU" sz="2200" dirty="0">
                <a:solidFill>
                  <a:schemeClr val="bg1"/>
                </a:solidFill>
                <a:latin typeface="Arial" panose="020B0604020202020204" pitchFamily="34" charset="0"/>
                <a:ea typeface="Times New Roman" panose="02020603050405020304" pitchFamily="18" charset="0"/>
              </a:rPr>
              <a:t>Разрешающая способность растрового изображения определяется количеством точек по горизонтали (X) и количеством точек по вертикали (</a:t>
            </a:r>
            <a:r>
              <a:rPr lang="en-US" altLang="ru-RU" sz="2200" dirty="0">
                <a:solidFill>
                  <a:schemeClr val="bg1"/>
                </a:solidFill>
                <a:latin typeface="Arial" panose="020B0604020202020204" pitchFamily="34" charset="0"/>
                <a:ea typeface="Times New Roman" panose="02020603050405020304" pitchFamily="18" charset="0"/>
              </a:rPr>
              <a:t>Y</a:t>
            </a:r>
            <a:r>
              <a:rPr lang="ru-RU" altLang="ru-RU" sz="2200" dirty="0">
                <a:solidFill>
                  <a:schemeClr val="bg1"/>
                </a:solidFill>
                <a:latin typeface="Arial" panose="020B0604020202020204" pitchFamily="34" charset="0"/>
                <a:ea typeface="Times New Roman" panose="02020603050405020304" pitchFamily="18" charset="0"/>
              </a:rPr>
              <a:t>) на единицу длины изображения.</a:t>
            </a:r>
          </a:p>
          <a:p>
            <a:pPr lvl="0" indent="450850" eaLnBrk="0" fontAlgn="base" hangingPunct="0">
              <a:spcBef>
                <a:spcPct val="0"/>
              </a:spcBef>
              <a:spcAft>
                <a:spcPct val="0"/>
              </a:spcAft>
            </a:pPr>
            <a:r>
              <a:rPr lang="ru-RU" altLang="ru-RU" sz="2200" dirty="0">
                <a:solidFill>
                  <a:schemeClr val="bg1"/>
                </a:solidFill>
                <a:latin typeface="Arial" panose="020B0604020202020204" pitchFamily="34" charset="0"/>
                <a:ea typeface="Times New Roman" panose="02020603050405020304" pitchFamily="18" charset="0"/>
              </a:rPr>
              <a:t>Чем меньше размер точки, тем больше разрешающая способность (больше строк растра и точек в строке) и, соответственно, выше качество изображения.</a:t>
            </a:r>
            <a:br>
              <a:rPr lang="ru-RU" altLang="ru-RU" sz="2200" dirty="0">
                <a:solidFill>
                  <a:schemeClr val="bg1"/>
                </a:solidFill>
                <a:latin typeface="Arial" panose="020B0604020202020204" pitchFamily="34" charset="0"/>
                <a:ea typeface="Times New Roman" panose="02020603050405020304" pitchFamily="18" charset="0"/>
              </a:rPr>
            </a:br>
            <a:r>
              <a:rPr lang="ru-RU" altLang="ru-RU" sz="2200" dirty="0">
                <a:solidFill>
                  <a:schemeClr val="bg1"/>
                </a:solidFill>
                <a:latin typeface="Arial" panose="020B0604020202020204" pitchFamily="34" charset="0"/>
                <a:ea typeface="Times New Roman" panose="02020603050405020304" pitchFamily="18" charset="0"/>
              </a:rPr>
              <a:t>Величина разрешающей способности выражается в  (</a:t>
            </a:r>
            <a:r>
              <a:rPr lang="ru-RU" altLang="ru-RU" sz="2200" dirty="0" err="1">
                <a:solidFill>
                  <a:schemeClr val="bg1"/>
                </a:solidFill>
                <a:latin typeface="Arial" panose="020B0604020202020204" pitchFamily="34" charset="0"/>
                <a:ea typeface="Times New Roman" panose="02020603050405020304" pitchFamily="18" charset="0"/>
              </a:rPr>
              <a:t>dot</a:t>
            </a:r>
            <a:r>
              <a:rPr lang="ru-RU" altLang="ru-RU" sz="2200" dirty="0">
                <a:solidFill>
                  <a:schemeClr val="bg1"/>
                </a:solidFill>
                <a:latin typeface="Arial" panose="020B0604020202020204" pitchFamily="34" charset="0"/>
                <a:ea typeface="Times New Roman" panose="02020603050405020304" pitchFamily="18" charset="0"/>
              </a:rPr>
              <a:t> </a:t>
            </a:r>
            <a:r>
              <a:rPr lang="ru-RU" altLang="ru-RU" sz="2200" dirty="0" err="1">
                <a:solidFill>
                  <a:schemeClr val="bg1"/>
                </a:solidFill>
                <a:latin typeface="Arial" panose="020B0604020202020204" pitchFamily="34" charset="0"/>
                <a:ea typeface="Times New Roman" panose="02020603050405020304" pitchFamily="18" charset="0"/>
              </a:rPr>
              <a:t>per</a:t>
            </a:r>
            <a:r>
              <a:rPr lang="ru-RU" altLang="ru-RU" sz="2200" dirty="0">
                <a:solidFill>
                  <a:schemeClr val="bg1"/>
                </a:solidFill>
                <a:latin typeface="Arial" panose="020B0604020202020204" pitchFamily="34" charset="0"/>
                <a:ea typeface="Times New Roman" panose="02020603050405020304" pitchFamily="18" charset="0"/>
              </a:rPr>
              <a:t> </a:t>
            </a:r>
            <a:r>
              <a:rPr lang="ru-RU" altLang="ru-RU" sz="2200" dirty="0" err="1">
                <a:solidFill>
                  <a:schemeClr val="bg1"/>
                </a:solidFill>
                <a:latin typeface="Arial" panose="020B0604020202020204" pitchFamily="34" charset="0"/>
                <a:ea typeface="Times New Roman" panose="02020603050405020304" pitchFamily="18" charset="0"/>
              </a:rPr>
              <a:t>inch</a:t>
            </a:r>
            <a:r>
              <a:rPr lang="ru-RU" altLang="ru-RU" sz="2200" dirty="0">
                <a:solidFill>
                  <a:schemeClr val="bg1"/>
                </a:solidFill>
                <a:latin typeface="Arial" panose="020B0604020202020204" pitchFamily="34" charset="0"/>
                <a:ea typeface="Times New Roman" panose="02020603050405020304" pitchFamily="18" charset="0"/>
              </a:rPr>
              <a:t> – точек на дюйм), т.е. в количестве точек в полоске изображения длиной в 1 дюйм ( 1дюйм = 2,54 см).</a:t>
            </a:r>
            <a:r>
              <a:rPr lang="ru-RU" altLang="ru-RU" sz="2200" dirty="0">
                <a:solidFill>
                  <a:schemeClr val="bg1"/>
                </a:solidFill>
                <a:latin typeface="Arial" panose="020B0604020202020204" pitchFamily="34" charset="0"/>
              </a:rPr>
              <a:t> </a:t>
            </a:r>
          </a:p>
          <a:p>
            <a:pPr indent="447675" algn="just"/>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8</a:t>
            </a:fld>
            <a:endParaRPr lang="ru-RU"/>
          </a:p>
        </p:txBody>
      </p:sp>
    </p:spTree>
    <p:extLst>
      <p:ext uri="{BB962C8B-B14F-4D97-AF65-F5344CB8AC3E}">
        <p14:creationId xmlns:p14="http://schemas.microsoft.com/office/powerpoint/2010/main" val="33313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69296" y="1052736"/>
            <a:ext cx="8784976" cy="4524315"/>
          </a:xfrm>
          <a:prstGeom prst="rect">
            <a:avLst/>
          </a:prstGeom>
          <a:noFill/>
        </p:spPr>
        <p:txBody>
          <a:bodyPr wrap="square" rtlCol="0">
            <a:spAutoFit/>
          </a:bodyPr>
          <a:lstStyle/>
          <a:p>
            <a:pPr lvl="0" indent="450850" eaLnBrk="0" fontAlgn="base" hangingPunct="0">
              <a:spcBef>
                <a:spcPct val="0"/>
              </a:spcBef>
              <a:spcAft>
                <a:spcPct val="0"/>
              </a:spcAft>
            </a:pPr>
            <a:r>
              <a:rPr lang="ru-RU" sz="2400" dirty="0">
                <a:solidFill>
                  <a:schemeClr val="bg1"/>
                </a:solidFill>
              </a:rPr>
              <a:t>Оцифровка графических изображений с бумаги или плёнок производится с помощью сканера.</a:t>
            </a:r>
          </a:p>
          <a:p>
            <a:pPr lvl="0" indent="450850" eaLnBrk="0" fontAlgn="base" hangingPunct="0">
              <a:spcBef>
                <a:spcPct val="0"/>
              </a:spcBef>
              <a:spcAft>
                <a:spcPct val="0"/>
              </a:spcAft>
            </a:pPr>
            <a:r>
              <a:rPr lang="ru-RU" sz="2400" dirty="0">
                <a:solidFill>
                  <a:schemeClr val="bg1"/>
                </a:solidFill>
              </a:rPr>
              <a:t>Сканирование производится путём перемещения светочувствительных элементов вдоль изображения. Характеристики сканера выражаются двумя числами, например </a:t>
            </a:r>
            <a:r>
              <a:rPr lang="ru-RU" sz="2400" b="1" dirty="0">
                <a:solidFill>
                  <a:schemeClr val="bg1"/>
                </a:solidFill>
              </a:rPr>
              <a:t>1200 х 2400</a:t>
            </a:r>
            <a:r>
              <a:rPr lang="ru-RU" sz="2400" dirty="0">
                <a:solidFill>
                  <a:schemeClr val="bg1"/>
                </a:solidFill>
              </a:rPr>
              <a:t> </a:t>
            </a:r>
            <a:r>
              <a:rPr lang="ru-RU" sz="2400" dirty="0" err="1">
                <a:solidFill>
                  <a:schemeClr val="bg1"/>
                </a:solidFill>
              </a:rPr>
              <a:t>dpi</a:t>
            </a:r>
            <a:r>
              <a:rPr lang="ru-RU" sz="2400" dirty="0">
                <a:solidFill>
                  <a:schemeClr val="bg1"/>
                </a:solidFill>
              </a:rPr>
              <a:t>. </a:t>
            </a:r>
          </a:p>
          <a:p>
            <a:pPr lvl="0" indent="450850" eaLnBrk="0" fontAlgn="base" hangingPunct="0">
              <a:spcBef>
                <a:spcPct val="0"/>
              </a:spcBef>
              <a:spcAft>
                <a:spcPct val="0"/>
              </a:spcAft>
            </a:pPr>
            <a:r>
              <a:rPr lang="ru-RU" sz="2400" u="sng" dirty="0">
                <a:solidFill>
                  <a:schemeClr val="bg1"/>
                </a:solidFill>
              </a:rPr>
              <a:t>Первое</a:t>
            </a:r>
            <a:r>
              <a:rPr lang="ru-RU" sz="2400" dirty="0">
                <a:solidFill>
                  <a:schemeClr val="bg1"/>
                </a:solidFill>
              </a:rPr>
              <a:t> число определяет количество светочувствительных элементов на одном дюйме полоски и является оптическим разрешением. </a:t>
            </a:r>
          </a:p>
          <a:p>
            <a:pPr lvl="0" indent="450850" eaLnBrk="0" fontAlgn="base" hangingPunct="0">
              <a:spcBef>
                <a:spcPct val="0"/>
              </a:spcBef>
              <a:spcAft>
                <a:spcPct val="0"/>
              </a:spcAft>
            </a:pPr>
            <a:r>
              <a:rPr lang="ru-RU" sz="2400" u="sng" dirty="0">
                <a:solidFill>
                  <a:schemeClr val="bg1"/>
                </a:solidFill>
              </a:rPr>
              <a:t>Второе</a:t>
            </a:r>
            <a:r>
              <a:rPr lang="ru-RU" sz="2400" dirty="0">
                <a:solidFill>
                  <a:schemeClr val="bg1"/>
                </a:solidFill>
              </a:rPr>
              <a:t> - является аппаратным разрешением и определяет количество </a:t>
            </a:r>
            <a:r>
              <a:rPr lang="ru-RU" sz="2400" dirty="0" err="1">
                <a:solidFill>
                  <a:schemeClr val="bg1"/>
                </a:solidFill>
              </a:rPr>
              <a:t>микрошагов</a:t>
            </a:r>
            <a:r>
              <a:rPr lang="ru-RU" sz="2400" dirty="0">
                <a:solidFill>
                  <a:schemeClr val="bg1"/>
                </a:solidFill>
              </a:rPr>
              <a:t> при перемещении на один дюйм вдоль изображения.</a:t>
            </a:r>
            <a:endParaRPr lang="ru-RU" sz="2200" dirty="0">
              <a:solidFill>
                <a:schemeClr val="bg1"/>
              </a:solidFill>
            </a:endParaRPr>
          </a:p>
        </p:txBody>
      </p:sp>
      <p:sp>
        <p:nvSpPr>
          <p:cNvPr id="3" name="Номер слайда 2"/>
          <p:cNvSpPr>
            <a:spLocks noGrp="1"/>
          </p:cNvSpPr>
          <p:nvPr>
            <p:ph type="sldNum" sz="quarter" idx="12"/>
          </p:nvPr>
        </p:nvSpPr>
        <p:spPr/>
        <p:txBody>
          <a:bodyPr/>
          <a:lstStyle/>
          <a:p>
            <a:fld id="{6B7A1997-4BBA-48AF-9D99-EA17BBC43C1E}" type="slidenum">
              <a:rPr lang="ru-RU" smtClean="0"/>
              <a:t>9</a:t>
            </a:fld>
            <a:endParaRPr lang="ru-RU"/>
          </a:p>
        </p:txBody>
      </p:sp>
    </p:spTree>
    <p:extLst>
      <p:ext uri="{BB962C8B-B14F-4D97-AF65-F5344CB8AC3E}">
        <p14:creationId xmlns:p14="http://schemas.microsoft.com/office/powerpoint/2010/main" val="2668921679"/>
      </p:ext>
    </p:extLst>
  </p:cSld>
  <p:clrMapOvr>
    <a:masterClrMapping/>
  </p:clrMapOvr>
</p:sld>
</file>

<file path=ppt/theme/theme1.xml><?xml version="1.0" encoding="utf-8"?>
<a:theme xmlns:a="http://schemas.openxmlformats.org/drawingml/2006/main" name="БГУИР">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БГУИР</Template>
  <TotalTime>2799</TotalTime>
  <Words>1048</Words>
  <Application>Microsoft Office PowerPoint</Application>
  <PresentationFormat>Экран (4:3)</PresentationFormat>
  <Paragraphs>138</Paragraphs>
  <Slides>18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Batang</vt:lpstr>
      <vt:lpstr>Calibri</vt:lpstr>
      <vt:lpstr>Constantia</vt:lpstr>
      <vt:lpstr>Times New Roman</vt:lpstr>
      <vt:lpstr>БГУИР</vt:lpstr>
      <vt:lpstr>1  Представление информации в компьютере, единицы измерения информации. Системы счисления</vt:lpstr>
      <vt:lpstr>Единицы измерения информации </vt:lpstr>
      <vt:lpstr>Кодирование текстовой информации</vt:lpstr>
      <vt:lpstr>Кодирование текстовой информации</vt:lpstr>
      <vt:lpstr>Кодирование текстовой информации</vt:lpstr>
      <vt:lpstr>Кодирование текстовой информации</vt:lpstr>
      <vt:lpstr>Кодирование графической информации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Кодирование звуковой информации</vt:lpstr>
      <vt:lpstr>Кодирование звуковой информации</vt:lpstr>
      <vt:lpstr>Кодирование звуковой информации</vt:lpstr>
      <vt:lpstr>Кодирование звуковой информации</vt:lpstr>
      <vt:lpstr>Кодирование звуковой информации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Жариков</dc:creator>
  <cp:lastModifiedBy>User</cp:lastModifiedBy>
  <cp:revision>38</cp:revision>
  <cp:lastPrinted>2017-07-07T05:38:11Z</cp:lastPrinted>
  <dcterms:created xsi:type="dcterms:W3CDTF">2017-06-11T10:47:44Z</dcterms:created>
  <dcterms:modified xsi:type="dcterms:W3CDTF">2018-09-20T07:48:37Z</dcterms:modified>
</cp:coreProperties>
</file>