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a:defRPr lang="ru-RU"/>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D6D72234-CA24-4C89-BEE4-B3FCD1774603}" type="datetimeFigureOut">
              <a:rPr lang="ru-RU" smtClean="0"/>
              <a:t>08.12.2015</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8EA8E3DB-DCA3-40C8-84B7-DB1F4F48C746}"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6D72234-CA24-4C89-BEE4-B3FCD1774603}" type="datetimeFigureOut">
              <a:rPr lang="ru-RU" smtClean="0"/>
              <a:t>08.12.2015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EA8E3DB-DCA3-40C8-84B7-DB1F4F48C746}"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6D72234-CA24-4C89-BEE4-B3FCD1774603}" type="datetimeFigureOut">
              <a:rPr lang="ru-RU" smtClean="0"/>
              <a:t>08.12.2015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EA8E3DB-DCA3-40C8-84B7-DB1F4F48C746}"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6D72234-CA24-4C89-BEE4-B3FCD1774603}" type="datetimeFigureOut">
              <a:rPr lang="ru-RU" smtClean="0"/>
              <a:t>08.12.2015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EA8E3DB-DCA3-40C8-84B7-DB1F4F48C746}"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D6D72234-CA24-4C89-BEE4-B3FCD1774603}" type="datetimeFigureOut">
              <a:rPr lang="ru-RU" smtClean="0"/>
              <a:t>08.12.2015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EA8E3DB-DCA3-40C8-84B7-DB1F4F48C746}"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6D72234-CA24-4C89-BEE4-B3FCD1774603}" type="datetimeFigureOut">
              <a:rPr lang="ru-RU" smtClean="0"/>
              <a:t>08.12.2015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EA8E3DB-DCA3-40C8-84B7-DB1F4F48C746}"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D6D72234-CA24-4C89-BEE4-B3FCD1774603}" type="datetimeFigureOut">
              <a:rPr lang="ru-RU" smtClean="0"/>
              <a:t>08.12.2015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EA8E3DB-DCA3-40C8-84B7-DB1F4F48C746}"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D6D72234-CA24-4C89-BEE4-B3FCD1774603}" type="datetimeFigureOut">
              <a:rPr lang="ru-RU" smtClean="0"/>
              <a:t>08.12.2015</a:t>
            </a:fld>
            <a:endParaRPr lang="ru-RU"/>
          </a:p>
        </p:txBody>
      </p:sp>
      <p:sp>
        <p:nvSpPr>
          <p:cNvPr id="8" name="Номер слайда 7"/>
          <p:cNvSpPr>
            <a:spLocks noGrp="1"/>
          </p:cNvSpPr>
          <p:nvPr>
            <p:ph type="sldNum" sz="quarter" idx="11"/>
          </p:nvPr>
        </p:nvSpPr>
        <p:spPr/>
        <p:txBody>
          <a:bodyPr/>
          <a:lstStyle/>
          <a:p>
            <a:fld id="{8EA8E3DB-DCA3-40C8-84B7-DB1F4F48C746}" type="slidenum">
              <a:rPr lang="ru-RU" smtClean="0"/>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6D72234-CA24-4C89-BEE4-B3FCD1774603}" type="datetimeFigureOut">
              <a:rPr lang="ru-RU" smtClean="0"/>
              <a:t>08.12.2015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EA8E3DB-DCA3-40C8-84B7-DB1F4F48C746}"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6D72234-CA24-4C89-BEE4-B3FCD1774603}" type="datetimeFigureOut">
              <a:rPr lang="ru-RU" smtClean="0"/>
              <a:t>08.12.2015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8EA8E3DB-DCA3-40C8-84B7-DB1F4F48C746}"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D6D72234-CA24-4C89-BEE4-B3FCD1774603}" type="datetimeFigureOut">
              <a:rPr lang="ru-RU" smtClean="0"/>
              <a:t>08.12.2015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EA8E3DB-DCA3-40C8-84B7-DB1F4F48C746}"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6D72234-CA24-4C89-BEE4-B3FCD1774603}" type="datetimeFigureOut">
              <a:rPr lang="ru-RU" smtClean="0"/>
              <a:t>08.12.2015</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EA8E3DB-DCA3-40C8-84B7-DB1F4F48C746}"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kpms.ru/Procedury/Q_HR_QMS.htm"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kpms.ru/Vnedrenie.ht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528" y="478745"/>
            <a:ext cx="9217024" cy="2664296"/>
          </a:xfrm>
        </p:spPr>
        <p:txBody>
          <a:bodyPr>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ru-RU" sz="4400" b="1" cap="all" dirty="0" smtClean="0">
                <a:ln/>
                <a:solidFill>
                  <a:srgbClr val="00B05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Система мотивации персонала. </a:t>
            </a:r>
            <a:r>
              <a:rPr lang="ru-RU" sz="4400" b="1" cap="all" dirty="0" err="1" smtClean="0">
                <a:ln/>
                <a:solidFill>
                  <a:srgbClr val="00B05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вИДЫ</a:t>
            </a:r>
            <a:r>
              <a:rPr lang="ru-RU" sz="4400" b="1" cap="all" dirty="0" smtClean="0">
                <a:ln/>
                <a:solidFill>
                  <a:srgbClr val="00B05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ru-RU" sz="4400" b="1" cap="all" dirty="0" err="1" smtClean="0">
                <a:ln/>
                <a:solidFill>
                  <a:srgbClr val="00B05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МОТИВАЦИи</a:t>
            </a:r>
            <a:r>
              <a:rPr lang="ru-RU" sz="4400" b="1" cap="all" dirty="0" smtClean="0">
                <a:ln/>
                <a:solidFill>
                  <a:srgbClr val="00B05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ПЕРСОНАЛА. Управление мотивацией персонала</a:t>
            </a:r>
            <a:br>
              <a:rPr lang="ru-RU" sz="4400" b="1" cap="all" dirty="0" smtClean="0">
                <a:ln/>
                <a:solidFill>
                  <a:srgbClr val="00B05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endParaRPr lang="ru-RU" sz="4400" b="1" cap="all" dirty="0">
              <a:ln/>
              <a:solidFill>
                <a:srgbClr val="00B05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3074" name="Picture 2" descr="http://www.oreninform.ru/upload/iblock/3d0/28.10%20bfsdksdyrfualeua%209%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89040"/>
            <a:ext cx="3954016" cy="29623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502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80513"/>
            <a:ext cx="8712968" cy="2677656"/>
          </a:xfrm>
          <a:prstGeom prst="rect">
            <a:avLst/>
          </a:prstGeom>
        </p:spPr>
        <p:txBody>
          <a:bodyPr wrap="square">
            <a:spAutoFit/>
          </a:bodyPr>
          <a:lstStyle/>
          <a:p>
            <a:pPr fontAlgn="base"/>
            <a:r>
              <a:rPr lang="ru-RU" sz="2400" b="1" i="1" dirty="0">
                <a:solidFill>
                  <a:srgbClr val="00B050"/>
                </a:solidFill>
                <a:latin typeface="Times New Roman" pitchFamily="18" charset="0"/>
                <a:cs typeface="Times New Roman" pitchFamily="18" charset="0"/>
              </a:rPr>
              <a:t>Внутренняя мотивация</a:t>
            </a:r>
            <a:r>
              <a:rPr lang="ru-RU" sz="2400" dirty="0">
                <a:latin typeface="Times New Roman" pitchFamily="18" charset="0"/>
                <a:cs typeface="Times New Roman" pitchFamily="18" charset="0"/>
              </a:rPr>
              <a:t> предусматривает самостоятельное стремление персонала выполнить определенные действия. Выполнение действий приносит сотрудникам удовлетворение или удовольствие. Однако внутренняя мотивация не означает, что персонал не будет искать выгоды. При внутренней мотивации внешних стимулов оказывается недостаточно, чтобы персонал получил желаемые выгоды.</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60" y="2779692"/>
            <a:ext cx="7150472" cy="3622080"/>
          </a:xfrm>
          <a:prstGeom prst="rect">
            <a:avLst/>
          </a:prstGeom>
        </p:spPr>
      </p:pic>
    </p:spTree>
    <p:extLst>
      <p:ext uri="{BB962C8B-B14F-4D97-AF65-F5344CB8AC3E}">
        <p14:creationId xmlns:p14="http://schemas.microsoft.com/office/powerpoint/2010/main" val="3785225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404664"/>
            <a:ext cx="8280920" cy="2677656"/>
          </a:xfrm>
          <a:prstGeom prst="rect">
            <a:avLst/>
          </a:prstGeom>
        </p:spPr>
        <p:txBody>
          <a:bodyPr wrap="square">
            <a:spAutoFit/>
          </a:bodyPr>
          <a:lstStyle/>
          <a:p>
            <a:pPr fontAlgn="base"/>
            <a:r>
              <a:rPr lang="ru-RU" sz="2400" dirty="0">
                <a:latin typeface="Times New Roman" pitchFamily="18" charset="0"/>
                <a:cs typeface="Times New Roman" pitchFamily="18" charset="0"/>
              </a:rPr>
              <a:t>Задача внешней мотивации заключается в том, чтобы стимулировать и развить внутреннюю мотивацию персонала. Добиться этого можно за счет регулярной оценки мотивации персонала и применением методов, соответствующих уровню мотивации.</a:t>
            </a:r>
          </a:p>
          <a:p>
            <a:r>
              <a:rPr lang="ru-RU" sz="2400" dirty="0">
                <a:latin typeface="Times New Roman" pitchFamily="18" charset="0"/>
                <a:cs typeface="Times New Roman" pitchFamily="18" charset="0"/>
              </a:rPr>
              <a:t>Оценка мотивации персонала должна проводиться в соответствии с поставленными целями мотивации. </a:t>
            </a:r>
          </a:p>
        </p:txBody>
      </p:sp>
    </p:spTree>
    <p:extLst>
      <p:ext uri="{BB962C8B-B14F-4D97-AF65-F5344CB8AC3E}">
        <p14:creationId xmlns:p14="http://schemas.microsoft.com/office/powerpoint/2010/main" val="2882488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260648"/>
            <a:ext cx="8352928" cy="1323439"/>
          </a:xfrm>
          <a:prstGeom prst="rect">
            <a:avLst/>
          </a:prstGeom>
        </p:spPr>
        <p:txBody>
          <a:bodyPr wrap="square">
            <a:spAutoFit/>
          </a:bodyPr>
          <a:lstStyle/>
          <a:p>
            <a:pPr algn="ctr"/>
            <a:r>
              <a:rPr lang="ru-RU" sz="4000" b="1" cap="all" dirty="0">
                <a:solidFill>
                  <a:srgbClr val="00B050"/>
                </a:solidFill>
                <a:latin typeface="Times New Roman" pitchFamily="18" charset="0"/>
                <a:cs typeface="Times New Roman" pitchFamily="18" charset="0"/>
              </a:rPr>
              <a:t>УПРАВЛЕНИЕ МОТИВАЦИЕЙ ПЕРСОНАЛА</a:t>
            </a:r>
            <a:endParaRPr lang="ru-RU" sz="4000" b="1" dirty="0">
              <a:solidFill>
                <a:srgbClr val="00B050"/>
              </a:solidFill>
              <a:latin typeface="Times New Roman" pitchFamily="18" charset="0"/>
              <a:cs typeface="Times New Roman" pitchFamily="18" charset="0"/>
            </a:endParaRPr>
          </a:p>
        </p:txBody>
      </p:sp>
      <p:sp>
        <p:nvSpPr>
          <p:cNvPr id="3" name="Прямоугольник 2"/>
          <p:cNvSpPr/>
          <p:nvPr/>
        </p:nvSpPr>
        <p:spPr>
          <a:xfrm>
            <a:off x="179512" y="1484784"/>
            <a:ext cx="8964488" cy="2677656"/>
          </a:xfrm>
          <a:prstGeom prst="rect">
            <a:avLst/>
          </a:prstGeom>
        </p:spPr>
        <p:txBody>
          <a:bodyPr wrap="square">
            <a:spAutoFit/>
          </a:bodyPr>
          <a:lstStyle/>
          <a:p>
            <a:pPr fontAlgn="base"/>
            <a:r>
              <a:rPr lang="ru-RU" sz="2400" dirty="0">
                <a:latin typeface="Times New Roman" pitchFamily="18" charset="0"/>
                <a:cs typeface="Times New Roman" pitchFamily="18" charset="0"/>
              </a:rPr>
              <a:t>По ходу внедрения системы качества изменяется отношение сотрудников к своей работе, одновременно происходит и изменение мотивации персонала. У части сотрудников мотивация повышается. У отдельных сотрудников мотивация, наоборот, снижается. Для эффективной работы системы качества, важно регулярно оценивать мотивацию персонала и применять необходимые методы управления мотивацией персонала.</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14" y="4162440"/>
            <a:ext cx="4359484" cy="2477930"/>
          </a:xfrm>
          <a:prstGeom prst="rect">
            <a:avLst/>
          </a:prstGeom>
        </p:spPr>
      </p:pic>
    </p:spTree>
    <p:extLst>
      <p:ext uri="{BB962C8B-B14F-4D97-AF65-F5344CB8AC3E}">
        <p14:creationId xmlns:p14="http://schemas.microsoft.com/office/powerpoint/2010/main" val="124879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rotWithShape="1">
          <a:blip r:embed="rId2"/>
          <a:srcRect l="21221" t="29457" r="32122" b="45464"/>
          <a:stretch/>
        </p:blipFill>
        <p:spPr bwMode="auto">
          <a:xfrm>
            <a:off x="736419" y="188640"/>
            <a:ext cx="7704856" cy="3127851"/>
          </a:xfrm>
          <a:prstGeom prst="rect">
            <a:avLst/>
          </a:prstGeom>
          <a:ln>
            <a:noFill/>
          </a:ln>
          <a:extLst>
            <a:ext uri="{53640926-AAD7-44D8-BBD7-CCE9431645EC}">
              <a14:shadowObscured xmlns:a14="http://schemas.microsoft.com/office/drawing/2010/main"/>
            </a:ext>
          </a:extLst>
        </p:spPr>
      </p:pic>
      <p:sp>
        <p:nvSpPr>
          <p:cNvPr id="3" name="Прямоугольник 2"/>
          <p:cNvSpPr/>
          <p:nvPr/>
        </p:nvSpPr>
        <p:spPr>
          <a:xfrm>
            <a:off x="278587" y="3212976"/>
            <a:ext cx="8568951" cy="3785652"/>
          </a:xfrm>
          <a:prstGeom prst="rect">
            <a:avLst/>
          </a:prstGeom>
        </p:spPr>
        <p:txBody>
          <a:bodyPr wrap="square">
            <a:spAutoFit/>
          </a:bodyPr>
          <a:lstStyle/>
          <a:p>
            <a:r>
              <a:rPr lang="ru-RU" sz="2400" dirty="0">
                <a:latin typeface="Times New Roman" pitchFamily="18" charset="0"/>
                <a:cs typeface="Times New Roman" pitchFamily="18" charset="0"/>
              </a:rPr>
              <a:t>Как правило, управление мотивацией персонала возлагается на службу персонала и является частью функций по </a:t>
            </a:r>
            <a:r>
              <a:rPr lang="ru-RU" sz="2400" b="1" i="1" u="sng" dirty="0">
                <a:latin typeface="Times New Roman" pitchFamily="18" charset="0"/>
                <a:cs typeface="Times New Roman" pitchFamily="18" charset="0"/>
                <a:hlinkClick r:id="rId3"/>
              </a:rPr>
              <a:t>управлению персоналом</a:t>
            </a:r>
            <a:r>
              <a:rPr lang="ru-RU" sz="2400" dirty="0">
                <a:latin typeface="Times New Roman" pitchFamily="18" charset="0"/>
                <a:cs typeface="Times New Roman" pitchFamily="18" charset="0"/>
              </a:rPr>
              <a:t>. В системе менеджмента качества управление мотивацией персонала четко связано с целями в области качества и является инструментом для вовлечения персонала в работу. Поэтому, для эффективного применения этого инструмента, необходимо, чтобы в разработке мероприятий по мотивации принимали участие не только сотрудники службы персонала, но и высшее руководство организации и специалисты службы качества.</a:t>
            </a:r>
          </a:p>
        </p:txBody>
      </p:sp>
    </p:spTree>
    <p:extLst>
      <p:ext uri="{BB962C8B-B14F-4D97-AF65-F5344CB8AC3E}">
        <p14:creationId xmlns:p14="http://schemas.microsoft.com/office/powerpoint/2010/main" val="205142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01363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323528" y="188640"/>
            <a:ext cx="8568951" cy="3046988"/>
          </a:xfrm>
          <a:prstGeom prst="rect">
            <a:avLst/>
          </a:prstGeom>
        </p:spPr>
        <p:txBody>
          <a:bodyPr wrap="square">
            <a:spAutoFit/>
          </a:bodyPr>
          <a:lstStyle/>
          <a:p>
            <a:r>
              <a:rPr lang="ru-RU" sz="2400" b="1" dirty="0">
                <a:solidFill>
                  <a:srgbClr val="00B050"/>
                </a:solidFill>
                <a:latin typeface="Times New Roman" pitchFamily="18" charset="0"/>
                <a:cs typeface="Times New Roman" pitchFamily="18" charset="0"/>
              </a:rPr>
              <a:t>Система мотивации персонала </a:t>
            </a:r>
            <a:r>
              <a:rPr lang="ru-RU" sz="2400" dirty="0">
                <a:latin typeface="Times New Roman" pitchFamily="18" charset="0"/>
                <a:cs typeface="Times New Roman" pitchFamily="18" charset="0"/>
              </a:rPr>
              <a:t>– это один из наиболее действенных инструментов управления, позволяющих влиять на эффективность деятельности сотрудников и компании в целом. Настроенная в соответствии со стратегическими и тактическими ориентирами компании, система мотивации позволит менеджерам формировать необходимое поведение сотрудников, повысить производительность, заинтересованность и лояльность персонала.</a:t>
            </a:r>
          </a:p>
        </p:txBody>
      </p:sp>
      <p:sp>
        <p:nvSpPr>
          <p:cNvPr id="7" name="Прямоугольник 6"/>
          <p:cNvSpPr/>
          <p:nvPr/>
        </p:nvSpPr>
        <p:spPr>
          <a:xfrm>
            <a:off x="323527" y="3284984"/>
            <a:ext cx="8568951" cy="3416320"/>
          </a:xfrm>
          <a:prstGeom prst="rect">
            <a:avLst/>
          </a:prstGeom>
        </p:spPr>
        <p:txBody>
          <a:bodyPr wrap="square">
            <a:spAutoFit/>
          </a:bodyPr>
          <a:lstStyle/>
          <a:p>
            <a:r>
              <a:rPr lang="ru-RU" sz="2400" b="1" dirty="0">
                <a:solidFill>
                  <a:srgbClr val="00B050"/>
                </a:solidFill>
                <a:latin typeface="Times New Roman" pitchFamily="18" charset="0"/>
                <a:cs typeface="Times New Roman" pitchFamily="18" charset="0"/>
              </a:rPr>
              <a:t>Задачи системы мотивации</a:t>
            </a:r>
            <a:r>
              <a:rPr lang="ru-RU" sz="2400" b="1" dirty="0">
                <a:latin typeface="Times New Roman" pitchFamily="18" charset="0"/>
                <a:cs typeface="Times New Roman" pitchFamily="18" charset="0"/>
              </a:rPr>
              <a:t>: </a:t>
            </a:r>
            <a:r>
              <a:rPr lang="ru-RU" sz="2400" dirty="0">
                <a:latin typeface="Times New Roman" pitchFamily="18" charset="0"/>
                <a:cs typeface="Times New Roman" pitchFamily="18" charset="0"/>
              </a:rPr>
              <a:t>ориентировать работников на решение стратегических задач, стимулировать эффективную и производственную работу каждого  сотрудника, привлекать в компанию квалифицированных специалистов и закреплять уже работающих профессионалов,  стимулировать профессиональное развитие и рост квалификации сотрудников, обеспечивать лояльность сотрудников на всех уровнях и стабильность кадрового состава компании, оптимизировать расходы на персонал.</a:t>
            </a:r>
          </a:p>
        </p:txBody>
      </p:sp>
    </p:spTree>
    <p:extLst>
      <p:ext uri="{BB962C8B-B14F-4D97-AF65-F5344CB8AC3E}">
        <p14:creationId xmlns:p14="http://schemas.microsoft.com/office/powerpoint/2010/main" val="3007113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rotWithShape="1">
          <a:blip r:embed="rId2"/>
          <a:srcRect l="21512" t="44186" r="19768" b="12120"/>
          <a:stretch/>
        </p:blipFill>
        <p:spPr bwMode="auto">
          <a:xfrm>
            <a:off x="0" y="260649"/>
            <a:ext cx="9144000" cy="58326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3095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50261" y="289067"/>
            <a:ext cx="9577064" cy="2862322"/>
          </a:xfrm>
          <a:prstGeom prst="rect">
            <a:avLst/>
          </a:prstGeom>
        </p:spPr>
        <p:txBody>
          <a:bodyPr wrap="square">
            <a:spAutoFit/>
          </a:bodyPr>
          <a:lstStyle/>
          <a:p>
            <a:r>
              <a:rPr lang="ru-RU" dirty="0"/>
              <a:t> </a:t>
            </a:r>
          </a:p>
          <a:p>
            <a:pPr algn="ctr"/>
            <a:r>
              <a:rPr lang="ru-RU" sz="5400" cap="all" dirty="0">
                <a:solidFill>
                  <a:srgbClr val="00B050"/>
                </a:solidFill>
                <a:latin typeface="Times New Roman" pitchFamily="18" charset="0"/>
                <a:cs typeface="Times New Roman" pitchFamily="18" charset="0"/>
              </a:rPr>
              <a:t>ВИДЫ МОТИВАЦИИ ПЕРСОНАЛА</a:t>
            </a:r>
            <a:endParaRPr lang="ru-RU" sz="5400" dirty="0">
              <a:solidFill>
                <a:srgbClr val="00B050"/>
              </a:solidFill>
              <a:latin typeface="Times New Roman" pitchFamily="18" charset="0"/>
              <a:cs typeface="Times New Roman" pitchFamily="18" charset="0"/>
            </a:endParaRPr>
          </a:p>
          <a:p>
            <a:r>
              <a:rPr lang="ru-RU" sz="5400" dirty="0"/>
              <a:t> </a:t>
            </a:r>
          </a:p>
        </p:txBody>
      </p:sp>
      <p:sp>
        <p:nvSpPr>
          <p:cNvPr id="7" name="Прямоугольник 6"/>
          <p:cNvSpPr/>
          <p:nvPr/>
        </p:nvSpPr>
        <p:spPr>
          <a:xfrm>
            <a:off x="335519" y="2420888"/>
            <a:ext cx="8424936" cy="3785652"/>
          </a:xfrm>
          <a:prstGeom prst="rect">
            <a:avLst/>
          </a:prstGeom>
        </p:spPr>
        <p:txBody>
          <a:bodyPr wrap="square">
            <a:spAutoFit/>
          </a:bodyPr>
          <a:lstStyle/>
          <a:p>
            <a:pPr fontAlgn="base"/>
            <a:r>
              <a:rPr lang="ru-RU" sz="2400" dirty="0"/>
              <a:t>Если рассматривать мотивацию с точки зрения получаемых благ, то мотивация персонала бывает двух видов: </a:t>
            </a:r>
            <a:r>
              <a:rPr lang="ru-RU" sz="2400" dirty="0">
                <a:solidFill>
                  <a:srgbClr val="00B050"/>
                </a:solidFill>
              </a:rPr>
              <a:t>материальная и нематериальная</a:t>
            </a:r>
            <a:r>
              <a:rPr lang="ru-RU" sz="2400" dirty="0"/>
              <a:t>. Оба эти вида мотивации применяются для успешного </a:t>
            </a:r>
            <a:r>
              <a:rPr lang="ru-RU" sz="2400" b="1" i="1" dirty="0">
                <a:hlinkClick r:id="rId2"/>
              </a:rPr>
              <a:t>внедрения системы качества</a:t>
            </a:r>
            <a:r>
              <a:rPr lang="ru-RU" sz="2400" dirty="0"/>
              <a:t> и поддержания ее работоспособности. Как правило, эти виды мотивации применяются совместно. В зависимости от уровня управления и поставленных целей мотивации, соотношение материальных и нематериальных видов мотивации изменяется.</a:t>
            </a:r>
          </a:p>
        </p:txBody>
      </p:sp>
    </p:spTree>
    <p:extLst>
      <p:ext uri="{BB962C8B-B14F-4D97-AF65-F5344CB8AC3E}">
        <p14:creationId xmlns:p14="http://schemas.microsoft.com/office/powerpoint/2010/main" val="31899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99142" y="188640"/>
            <a:ext cx="8377314" cy="3046988"/>
          </a:xfrm>
          <a:prstGeom prst="rect">
            <a:avLst/>
          </a:prstGeom>
        </p:spPr>
        <p:txBody>
          <a:bodyPr wrap="square">
            <a:spAutoFit/>
          </a:bodyPr>
          <a:lstStyle/>
          <a:p>
            <a:pPr fontAlgn="base"/>
            <a:r>
              <a:rPr lang="ru-RU" sz="2400" b="1" i="1" dirty="0">
                <a:solidFill>
                  <a:srgbClr val="00B050"/>
                </a:solidFill>
              </a:rPr>
              <a:t>Материальная мотивация</a:t>
            </a:r>
            <a:r>
              <a:rPr lang="ru-RU" sz="2400" dirty="0"/>
              <a:t> предусматривает получение определенных материальных благ, которые могут быть выражены в денежном выражении, материальных объектах или услугах. Этот вид мотивации персонала применяется на уровне мотивации отдельного сотрудника или групп сотрудников. На уровне мотивации всего коллектива организации он применяется реже, так как является малоэффективным.</a:t>
            </a: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479" y="3356992"/>
            <a:ext cx="5760640" cy="3307636"/>
          </a:xfrm>
          <a:prstGeom prst="rect">
            <a:avLst/>
          </a:prstGeom>
        </p:spPr>
      </p:pic>
    </p:spTree>
    <p:extLst>
      <p:ext uri="{BB962C8B-B14F-4D97-AF65-F5344CB8AC3E}">
        <p14:creationId xmlns:p14="http://schemas.microsoft.com/office/powerpoint/2010/main" val="611287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rotWithShape="1">
          <a:blip r:embed="rId2"/>
          <a:srcRect l="22383" t="27406" r="23837" b="11370"/>
          <a:stretch/>
        </p:blipFill>
        <p:spPr bwMode="auto">
          <a:xfrm>
            <a:off x="179512" y="260648"/>
            <a:ext cx="8784976" cy="61926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81527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260648"/>
            <a:ext cx="7776864" cy="3416320"/>
          </a:xfrm>
          <a:prstGeom prst="rect">
            <a:avLst/>
          </a:prstGeom>
        </p:spPr>
        <p:txBody>
          <a:bodyPr wrap="square">
            <a:spAutoFit/>
          </a:bodyPr>
          <a:lstStyle/>
          <a:p>
            <a:pPr fontAlgn="base"/>
            <a:r>
              <a:rPr lang="ru-RU" sz="2400" b="1" i="1" dirty="0">
                <a:solidFill>
                  <a:srgbClr val="00B050"/>
                </a:solidFill>
                <a:latin typeface="Times New Roman" pitchFamily="18" charset="0"/>
                <a:cs typeface="Times New Roman" pitchFamily="18" charset="0"/>
              </a:rPr>
              <a:t>Нематериальная мотивация</a:t>
            </a:r>
            <a:r>
              <a:rPr lang="ru-RU" sz="2400" dirty="0">
                <a:latin typeface="Times New Roman" pitchFamily="18" charset="0"/>
                <a:cs typeface="Times New Roman" pitchFamily="18" charset="0"/>
              </a:rPr>
              <a:t> направлена на получение сотрудниками эмоциональных выгод. Выгоды могут проявляться в различных формах, например, повышение самооценки, психологический комфорт, гордость за труд и пр. Этот вид мотивации применяется на всех уровнях мотивации персонала. Наиболее часто его применяют на уровне мотивации всего коллектива организации, т.к. позволяет «сформировать» причастность каждого сотрудника к организации.</a:t>
            </a: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933056"/>
            <a:ext cx="5184576" cy="2448272"/>
          </a:xfrm>
          <a:prstGeom prst="rect">
            <a:avLst/>
          </a:prstGeom>
        </p:spPr>
      </p:pic>
    </p:spTree>
    <p:extLst>
      <p:ext uri="{BB962C8B-B14F-4D97-AF65-F5344CB8AC3E}">
        <p14:creationId xmlns:p14="http://schemas.microsoft.com/office/powerpoint/2010/main" val="2049723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p:nvPr/>
        </p:nvPicPr>
        <p:blipFill rotWithShape="1">
          <a:blip r:embed="rId2"/>
          <a:srcRect l="22095" t="18088" r="23836" b="10296"/>
          <a:stretch/>
        </p:blipFill>
        <p:spPr bwMode="auto">
          <a:xfrm>
            <a:off x="467544" y="274555"/>
            <a:ext cx="8424936" cy="61206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6696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188640"/>
            <a:ext cx="8820472" cy="830997"/>
          </a:xfrm>
          <a:prstGeom prst="rect">
            <a:avLst/>
          </a:prstGeom>
        </p:spPr>
        <p:txBody>
          <a:bodyPr wrap="square">
            <a:spAutoFit/>
          </a:bodyPr>
          <a:lstStyle/>
          <a:p>
            <a:pPr fontAlgn="base"/>
            <a:r>
              <a:rPr lang="ru-RU" sz="2400" dirty="0">
                <a:latin typeface="Times New Roman" pitchFamily="18" charset="0"/>
                <a:cs typeface="Times New Roman" pitchFamily="18" charset="0"/>
              </a:rPr>
              <a:t>С точки зрения оказываемого воздействия, мотивация персонала может быть внешней и внутренней.</a:t>
            </a:r>
          </a:p>
        </p:txBody>
      </p:sp>
      <p:sp>
        <p:nvSpPr>
          <p:cNvPr id="5" name="Прямоугольник 4"/>
          <p:cNvSpPr/>
          <p:nvPr/>
        </p:nvSpPr>
        <p:spPr>
          <a:xfrm>
            <a:off x="174158" y="1083711"/>
            <a:ext cx="8430289" cy="1569660"/>
          </a:xfrm>
          <a:prstGeom prst="rect">
            <a:avLst/>
          </a:prstGeom>
        </p:spPr>
        <p:txBody>
          <a:bodyPr wrap="square">
            <a:spAutoFit/>
          </a:bodyPr>
          <a:lstStyle/>
          <a:p>
            <a:pPr fontAlgn="base"/>
            <a:r>
              <a:rPr lang="ru-RU" sz="2400" b="1" i="1" dirty="0">
                <a:solidFill>
                  <a:srgbClr val="00B050"/>
                </a:solidFill>
                <a:latin typeface="Times New Roman" pitchFamily="18" charset="0"/>
                <a:cs typeface="Times New Roman" pitchFamily="18" charset="0"/>
              </a:rPr>
              <a:t>Внешняя мотивация</a:t>
            </a:r>
            <a:r>
              <a:rPr lang="ru-RU" sz="2400" dirty="0">
                <a:latin typeface="Times New Roman" pitchFamily="18" charset="0"/>
                <a:cs typeface="Times New Roman" pitchFamily="18" charset="0"/>
              </a:rPr>
              <a:t> предусматривает оказание на персонал определенного воздействия (позитивного или негативного), которое приведет к получению результата. За достижение результата персонал получает либо блага, либо наказание.</a:t>
            </a: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5" y="2780928"/>
            <a:ext cx="6624736" cy="3819525"/>
          </a:xfrm>
          <a:prstGeom prst="rect">
            <a:avLst/>
          </a:prstGeom>
        </p:spPr>
      </p:pic>
    </p:spTree>
    <p:extLst>
      <p:ext uri="{BB962C8B-B14F-4D97-AF65-F5344CB8AC3E}">
        <p14:creationId xmlns:p14="http://schemas.microsoft.com/office/powerpoint/2010/main" val="364057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