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9" r:id="rId4"/>
    <p:sldId id="278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80" r:id="rId13"/>
    <p:sldId id="272" r:id="rId14"/>
    <p:sldId id="281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2C0"/>
    <a:srgbClr val="02376D"/>
    <a:srgbClr val="163163"/>
    <a:srgbClr val="345C93"/>
    <a:srgbClr val="1C3161"/>
    <a:srgbClr val="20386A"/>
    <a:srgbClr val="040B29"/>
    <a:srgbClr val="325992"/>
    <a:srgbClr val="274A7A"/>
    <a:srgbClr val="3E6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84" autoAdjust="0"/>
    <p:restoredTop sz="94629" autoAdjust="0"/>
  </p:normalViewPr>
  <p:slideViewPr>
    <p:cSldViewPr>
      <p:cViewPr varScale="1">
        <p:scale>
          <a:sx n="113" d="100"/>
          <a:sy n="113" d="100"/>
        </p:scale>
        <p:origin x="-11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78D2F-D1A3-4550-82DC-D986686530F3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CD1CA-747C-4662-ACEA-202EED173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92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CCA2-4E3C-4303-A9F4-38A28A6FCEF8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2B43-97EC-4CAE-8773-143B73EE66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22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 userDrawn="1"/>
        </p:nvGrpSpPr>
        <p:grpSpPr>
          <a:xfrm>
            <a:off x="2" y="1628800"/>
            <a:ext cx="9161588" cy="2664296"/>
            <a:chOff x="0" y="1628800"/>
            <a:chExt cx="9161588" cy="2664296"/>
          </a:xfrm>
        </p:grpSpPr>
        <p:sp>
          <p:nvSpPr>
            <p:cNvPr id="11" name="Прямоугольник 10"/>
            <p:cNvSpPr/>
            <p:nvPr userDrawn="1"/>
          </p:nvSpPr>
          <p:spPr>
            <a:xfrm>
              <a:off x="17588" y="1628800"/>
              <a:ext cx="9144000" cy="2448272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Прямоугольник 11"/>
            <p:cNvSpPr/>
            <p:nvPr userDrawn="1"/>
          </p:nvSpPr>
          <p:spPr>
            <a:xfrm>
              <a:off x="0" y="407707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Прямоугольник 12"/>
          <p:cNvSpPr/>
          <p:nvPr userDrawn="1"/>
        </p:nvSpPr>
        <p:spPr>
          <a:xfrm>
            <a:off x="12837" y="4293096"/>
            <a:ext cx="9131167" cy="25649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32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noFill/>
              </a:ln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2833" y="548680"/>
            <a:ext cx="9144000" cy="1080120"/>
          </a:xfrm>
          <a:prstGeom prst="rect">
            <a:avLst/>
          </a:prstGeom>
          <a:gradFill>
            <a:gsLst>
              <a:gs pos="0">
                <a:srgbClr val="20386A"/>
              </a:gs>
              <a:gs pos="50000">
                <a:srgbClr val="1C3161"/>
              </a:gs>
              <a:gs pos="100000">
                <a:srgbClr val="040B2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369954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43651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A1F739-27B0-4898-8C6D-14FF6A375064}" type="datetimeFigureOut">
              <a:rPr lang="ru-RU" smtClean="0"/>
              <a:pPr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7A1997-4BBA-48AF-9D99-EA17BBC43C1E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7" y="698402"/>
            <a:ext cx="600075" cy="71437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35696" y="548680"/>
            <a:ext cx="4248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Б</a:t>
            </a:r>
            <a:r>
              <a:rPr lang="ru-RU" sz="16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ЕЛОРУССКИЙ </a:t>
            </a:r>
            <a:r>
              <a:rPr lang="ru-RU" sz="16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Г</a:t>
            </a:r>
            <a:r>
              <a:rPr lang="ru-RU" sz="1600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ОСУДАРСТВЕННЫЙ </a:t>
            </a:r>
            <a:r>
              <a:rPr lang="ru-RU" sz="18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УНИВЕРСИТЕТ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 </a:t>
            </a:r>
            <a:r>
              <a:rPr lang="ru-RU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 </a:t>
            </a:r>
            <a:r>
              <a:rPr lang="en-US" baseline="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 </a:t>
            </a:r>
            <a:r>
              <a:rPr lang="ru-RU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ИНФОРМАТИКИ</a:t>
            </a:r>
            <a:endParaRPr lang="en-US" dirty="0" smtClean="0">
              <a:solidFill>
                <a:schemeClr val="bg1"/>
              </a:solidFill>
              <a:effectLst/>
              <a:latin typeface="Batang" pitchFamily="18" charset="-127"/>
              <a:ea typeface="Batang" pitchFamily="18" charset="-127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effectLst/>
                <a:latin typeface="Batang" pitchFamily="18" charset="-127"/>
                <a:ea typeface="Batang" pitchFamily="18" charset="-127"/>
              </a:rPr>
              <a:t>И РАДИОЭЛЕКТРОНИКИ</a:t>
            </a:r>
            <a:endParaRPr lang="ru-RU" sz="2400" dirty="0" smtClean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63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Группа 10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2" name="Прямоугольник 11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21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88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467544" y="1642836"/>
            <a:ext cx="8280920" cy="459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8" name="Прямоугольник 7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17" name="Группа 16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2" name="Прямоугольник 11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49" cy="5810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9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417637" y="1642836"/>
            <a:ext cx="4082355" cy="4522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4652393" y="1637865"/>
            <a:ext cx="4082355" cy="4522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 10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3" name="Прямоугольник 12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53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 userDrawn="1"/>
        </p:nvSpPr>
        <p:spPr>
          <a:xfrm>
            <a:off x="417637" y="1642836"/>
            <a:ext cx="4082355" cy="453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637265" y="1626915"/>
            <a:ext cx="4082355" cy="453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11" name="Прямоугольник 10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Группа 13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5" name="Прямоугольник 14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51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436" y="0"/>
            <a:ext cx="9150257" cy="1642836"/>
            <a:chOff x="12833" y="1628800"/>
            <a:chExt cx="9150257" cy="1642836"/>
          </a:xfrm>
        </p:grpSpPr>
        <p:sp>
          <p:nvSpPr>
            <p:cNvPr id="7" name="Прямоугольник 6"/>
            <p:cNvSpPr/>
            <p:nvPr userDrawn="1"/>
          </p:nvSpPr>
          <p:spPr>
            <a:xfrm>
              <a:off x="17588" y="1628800"/>
              <a:ext cx="9144000" cy="1412776"/>
            </a:xfrm>
            <a:prstGeom prst="rect">
              <a:avLst/>
            </a:prstGeom>
            <a:solidFill>
              <a:srgbClr val="345C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/>
            <p:cNvCxnSpPr/>
            <p:nvPr userDrawn="1"/>
          </p:nvCxnSpPr>
          <p:spPr>
            <a:xfrm>
              <a:off x="12833" y="1628800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рямоугольник 8"/>
            <p:cNvSpPr/>
            <p:nvPr userDrawn="1"/>
          </p:nvSpPr>
          <p:spPr>
            <a:xfrm>
              <a:off x="19090" y="3055612"/>
              <a:ext cx="9144000" cy="216024"/>
            </a:xfrm>
            <a:prstGeom prst="rect">
              <a:avLst/>
            </a:prstGeom>
            <a:solidFill>
              <a:srgbClr val="1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11" name="Прямоугольник 10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Рисунок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32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43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16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739-27B0-4898-8C6D-14FF6A375064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7693" y="6165298"/>
            <a:ext cx="9136311" cy="974576"/>
            <a:chOff x="7689" y="6165304"/>
            <a:chExt cx="9136311" cy="974574"/>
          </a:xfrm>
        </p:grpSpPr>
        <p:sp>
          <p:nvSpPr>
            <p:cNvPr id="9" name="Прямоугольник 8"/>
            <p:cNvSpPr/>
            <p:nvPr userDrawn="1"/>
          </p:nvSpPr>
          <p:spPr>
            <a:xfrm>
              <a:off x="7689" y="6165304"/>
              <a:ext cx="9136311" cy="692696"/>
            </a:xfrm>
            <a:prstGeom prst="rect">
              <a:avLst/>
            </a:prstGeom>
            <a:solidFill>
              <a:srgbClr val="023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6232351"/>
              <a:ext cx="476250" cy="5810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655762" y="6178078"/>
              <a:ext cx="3484189" cy="9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Б</a:t>
              </a:r>
              <a:r>
                <a:rPr lang="ru-RU" sz="1050" dirty="0" smtClean="0">
                  <a:solidFill>
                    <a:srgbClr val="AFB2C0"/>
                  </a:solidFill>
                </a:rPr>
                <a:t>елорусский </a:t>
              </a:r>
              <a:r>
                <a:rPr lang="ru-RU" sz="1050" dirty="0" smtClean="0">
                  <a:solidFill>
                    <a:srgbClr val="AFB2C0"/>
                  </a:solidFill>
                  <a:effectLst/>
                </a:rPr>
                <a:t>Г</a:t>
              </a:r>
              <a:r>
                <a:rPr lang="ru-RU" sz="1050" dirty="0" smtClean="0">
                  <a:solidFill>
                    <a:srgbClr val="AFB2C0"/>
                  </a:solidFill>
                </a:rPr>
                <a:t>осударственный </a:t>
              </a:r>
              <a:endParaRPr lang="en-US" sz="1050" dirty="0" smtClean="0">
                <a:solidFill>
                  <a:srgbClr val="AFB2C0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Университет</a:t>
              </a:r>
              <a:r>
                <a:rPr lang="ru-RU" sz="1200" dirty="0" smtClean="0">
                  <a:solidFill>
                    <a:srgbClr val="AFB2C0"/>
                  </a:solidFill>
                </a:rPr>
                <a:t> </a:t>
              </a:r>
              <a:r>
                <a:rPr lang="ru-RU" sz="1200" dirty="0" smtClean="0">
                  <a:solidFill>
                    <a:srgbClr val="AFB2C0"/>
                  </a:solidFill>
                  <a:effectLst/>
                </a:rPr>
                <a:t>Информатики</a:t>
              </a:r>
              <a:endParaRPr lang="en-US" sz="1200" dirty="0" smtClean="0">
                <a:solidFill>
                  <a:srgbClr val="AFB2C0"/>
                </a:solidFill>
                <a:effectLst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 smtClean="0">
                  <a:solidFill>
                    <a:srgbClr val="AFB2C0"/>
                  </a:solidFill>
                  <a:effectLst/>
                </a:rPr>
                <a:t>и Радиоэлектроники</a:t>
              </a:r>
              <a:endParaRPr lang="ru-RU" sz="1600" dirty="0" smtClean="0">
                <a:solidFill>
                  <a:srgbClr val="AFB2C0"/>
                </a:solidFill>
              </a:endParaRPr>
            </a:p>
            <a:p>
              <a:endParaRPr lang="ru-RU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516216" y="6237312"/>
              <a:ext cx="252028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Республика Беларусь, Минск</a:t>
              </a:r>
              <a:b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ru-RU" sz="1400" dirty="0" smtClean="0">
                  <a:solidFill>
                    <a:schemeClr val="bg1">
                      <a:lumMod val="65000"/>
                    </a:schemeClr>
                  </a:solidFill>
                </a:rPr>
                <a:t>220013, ул. П. Бровки, 6</a:t>
              </a:r>
              <a:endParaRPr lang="ru-RU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1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E6993"/>
            </a:gs>
            <a:gs pos="50000">
              <a:srgbClr val="274A7A"/>
            </a:gs>
            <a:gs pos="100000">
              <a:srgbClr val="1B3D76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F739-27B0-4898-8C6D-14FF6A375064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1997-4BBA-48AF-9D99-EA17BBC43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32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35042"/>
            <a:ext cx="9144000" cy="1470025"/>
          </a:xfrm>
        </p:spPr>
        <p:txBody>
          <a:bodyPr>
            <a:noAutofit/>
          </a:bodyPr>
          <a:lstStyle/>
          <a:p>
            <a:r>
              <a:rPr lang="ru-RU" sz="3600" dirty="0" smtClean="0"/>
              <a:t>ОСНОВЫ ИНФОРМАЦИОННЫХ ТЕХНОЛОГИЙ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8424936" cy="2204864"/>
          </a:xfrm>
        </p:spPr>
        <p:txBody>
          <a:bodyPr numCol="1">
            <a:normAutofit fontScale="92500"/>
          </a:bodyPr>
          <a:lstStyle/>
          <a:p>
            <a:r>
              <a:rPr lang="ru-RU" sz="2800" dirty="0"/>
              <a:t>Вещественные, энергетические и информационные процессы в современном обществе. Информационные системы. Основные виды информационных систем.</a:t>
            </a:r>
          </a:p>
          <a:p>
            <a:r>
              <a:rPr lang="ru-RU" sz="2800" dirty="0"/>
              <a:t>Задачи, содержание и место дисциплины в инженерной подготовке.</a:t>
            </a:r>
            <a:endParaRPr lang="ru-RU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569568"/>
            <a:ext cx="9108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3608" y="116632"/>
            <a:ext cx="7371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Понятие "информационная технология"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3995" y="980728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b="1" dirty="0">
                <a:solidFill>
                  <a:schemeClr val="bg1"/>
                </a:solidFill>
              </a:rPr>
              <a:t>Информационная технология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это  </a:t>
            </a:r>
            <a:r>
              <a:rPr lang="ru-RU" sz="2400" dirty="0">
                <a:solidFill>
                  <a:schemeClr val="bg1"/>
                </a:solidFill>
              </a:rPr>
              <a:t>комплекс взаимосвязанных, научных, технологических, инженерных дисциплин, изучающих методы эффективной организации труда людей, занятых обработкой и хранением информации; вычислительную технику и методы организации и взаимодействия с людьми и производственным оборудованием, их практические приложения, а также связанные со всем этим социальные, экономические и культурные проблемы.  </a:t>
            </a:r>
          </a:p>
          <a:p>
            <a:pPr indent="447675" algn="just"/>
            <a:r>
              <a:rPr lang="ru-RU" sz="2400" b="1" dirty="0">
                <a:solidFill>
                  <a:schemeClr val="bg1"/>
                </a:solidFill>
              </a:rPr>
              <a:t>Информационная технология</a:t>
            </a:r>
            <a:r>
              <a:rPr lang="ru-RU" sz="2400" dirty="0">
                <a:solidFill>
                  <a:schemeClr val="bg1"/>
                </a:solidFill>
              </a:rPr>
              <a:t> – средство преобразования входящей информации (входного сырья) в выходной информационный «продукт». Информационная технология включает аппаратно-программные средства, методы, навыки, знания.</a:t>
            </a:r>
          </a:p>
        </p:txBody>
      </p:sp>
    </p:spTree>
    <p:extLst>
      <p:ext uri="{BB962C8B-B14F-4D97-AF65-F5344CB8AC3E}">
        <p14:creationId xmlns:p14="http://schemas.microsoft.com/office/powerpoint/2010/main" val="22894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3608" y="116632"/>
            <a:ext cx="7371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Понятие "информационная технология"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3995" y="980728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b="1" i="1" dirty="0">
                <a:solidFill>
                  <a:schemeClr val="bg1"/>
                </a:solidFill>
              </a:rPr>
              <a:t>Примечание</a:t>
            </a:r>
            <a:r>
              <a:rPr lang="ru-RU" sz="2400" b="1" dirty="0">
                <a:solidFill>
                  <a:schemeClr val="bg1"/>
                </a:solidFill>
              </a:rPr>
              <a:t>.</a:t>
            </a:r>
            <a:r>
              <a:rPr lang="ru-RU" sz="2400" dirty="0">
                <a:solidFill>
                  <a:schemeClr val="bg1"/>
                </a:solidFill>
              </a:rPr>
              <a:t> В настоящее время (отдельно или в комбинации с другими терминами) широко используется аббревиатура IT (ИТ). Например, </a:t>
            </a:r>
            <a:r>
              <a:rPr lang="ru-RU" sz="2400" b="1" dirty="0">
                <a:solidFill>
                  <a:schemeClr val="bg1"/>
                </a:solidFill>
              </a:rPr>
              <a:t>ИТ-компания, ИТ-система, ИТ-специалист, ИТ-архитектура, ИТ-менеджмент, ИТ-ресурс ИТ-процесс, ИТ-услуга,</a:t>
            </a:r>
            <a:r>
              <a:rPr lang="ru-RU" sz="2400" dirty="0">
                <a:solidFill>
                  <a:schemeClr val="bg1"/>
                </a:solidFill>
              </a:rPr>
              <a:t> и т.д. Встречается даже и такое: </a:t>
            </a:r>
            <a:r>
              <a:rPr lang="ru-RU" sz="2400" b="1" dirty="0">
                <a:solidFill>
                  <a:schemeClr val="bg1"/>
                </a:solidFill>
              </a:rPr>
              <a:t>ИТ-технология.</a:t>
            </a:r>
            <a:r>
              <a:rPr lang="ru-RU" sz="2400" dirty="0">
                <a:solidFill>
                  <a:schemeClr val="bg1"/>
                </a:solidFill>
              </a:rPr>
              <a:t> При этом сокращение IT (ИТ) используется как для обозначения </a:t>
            </a:r>
            <a:r>
              <a:rPr lang="ru-RU" sz="2400" i="1" dirty="0">
                <a:solidFill>
                  <a:schemeClr val="bg1"/>
                </a:solidFill>
              </a:rPr>
              <a:t>информационной технологии</a:t>
            </a:r>
            <a:r>
              <a:rPr lang="ru-RU" sz="2400" dirty="0">
                <a:solidFill>
                  <a:schemeClr val="bg1"/>
                </a:solidFill>
              </a:rPr>
              <a:t>, так и для обозначения</a:t>
            </a:r>
            <a:r>
              <a:rPr lang="ru-RU" sz="2400" i="1" dirty="0">
                <a:solidFill>
                  <a:schemeClr val="bg1"/>
                </a:solidFill>
              </a:rPr>
              <a:t> информационных технологий</a:t>
            </a:r>
            <a:r>
              <a:rPr lang="ru-RU" sz="2400" dirty="0">
                <a:solidFill>
                  <a:schemeClr val="bg1"/>
                </a:solidFill>
              </a:rPr>
              <a:t>, так что выяснить что конкретно имеется ввиду можно только  из контекста. Отметим, что иногда (в основном в </a:t>
            </a:r>
            <a:r>
              <a:rPr lang="ru-RU" sz="2400" dirty="0" smtClean="0">
                <a:solidFill>
                  <a:schemeClr val="bg1"/>
                </a:solidFill>
              </a:rPr>
              <a:t>уче</a:t>
            </a:r>
            <a:r>
              <a:rPr lang="ru-RU" sz="2400" dirty="0">
                <a:solidFill>
                  <a:schemeClr val="bg1"/>
                </a:solidFill>
              </a:rPr>
              <a:t>б</a:t>
            </a:r>
            <a:r>
              <a:rPr lang="ru-RU" sz="2400" dirty="0" smtClean="0">
                <a:solidFill>
                  <a:schemeClr val="bg1"/>
                </a:solidFill>
              </a:rPr>
              <a:t>ных </a:t>
            </a:r>
            <a:r>
              <a:rPr lang="ru-RU" sz="2400" dirty="0">
                <a:solidFill>
                  <a:schemeClr val="bg1"/>
                </a:solidFill>
              </a:rPr>
              <a:t>целях) используют термин </a:t>
            </a:r>
            <a:r>
              <a:rPr lang="ru-RU" sz="2400" b="1" dirty="0">
                <a:solidFill>
                  <a:schemeClr val="bg1"/>
                </a:solidFill>
              </a:rPr>
              <a:t>КИТ</a:t>
            </a:r>
            <a:r>
              <a:rPr lang="ru-RU" sz="2400" dirty="0">
                <a:solidFill>
                  <a:schemeClr val="bg1"/>
                </a:solidFill>
              </a:rPr>
              <a:t> (</a:t>
            </a:r>
            <a:r>
              <a:rPr lang="ru-RU" sz="2400" b="1" dirty="0">
                <a:solidFill>
                  <a:schemeClr val="bg1"/>
                </a:solidFill>
              </a:rPr>
              <a:t>Компьютерные информационные технологии</a:t>
            </a:r>
            <a:r>
              <a:rPr lang="ru-RU" sz="2400" dirty="0">
                <a:solidFill>
                  <a:schemeClr val="bg1"/>
                </a:solidFill>
              </a:rPr>
              <a:t>) признавая тем самым и статус докомпьютерных ИТ.</a:t>
            </a:r>
          </a:p>
          <a:p>
            <a:pPr algn="just"/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819877496255378574840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252520" cy="711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84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3608" y="116632"/>
            <a:ext cx="7371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Понятие "информационная технология"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3995" y="980728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 smtClean="0">
                <a:solidFill>
                  <a:schemeClr val="bg1"/>
                </a:solidFill>
              </a:rPr>
              <a:t>С практической стороны – понятие «</a:t>
            </a:r>
            <a:r>
              <a:rPr lang="ru-RU" sz="2400" dirty="0">
                <a:solidFill>
                  <a:schemeClr val="bg1"/>
                </a:solidFill>
              </a:rPr>
              <a:t>информационная технология» отличает </a:t>
            </a:r>
            <a:r>
              <a:rPr lang="ru-RU" sz="2400" dirty="0" smtClean="0">
                <a:solidFill>
                  <a:schemeClr val="bg1"/>
                </a:solidFill>
              </a:rPr>
              <a:t>колоссальная </a:t>
            </a:r>
            <a:r>
              <a:rPr lang="ru-RU" sz="2400" dirty="0">
                <a:solidFill>
                  <a:schemeClr val="bg1"/>
                </a:solidFill>
              </a:rPr>
              <a:t>динамика развития и огромное разнообразие современных информационных технологий, которые пронизывают практически все сферы и виды человеческой деятельности.</a:t>
            </a:r>
          </a:p>
          <a:p>
            <a:pPr indent="447675" algn="just"/>
            <a:r>
              <a:rPr lang="ru-RU" sz="2400" dirty="0" smtClean="0">
                <a:solidFill>
                  <a:schemeClr val="bg1"/>
                </a:solidFill>
              </a:rPr>
              <a:t>С теоретической стороны – понятие «</a:t>
            </a:r>
            <a:r>
              <a:rPr lang="ru-RU" sz="2400" dirty="0">
                <a:solidFill>
                  <a:schemeClr val="bg1"/>
                </a:solidFill>
              </a:rPr>
              <a:t>информационная технология» (информационная технология как наука) охватывает вопросы классификации, описания, анализа и создания информационных технологий.</a:t>
            </a:r>
          </a:p>
          <a:p>
            <a:pPr indent="447675" algn="just"/>
            <a:r>
              <a:rPr lang="ru-RU" sz="2400" dirty="0">
                <a:solidFill>
                  <a:schemeClr val="bg1"/>
                </a:solidFill>
              </a:rPr>
              <a:t>Между обсуждаемыми аспектами понятия «информационная технология» существует </a:t>
            </a:r>
            <a:r>
              <a:rPr lang="ru-RU" sz="2400" dirty="0" smtClean="0">
                <a:solidFill>
                  <a:schemeClr val="bg1"/>
                </a:solidFill>
              </a:rPr>
              <a:t>небольшой </a:t>
            </a:r>
            <a:r>
              <a:rPr lang="ru-RU" sz="2400" dirty="0">
                <a:solidFill>
                  <a:schemeClr val="bg1"/>
                </a:solidFill>
              </a:rPr>
              <a:t>разрыв, обусловленный сложностью информационных технологий, которые несопоставимо сложнее вещественно-энергетических технологий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2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3608" y="116632"/>
            <a:ext cx="7371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Понятие "информационная технология"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908720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000" dirty="0">
                <a:solidFill>
                  <a:schemeClr val="bg1"/>
                </a:solidFill>
              </a:rPr>
              <a:t>Информационная технология как научное направление, находится в </a:t>
            </a:r>
            <a:r>
              <a:rPr lang="ru-RU" sz="2000" smtClean="0">
                <a:solidFill>
                  <a:schemeClr val="bg1"/>
                </a:solidFill>
              </a:rPr>
              <a:t>стадии перманентного </a:t>
            </a:r>
            <a:r>
              <a:rPr lang="ru-RU" sz="2000" dirty="0">
                <a:solidFill>
                  <a:schemeClr val="bg1"/>
                </a:solidFill>
              </a:rPr>
              <a:t>развития, но занимает особое положение в современной научной парадигме. </a:t>
            </a:r>
            <a:r>
              <a:rPr lang="ru-RU" sz="2000" dirty="0" smtClean="0">
                <a:solidFill>
                  <a:schemeClr val="bg1"/>
                </a:solidFill>
              </a:rPr>
              <a:t>Технология способна </a:t>
            </a:r>
            <a:r>
              <a:rPr lang="ru-RU" sz="2000" dirty="0">
                <a:solidFill>
                  <a:schemeClr val="bg1"/>
                </a:solidFill>
              </a:rPr>
              <a:t>обеспечить конвергенцию на самом высоком уровне: расширить понятие "технология" на все объекты материального мира и тем самым приблизить понимание и разрешение ряда вековых проблем.</a:t>
            </a:r>
          </a:p>
          <a:p>
            <a:pPr indent="447675" algn="just"/>
            <a:r>
              <a:rPr lang="ru-RU" sz="2000" dirty="0" smtClean="0">
                <a:solidFill>
                  <a:schemeClr val="bg1"/>
                </a:solidFill>
              </a:rPr>
              <a:t>Любая </a:t>
            </a:r>
            <a:r>
              <a:rPr lang="ru-RU" sz="2000" dirty="0">
                <a:solidFill>
                  <a:schemeClr val="bg1"/>
                </a:solidFill>
              </a:rPr>
              <a:t>технология содержит информационную составляющую. Например, для приготовления блюда необходим рецепт (это </a:t>
            </a:r>
            <a:r>
              <a:rPr lang="ru-RU" sz="2000" dirty="0" smtClean="0">
                <a:solidFill>
                  <a:schemeClr val="bg1"/>
                </a:solidFill>
              </a:rPr>
              <a:t>– информация). </a:t>
            </a:r>
            <a:r>
              <a:rPr lang="ru-RU" sz="2000" dirty="0">
                <a:solidFill>
                  <a:schemeClr val="bg1"/>
                </a:solidFill>
              </a:rPr>
              <a:t>Даже в таком, простейшем случае проявляется триединство (взаимосвязь) вещественных, энергетических и информационных процессов; но в названном триединстве реально существуют только вещественно-энергетические процессы. Информационные же процессы (технологии) представляют собой специфический вид вещественно-энергетических процессов, которые носят обеспечивающий (инфраструктурный) характер и управляет этими процессами информационная система.</a:t>
            </a:r>
          </a:p>
        </p:txBody>
      </p:sp>
    </p:spTree>
    <p:extLst>
      <p:ext uri="{BB962C8B-B14F-4D97-AF65-F5344CB8AC3E}">
        <p14:creationId xmlns:p14="http://schemas.microsoft.com/office/powerpoint/2010/main" val="8587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496" y="116632"/>
            <a:ext cx="9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Информационная технология как научное направление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7695" y="1264532"/>
            <a:ext cx="87129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600" dirty="0">
                <a:solidFill>
                  <a:schemeClr val="bg1"/>
                </a:solidFill>
              </a:rPr>
              <a:t>Эту особенность информационных технологий подтверждает весь опыт компьютерной индустрии, которая на современном этапе начинает интегрироваться с биологическими (генетическими) "технологиями". </a:t>
            </a:r>
            <a:r>
              <a:rPr lang="ru-RU" sz="2600" dirty="0" smtClean="0">
                <a:solidFill>
                  <a:schemeClr val="bg1"/>
                </a:solidFill>
              </a:rPr>
              <a:t>Заметим </a:t>
            </a:r>
            <a:r>
              <a:rPr lang="ru-RU" sz="2600" dirty="0">
                <a:solidFill>
                  <a:schemeClr val="bg1"/>
                </a:solidFill>
              </a:rPr>
              <a:t>что в современных компьютерных технологиях роль генетического механизма играют многочисленные стандарты, в которых на основе консенсуса аккумулированы научные исследования и практический опыт. Технология же "изделий" живой природы такова, что их генетический материал содержит "рабочие чертежи" не только жизненного цикла, но и такие признаки, как цвет глаз, рост, зубы и т.д.</a:t>
            </a:r>
          </a:p>
        </p:txBody>
      </p:sp>
    </p:spTree>
    <p:extLst>
      <p:ext uri="{BB962C8B-B14F-4D97-AF65-F5344CB8AC3E}">
        <p14:creationId xmlns:p14="http://schemas.microsoft.com/office/powerpoint/2010/main" val="30217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496" y="116632"/>
            <a:ext cx="9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Информационная технология как научное направление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3995" y="1268760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>
                <a:solidFill>
                  <a:schemeClr val="bg1"/>
                </a:solidFill>
              </a:rPr>
              <a:t>Если в примере с блюдом все ясно, то когда дело  доходит </a:t>
            </a:r>
            <a:r>
              <a:rPr lang="ru-RU" sz="2400" dirty="0" smtClean="0">
                <a:solidFill>
                  <a:schemeClr val="bg1"/>
                </a:solidFill>
              </a:rPr>
              <a:t>до сложных </a:t>
            </a:r>
            <a:r>
              <a:rPr lang="ru-RU" sz="2400" dirty="0">
                <a:solidFill>
                  <a:schemeClr val="bg1"/>
                </a:solidFill>
              </a:rPr>
              <a:t>и тем более сверхсложных информационных систем, например, таких как нервная система человека, то </a:t>
            </a:r>
            <a:r>
              <a:rPr lang="ru-RU" sz="2400" dirty="0" smtClean="0">
                <a:solidFill>
                  <a:schemeClr val="bg1"/>
                </a:solidFill>
              </a:rPr>
              <a:t>сталкиваемся </a:t>
            </a:r>
            <a:r>
              <a:rPr lang="ru-RU" sz="2400" dirty="0">
                <a:solidFill>
                  <a:schemeClr val="bg1"/>
                </a:solidFill>
              </a:rPr>
              <a:t>с уникальным проблемным полем (полем "чудес", мистики и спекуляций). В этом плане, расширение понятия технологии на объекты живой природы позволяет, как минимум, уяснить сущность проблемы "интеллектуального флогистона" (души, сознания); проводя определенную параллель с теорией флогистона (проблема  разрешена М. Ломоносовым и А. Лавуазье, до которых считалось, что огонь обусловлен особой горючей жидкостью </a:t>
            </a:r>
            <a:r>
              <a:rPr lang="en-US" sz="2400" dirty="0" smtClean="0">
                <a:solidFill>
                  <a:schemeClr val="bg1"/>
                </a:solidFill>
              </a:rPr>
              <a:t>–</a:t>
            </a:r>
            <a:r>
              <a:rPr lang="ru-RU" sz="2400" dirty="0" smtClean="0">
                <a:solidFill>
                  <a:schemeClr val="bg1"/>
                </a:solidFill>
              </a:rPr>
              <a:t> флогистоном).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8569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Информационная технология и информационная </a:t>
            </a:r>
            <a:r>
              <a:rPr lang="ru-RU" sz="2200" b="1" dirty="0" smtClean="0">
                <a:solidFill>
                  <a:schemeClr val="bg1"/>
                </a:solidFill>
              </a:rPr>
              <a:t>система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7129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000" dirty="0">
                <a:solidFill>
                  <a:schemeClr val="bg1"/>
                </a:solidFill>
              </a:rPr>
              <a:t>Информационную технологию реализует информационная система (ИТ-система), которая характеризуется тем, что у нее входным и выходным «продуктом» любой ее технологической операции является информация. При этом энергетические и вещественные процессы, на основе которых реализуются  технологические операции ИТ-системы, играют обеспечивающую роль.</a:t>
            </a:r>
          </a:p>
          <a:p>
            <a:pPr indent="447675" algn="just"/>
            <a:r>
              <a:rPr lang="ru-RU" sz="2000" dirty="0">
                <a:solidFill>
                  <a:schemeClr val="bg1"/>
                </a:solidFill>
              </a:rPr>
              <a:t>В Законе Республики Беларусь «об информатизации» от 6 сентября 1995г. N 3850-XII</a:t>
            </a:r>
            <a:r>
              <a:rPr lang="ru-RU" sz="2000" b="1" i="1" dirty="0">
                <a:solidFill>
                  <a:schemeClr val="bg1"/>
                </a:solidFill>
              </a:rPr>
              <a:t> </a:t>
            </a:r>
            <a:r>
              <a:rPr lang="ru-RU" sz="2000" dirty="0">
                <a:solidFill>
                  <a:schemeClr val="bg1"/>
                </a:solidFill>
              </a:rPr>
              <a:t> обсуждаемым терминам даны следующие определения: </a:t>
            </a:r>
          </a:p>
          <a:p>
            <a:pPr algn="just"/>
            <a:r>
              <a:rPr lang="ru-RU" sz="2000" b="1" i="1" dirty="0">
                <a:solidFill>
                  <a:schemeClr val="bg1"/>
                </a:solidFill>
              </a:rPr>
              <a:t>информационная технология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–</a:t>
            </a:r>
            <a:r>
              <a:rPr lang="ru-RU" sz="2000" dirty="0" smtClean="0">
                <a:solidFill>
                  <a:schemeClr val="bg1"/>
                </a:solidFill>
              </a:rPr>
              <a:t> совокупность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методов</a:t>
            </a:r>
            <a:r>
              <a:rPr lang="ru-RU" sz="2000" dirty="0">
                <a:solidFill>
                  <a:schemeClr val="bg1"/>
                </a:solidFill>
              </a:rPr>
              <a:t>, способов, приемов и средств обработки документированной информации, включая прикладные программные средства, и регламентированного порядка их применения;</a:t>
            </a:r>
          </a:p>
          <a:p>
            <a:pPr algn="just"/>
            <a:r>
              <a:rPr lang="ru-RU" sz="2000" b="1" i="1" dirty="0">
                <a:solidFill>
                  <a:schemeClr val="bg1"/>
                </a:solidFill>
              </a:rPr>
              <a:t>автоматизированная или автоматическая информационная система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–</a:t>
            </a:r>
            <a:r>
              <a:rPr lang="ru-RU" sz="2000" dirty="0" smtClean="0">
                <a:solidFill>
                  <a:schemeClr val="bg1"/>
                </a:solidFill>
              </a:rPr>
              <a:t> совокупность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информационных </a:t>
            </a:r>
            <a:r>
              <a:rPr lang="ru-RU" sz="2000" dirty="0">
                <a:solidFill>
                  <a:schemeClr val="bg1"/>
                </a:solidFill>
              </a:rPr>
              <a:t>ресурсов, информационных технологий и комплекса программно-технических средств, осуществляющих информационные процессы в человеко-машинном или автоматическом режиме;</a:t>
            </a:r>
          </a:p>
          <a:p>
            <a:pPr algn="just"/>
            <a:r>
              <a:rPr lang="ru-RU" sz="2000" b="1" i="1" dirty="0">
                <a:solidFill>
                  <a:schemeClr val="bg1"/>
                </a:solidFill>
              </a:rPr>
              <a:t>информационные </a:t>
            </a:r>
            <a:r>
              <a:rPr lang="ru-RU" sz="2000" b="1" i="1" dirty="0" smtClean="0">
                <a:solidFill>
                  <a:schemeClr val="bg1"/>
                </a:solidFill>
              </a:rPr>
              <a:t>процессы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– </a:t>
            </a:r>
            <a:r>
              <a:rPr lang="ru-RU" sz="2000" dirty="0" smtClean="0">
                <a:solidFill>
                  <a:schemeClr val="bg1"/>
                </a:solidFill>
              </a:rPr>
              <a:t>процессы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сбора</a:t>
            </a:r>
            <a:r>
              <a:rPr lang="ru-RU" sz="2000" dirty="0">
                <a:solidFill>
                  <a:schemeClr val="bg1"/>
                </a:solidFill>
              </a:rPr>
              <a:t>, обработки, накопления, хранения, актуализации и предоставления документированной информации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14116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8569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Информационная технология и информационная </a:t>
            </a:r>
            <a:r>
              <a:rPr lang="ru-RU" sz="2200" b="1" dirty="0" smtClean="0">
                <a:solidFill>
                  <a:schemeClr val="bg1"/>
                </a:solidFill>
              </a:rPr>
              <a:t>система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7129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000" dirty="0">
                <a:solidFill>
                  <a:schemeClr val="bg1"/>
                </a:solidFill>
              </a:rPr>
              <a:t>Для уточнения соотношения понятий информационная технология и информационная система обратимся к Государственному стандарту бывшего СССР ГОСТ 34.003-90 "Информационная технология. Комплекс стандартов на автоматизированные системы. Автоматизированные системы. Термины и определения", который дает такое  определение автоматизированной системы (АС).</a:t>
            </a:r>
          </a:p>
          <a:p>
            <a:pPr indent="447675" algn="just"/>
            <a:r>
              <a:rPr lang="ru-RU" sz="2000" dirty="0">
                <a:solidFill>
                  <a:schemeClr val="bg1"/>
                </a:solidFill>
              </a:rPr>
              <a:t>«АС: Система, состоящая из персонала и комплекса средств автоматизации его деятельности, реализующая </a:t>
            </a:r>
            <a:r>
              <a:rPr lang="ru-RU" sz="2000" b="1" i="1" dirty="0">
                <a:solidFill>
                  <a:schemeClr val="bg1"/>
                </a:solidFill>
              </a:rPr>
              <a:t>информационную технологию</a:t>
            </a:r>
            <a:r>
              <a:rPr lang="ru-RU" sz="2000" dirty="0">
                <a:solidFill>
                  <a:schemeClr val="bg1"/>
                </a:solidFill>
              </a:rPr>
              <a:t> выполнения установленных функции.</a:t>
            </a:r>
          </a:p>
          <a:p>
            <a:pPr indent="447675" algn="just"/>
            <a:r>
              <a:rPr lang="ru-RU" sz="2000" dirty="0">
                <a:solidFill>
                  <a:schemeClr val="bg1"/>
                </a:solidFill>
              </a:rPr>
              <a:t>Примечания:</a:t>
            </a:r>
          </a:p>
          <a:p>
            <a:pPr indent="447675" algn="just"/>
            <a:r>
              <a:rPr lang="ru-RU" sz="2000" dirty="0">
                <a:solidFill>
                  <a:schemeClr val="bg1"/>
                </a:solidFill>
              </a:rPr>
              <a:t>1. В зависимости от вида деятельности выделяют, например следующие виды АС: автоматизированные системы управления (АСУ), системы автоматизированного проектирования (САПР), автоматизированные системы научных исследований (АСНИ) и др.</a:t>
            </a:r>
          </a:p>
          <a:p>
            <a:pPr indent="447675" algn="just"/>
            <a:r>
              <a:rPr lang="ru-RU" sz="2000" dirty="0">
                <a:solidFill>
                  <a:schemeClr val="bg1"/>
                </a:solidFill>
              </a:rPr>
              <a:t>2. В зависимости от вида управляемого объекта (процесса) АСУ делят, например, на АСУ технологическими процессами (АСУТП), АСУ предприятиями (АСУП) и т. д.». </a:t>
            </a:r>
          </a:p>
          <a:p>
            <a:pPr indent="447675" algn="just"/>
            <a:r>
              <a:rPr lang="ru-RU" sz="2000" dirty="0">
                <a:solidFill>
                  <a:schemeClr val="bg1"/>
                </a:solidFill>
              </a:rPr>
              <a:t>Отметим, что в Республике Беларусь государственные стандарты бывшего СССР имеют статус государственных стандартов Республики Беларусь (Постановление Госстандарта РБ №3 от 17.12.1992г.)</a:t>
            </a:r>
          </a:p>
        </p:txBody>
      </p:sp>
    </p:spTree>
    <p:extLst>
      <p:ext uri="{BB962C8B-B14F-4D97-AF65-F5344CB8AC3E}">
        <p14:creationId xmlns:p14="http://schemas.microsoft.com/office/powerpoint/2010/main" val="23643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8569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Информационная технология и информационная </a:t>
            </a:r>
            <a:r>
              <a:rPr lang="ru-RU" sz="2200" b="1" dirty="0" smtClean="0">
                <a:solidFill>
                  <a:schemeClr val="bg1"/>
                </a:solidFill>
              </a:rPr>
              <a:t>система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412776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i="1" dirty="0" smtClean="0">
                <a:solidFill>
                  <a:schemeClr val="bg1"/>
                </a:solidFill>
              </a:rPr>
              <a:t>Заключение</a:t>
            </a:r>
            <a:r>
              <a:rPr lang="ru-RU" sz="2400" dirty="0" smtClean="0">
                <a:solidFill>
                  <a:schemeClr val="bg1"/>
                </a:solidFill>
              </a:rPr>
              <a:t>: </a:t>
            </a:r>
            <a:r>
              <a:rPr lang="ru-RU" sz="2400" b="1" dirty="0" smtClean="0">
                <a:solidFill>
                  <a:schemeClr val="bg1"/>
                </a:solidFill>
              </a:rPr>
              <a:t>ГОСТ </a:t>
            </a:r>
            <a:r>
              <a:rPr lang="ru-RU" sz="2400" b="1" dirty="0">
                <a:solidFill>
                  <a:schemeClr val="bg1"/>
                </a:solidFill>
              </a:rPr>
              <a:t>34.003-90</a:t>
            </a:r>
            <a:r>
              <a:rPr lang="ru-RU" sz="2400" dirty="0">
                <a:solidFill>
                  <a:schemeClr val="bg1"/>
                </a:solidFill>
              </a:rPr>
              <a:t> является действующим, термин АСУ в настоящее время  практически вытеснен термином ERP (</a:t>
            </a:r>
            <a:r>
              <a:rPr lang="ru-RU" sz="2400" dirty="0" err="1">
                <a:solidFill>
                  <a:schemeClr val="bg1"/>
                </a:solidFill>
              </a:rPr>
              <a:t>Enterprise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Resource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Planning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–</a:t>
            </a:r>
            <a:r>
              <a:rPr lang="ru-RU" sz="2400" dirty="0" smtClean="0">
                <a:solidFill>
                  <a:schemeClr val="bg1"/>
                </a:solidFill>
              </a:rPr>
              <a:t> планирование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ресурсов </a:t>
            </a:r>
            <a:r>
              <a:rPr lang="ru-RU" sz="2400" dirty="0">
                <a:solidFill>
                  <a:schemeClr val="bg1"/>
                </a:solidFill>
              </a:rPr>
              <a:t>предприятия); а вместо термина АС специалисты обычно употребляют термин ИТ-система. ERP по сути то же, что и АСУП, но АСУП, в отличие ERP, которые ориентированы на рыночную экономику, разрабатывались применительно к плановой социалистической экономике. Финансирование развития методологии АСУ прекратилось с распадом СССР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</a:p>
          <a:p>
            <a:pPr indent="447675" algn="just"/>
            <a:r>
              <a:rPr lang="ru-RU" sz="2400" dirty="0" smtClean="0">
                <a:solidFill>
                  <a:schemeClr val="bg1"/>
                </a:solidFill>
              </a:rPr>
              <a:t>Так же стоит запомнить </a:t>
            </a:r>
            <a:r>
              <a:rPr lang="ru-RU" sz="2400" b="1" dirty="0" smtClean="0">
                <a:solidFill>
                  <a:schemeClr val="bg1"/>
                </a:solidFill>
              </a:rPr>
              <a:t>ГОСТ 19.701-90</a:t>
            </a:r>
            <a:r>
              <a:rPr lang="ru-RU" sz="2400" dirty="0" smtClean="0">
                <a:solidFill>
                  <a:schemeClr val="bg1"/>
                </a:solidFill>
              </a:rPr>
              <a:t> , где описана единая система программной документации, схемы алгоритмов, программ данных и систем.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0336" y="117693"/>
            <a:ext cx="85689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 результате изучения </a:t>
            </a:r>
            <a:r>
              <a:rPr lang="ru-RU" sz="2400" dirty="0" smtClean="0">
                <a:solidFill>
                  <a:schemeClr val="bg1"/>
                </a:solidFill>
              </a:rPr>
              <a:t>дисциплины </a:t>
            </a:r>
            <a:r>
              <a:rPr lang="ru-RU" sz="2400" dirty="0">
                <a:solidFill>
                  <a:schemeClr val="bg1"/>
                </a:solidFill>
              </a:rPr>
              <a:t>обучаемый должен  </a:t>
            </a:r>
          </a:p>
          <a:p>
            <a:r>
              <a:rPr lang="ru-RU" sz="2400" b="1" i="1" dirty="0">
                <a:solidFill>
                  <a:schemeClr val="bg1"/>
                </a:solidFill>
              </a:rPr>
              <a:t>знать: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– основные понятия информационной технологии;</a:t>
            </a:r>
          </a:p>
          <a:p>
            <a:r>
              <a:rPr lang="ru-RU" sz="2400" dirty="0">
                <a:solidFill>
                  <a:schemeClr val="bg1"/>
                </a:solidFill>
              </a:rPr>
              <a:t>– методологические основы информационных технологий;</a:t>
            </a:r>
          </a:p>
          <a:p>
            <a:r>
              <a:rPr lang="ru-RU" sz="2400" dirty="0">
                <a:solidFill>
                  <a:schemeClr val="bg1"/>
                </a:solidFill>
              </a:rPr>
              <a:t>– концептуальные основы информационных технологий;</a:t>
            </a:r>
          </a:p>
          <a:p>
            <a:r>
              <a:rPr lang="ru-RU" sz="2400" dirty="0">
                <a:solidFill>
                  <a:schemeClr val="bg1"/>
                </a:solidFill>
              </a:rPr>
              <a:t>– основные методы описания информационных процессов;</a:t>
            </a:r>
          </a:p>
          <a:p>
            <a:r>
              <a:rPr lang="ru-RU" sz="2400" dirty="0">
                <a:solidFill>
                  <a:schemeClr val="bg1"/>
                </a:solidFill>
              </a:rPr>
              <a:t>– способы измерения количества информации;</a:t>
            </a:r>
          </a:p>
          <a:p>
            <a:r>
              <a:rPr lang="ru-RU" sz="2400" dirty="0">
                <a:solidFill>
                  <a:schemeClr val="bg1"/>
                </a:solidFill>
              </a:rPr>
              <a:t>– теоретические основы классической теории информации;</a:t>
            </a:r>
          </a:p>
          <a:p>
            <a:r>
              <a:rPr lang="ru-RU" sz="2400" dirty="0">
                <a:solidFill>
                  <a:schemeClr val="bg1"/>
                </a:solidFill>
              </a:rPr>
              <a:t>– технологии и средства поиска информации;</a:t>
            </a:r>
          </a:p>
          <a:p>
            <a:r>
              <a:rPr lang="ru-RU" sz="2400" dirty="0">
                <a:solidFill>
                  <a:schemeClr val="bg1"/>
                </a:solidFill>
              </a:rPr>
              <a:t>– методы преобразования и оценки качества преобразования информации;</a:t>
            </a:r>
          </a:p>
          <a:p>
            <a:r>
              <a:rPr lang="ru-RU" sz="2400" dirty="0">
                <a:solidFill>
                  <a:schemeClr val="bg1"/>
                </a:solidFill>
              </a:rPr>
              <a:t>– методы статистического и помехоустойчивого кодирования;</a:t>
            </a:r>
          </a:p>
          <a:p>
            <a:r>
              <a:rPr lang="ru-RU" sz="2400" dirty="0">
                <a:solidFill>
                  <a:schemeClr val="bg1"/>
                </a:solidFill>
              </a:rPr>
              <a:t>– основные криптографические алгоритмы;</a:t>
            </a:r>
          </a:p>
          <a:p>
            <a:r>
              <a:rPr lang="ru-RU" sz="2400" dirty="0">
                <a:solidFill>
                  <a:schemeClr val="bg1"/>
                </a:solidFill>
              </a:rPr>
              <a:t>– методы повышения помехоустойчивости передачи данных;</a:t>
            </a:r>
          </a:p>
          <a:p>
            <a:r>
              <a:rPr lang="ru-RU" sz="2400" dirty="0">
                <a:solidFill>
                  <a:schemeClr val="bg1"/>
                </a:solidFill>
              </a:rPr>
              <a:t>– специфику технологий обработки и хранения 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6781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0336" y="117693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Литература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908720"/>
            <a:ext cx="89289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/>
            <a:r>
              <a:rPr lang="ru-RU" sz="2200" dirty="0">
                <a:solidFill>
                  <a:schemeClr val="bg1"/>
                </a:solidFill>
              </a:rPr>
              <a:t>1. </a:t>
            </a:r>
            <a:r>
              <a:rPr lang="ru-RU" sz="2200" dirty="0" smtClean="0">
                <a:solidFill>
                  <a:schemeClr val="bg1"/>
                </a:solidFill>
              </a:rPr>
              <a:t>Информационные технологии в экономике и управлении: учебник  /Под ред. проф. В.В. Трофимова. – М.: Издательство </a:t>
            </a:r>
            <a:r>
              <a:rPr lang="ru-RU" sz="2200" dirty="0" err="1" smtClean="0">
                <a:solidFill>
                  <a:schemeClr val="bg1"/>
                </a:solidFill>
              </a:rPr>
              <a:t>Юрйт</a:t>
            </a:r>
            <a:r>
              <a:rPr lang="ru-RU" sz="2200" dirty="0" smtClean="0">
                <a:solidFill>
                  <a:schemeClr val="bg1"/>
                </a:solidFill>
              </a:rPr>
              <a:t>; ИД </a:t>
            </a:r>
            <a:r>
              <a:rPr lang="ru-RU" sz="2200" dirty="0" err="1" smtClean="0">
                <a:solidFill>
                  <a:schemeClr val="bg1"/>
                </a:solidFill>
              </a:rPr>
              <a:t>Юрайт</a:t>
            </a:r>
            <a:r>
              <a:rPr lang="ru-RU" sz="2200" dirty="0" smtClean="0">
                <a:solidFill>
                  <a:schemeClr val="bg1"/>
                </a:solidFill>
              </a:rPr>
              <a:t>, 2013. – 475c . </a:t>
            </a:r>
          </a:p>
          <a:p>
            <a:pPr indent="447675"/>
            <a:r>
              <a:rPr lang="ru-RU" sz="2200" dirty="0" smtClean="0">
                <a:solidFill>
                  <a:schemeClr val="bg1"/>
                </a:solidFill>
              </a:rPr>
              <a:t>2. Информационные технологии: учебник. /Под ред. проф. В.В. Трофимова. – М.: Издательство </a:t>
            </a:r>
            <a:r>
              <a:rPr lang="ru-RU" sz="2200" dirty="0" err="1" smtClean="0">
                <a:solidFill>
                  <a:schemeClr val="bg1"/>
                </a:solidFill>
              </a:rPr>
              <a:t>Юрайт</a:t>
            </a:r>
            <a:r>
              <a:rPr lang="ru-RU" sz="2200" dirty="0" smtClean="0">
                <a:solidFill>
                  <a:schemeClr val="bg1"/>
                </a:solidFill>
              </a:rPr>
              <a:t>; ИД </a:t>
            </a:r>
            <a:r>
              <a:rPr lang="ru-RU" sz="2200" dirty="0" err="1" smtClean="0">
                <a:solidFill>
                  <a:schemeClr val="bg1"/>
                </a:solidFill>
              </a:rPr>
              <a:t>Юрайт</a:t>
            </a:r>
            <a:r>
              <a:rPr lang="ru-RU" sz="2200" dirty="0" smtClean="0">
                <a:solidFill>
                  <a:schemeClr val="bg1"/>
                </a:solidFill>
              </a:rPr>
              <a:t>, 2011. –624 c.</a:t>
            </a:r>
          </a:p>
          <a:p>
            <a:pPr indent="447675"/>
            <a:r>
              <a:rPr lang="ru-RU" sz="2200" dirty="0" smtClean="0">
                <a:solidFill>
                  <a:schemeClr val="bg1"/>
                </a:solidFill>
              </a:rPr>
              <a:t>3. </a:t>
            </a:r>
            <a:r>
              <a:rPr lang="ru-RU" sz="2200" dirty="0" err="1" smtClean="0">
                <a:solidFill>
                  <a:schemeClr val="bg1"/>
                </a:solidFill>
              </a:rPr>
              <a:t>Крейнак</a:t>
            </a:r>
            <a:r>
              <a:rPr lang="ru-RU" sz="2200" dirty="0" smtClean="0">
                <a:solidFill>
                  <a:schemeClr val="bg1"/>
                </a:solidFill>
              </a:rPr>
              <a:t> Дж. Интернет. Серия Энциклопедия.: Пер. с англ. –  СПб.:  Питер </a:t>
            </a:r>
            <a:r>
              <a:rPr lang="ru-RU" sz="2200" dirty="0" err="1" smtClean="0">
                <a:solidFill>
                  <a:schemeClr val="bg1"/>
                </a:solidFill>
              </a:rPr>
              <a:t>Паблишинг</a:t>
            </a:r>
            <a:r>
              <a:rPr lang="ru-RU" sz="2200" dirty="0" smtClean="0">
                <a:solidFill>
                  <a:schemeClr val="bg1"/>
                </a:solidFill>
              </a:rPr>
              <a:t>, 2000. -- 555 с.</a:t>
            </a:r>
          </a:p>
          <a:p>
            <a:pPr indent="447675"/>
            <a:r>
              <a:rPr lang="ru-RU" sz="2200" dirty="0" smtClean="0">
                <a:solidFill>
                  <a:schemeClr val="bg1"/>
                </a:solidFill>
              </a:rPr>
              <a:t>4. Федоров А. Г. Базы данных. - М.: КомпьютерПресс, 2001.  –  255с</a:t>
            </a:r>
          </a:p>
          <a:p>
            <a:pPr indent="447675"/>
            <a:r>
              <a:rPr lang="ru-RU" sz="2200" dirty="0" smtClean="0">
                <a:solidFill>
                  <a:schemeClr val="bg1"/>
                </a:solidFill>
              </a:rPr>
              <a:t>5. Левин М. Д. Методы поиска информации в Интернет. - М.: Солон- Пресс,  2003. –   224с.</a:t>
            </a:r>
          </a:p>
          <a:p>
            <a:pPr indent="447675"/>
            <a:r>
              <a:rPr lang="ru-RU" sz="2200" dirty="0" smtClean="0">
                <a:solidFill>
                  <a:schemeClr val="bg1"/>
                </a:solidFill>
              </a:rPr>
              <a:t> 6. Информационные технологии управления. - М.: ЮНИТИ-ДАНА, 2003. –  439с.</a:t>
            </a:r>
          </a:p>
          <a:p>
            <a:pPr indent="447675"/>
            <a:r>
              <a:rPr lang="ru-RU" sz="2200" dirty="0" smtClean="0">
                <a:solidFill>
                  <a:schemeClr val="bg1"/>
                </a:solidFill>
              </a:rPr>
              <a:t>7. Информация: поиск, анализ, защита. - Минск: </a:t>
            </a:r>
            <a:r>
              <a:rPr lang="ru-RU" sz="2200" dirty="0" err="1" smtClean="0">
                <a:solidFill>
                  <a:schemeClr val="bg1"/>
                </a:solidFill>
              </a:rPr>
              <a:t>Амалфея</a:t>
            </a:r>
            <a:r>
              <a:rPr lang="ru-RU" sz="2200" dirty="0" smtClean="0">
                <a:solidFill>
                  <a:schemeClr val="bg1"/>
                </a:solidFill>
              </a:rPr>
              <a:t>, 2002 –  309с.</a:t>
            </a:r>
          </a:p>
        </p:txBody>
      </p:sp>
    </p:spTree>
    <p:extLst>
      <p:ext uri="{BB962C8B-B14F-4D97-AF65-F5344CB8AC3E}">
        <p14:creationId xmlns:p14="http://schemas.microsoft.com/office/powerpoint/2010/main" val="24326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0336" y="404664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200" dirty="0">
                <a:solidFill>
                  <a:schemeClr val="bg1"/>
                </a:solidFill>
              </a:rPr>
              <a:t>В реальном мире можно выделить три вида процессов: </a:t>
            </a:r>
            <a:r>
              <a:rPr lang="ru-RU" sz="2200" i="1" dirty="0">
                <a:solidFill>
                  <a:schemeClr val="bg1"/>
                </a:solidFill>
              </a:rPr>
              <a:t>процессы преобразования вещества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i="1" dirty="0">
                <a:solidFill>
                  <a:schemeClr val="bg1"/>
                </a:solidFill>
              </a:rPr>
              <a:t>процессы преобразования энергии и информационные процессы</a:t>
            </a:r>
            <a:r>
              <a:rPr lang="ru-RU" sz="2200" dirty="0">
                <a:solidFill>
                  <a:schemeClr val="bg1"/>
                </a:solidFill>
              </a:rPr>
              <a:t>. Использование этих процессов в современной целенаправленной деятельности человеческого общества связано с понятием </a:t>
            </a:r>
            <a:r>
              <a:rPr lang="ru-RU" sz="2200" dirty="0" smtClean="0">
                <a:solidFill>
                  <a:schemeClr val="bg1"/>
                </a:solidFill>
              </a:rPr>
              <a:t>«</a:t>
            </a:r>
            <a:r>
              <a:rPr lang="ru-RU" sz="2200" i="1" dirty="0" smtClean="0">
                <a:solidFill>
                  <a:schemeClr val="bg1"/>
                </a:solidFill>
              </a:rPr>
              <a:t>ТЕХНОЛОГИЯ</a:t>
            </a:r>
            <a:r>
              <a:rPr lang="ru-RU" sz="2200" dirty="0" smtClean="0">
                <a:solidFill>
                  <a:schemeClr val="bg1"/>
                </a:solidFill>
              </a:rPr>
              <a:t>». </a:t>
            </a:r>
            <a:endParaRPr lang="ru-RU" sz="2200" dirty="0">
              <a:solidFill>
                <a:schemeClr val="bg1"/>
              </a:solidFill>
            </a:endParaRPr>
          </a:p>
          <a:p>
            <a:pPr indent="447675" algn="just"/>
            <a:r>
              <a:rPr lang="ru-RU" sz="2200" dirty="0" smtClean="0">
                <a:solidFill>
                  <a:schemeClr val="bg1"/>
                </a:solidFill>
              </a:rPr>
              <a:t>Цель – это ключ к раскрытию сущности понятия технология. Цель </a:t>
            </a:r>
            <a:r>
              <a:rPr lang="ru-RU" sz="2200" dirty="0">
                <a:solidFill>
                  <a:schemeClr val="bg1"/>
                </a:solidFill>
              </a:rPr>
              <a:t>же неразрывно связана с понятиями </a:t>
            </a:r>
            <a:r>
              <a:rPr lang="ru-RU" sz="2200" dirty="0" smtClean="0">
                <a:solidFill>
                  <a:schemeClr val="bg1"/>
                </a:solidFill>
              </a:rPr>
              <a:t>«</a:t>
            </a:r>
            <a:r>
              <a:rPr lang="ru-RU" sz="2200" i="1" dirty="0" smtClean="0">
                <a:solidFill>
                  <a:schemeClr val="bg1"/>
                </a:solidFill>
              </a:rPr>
              <a:t>СИСТЕМА</a:t>
            </a:r>
            <a:r>
              <a:rPr lang="ru-RU" sz="2200" dirty="0" smtClean="0">
                <a:solidFill>
                  <a:schemeClr val="bg1"/>
                </a:solidFill>
              </a:rPr>
              <a:t>» </a:t>
            </a:r>
            <a:r>
              <a:rPr lang="ru-RU" sz="2200" dirty="0">
                <a:solidFill>
                  <a:schemeClr val="bg1"/>
                </a:solidFill>
              </a:rPr>
              <a:t>и </a:t>
            </a:r>
            <a:r>
              <a:rPr lang="ru-RU" sz="2200" dirty="0" smtClean="0">
                <a:solidFill>
                  <a:schemeClr val="bg1"/>
                </a:solidFill>
              </a:rPr>
              <a:t>«</a:t>
            </a:r>
            <a:r>
              <a:rPr lang="ru-RU" sz="2200" i="1" dirty="0" smtClean="0">
                <a:solidFill>
                  <a:schemeClr val="bg1"/>
                </a:solidFill>
              </a:rPr>
              <a:t>СТРУКТУРА</a:t>
            </a:r>
            <a:r>
              <a:rPr lang="ru-RU" sz="2200" dirty="0" smtClean="0">
                <a:solidFill>
                  <a:schemeClr val="bg1"/>
                </a:solidFill>
              </a:rPr>
              <a:t>». </a:t>
            </a:r>
            <a:r>
              <a:rPr lang="ru-RU" sz="2200" dirty="0">
                <a:solidFill>
                  <a:schemeClr val="bg1"/>
                </a:solidFill>
              </a:rPr>
              <a:t>При этом уяснить сущность любого из понятий четверки: </a:t>
            </a:r>
            <a:r>
              <a:rPr lang="ru-RU" sz="2200" b="1" dirty="0">
                <a:solidFill>
                  <a:schemeClr val="bg1"/>
                </a:solidFill>
              </a:rPr>
              <a:t>система, структура, цель, технология</a:t>
            </a:r>
            <a:r>
              <a:rPr lang="ru-RU" sz="2200" dirty="0">
                <a:solidFill>
                  <a:schemeClr val="bg1"/>
                </a:solidFill>
              </a:rPr>
              <a:t> по отдельности, без взаимосвязи с остальными, не возможно. Основу составляет тройка: </a:t>
            </a:r>
            <a:r>
              <a:rPr lang="ru-RU" sz="2200" b="1" u="sng" dirty="0">
                <a:solidFill>
                  <a:schemeClr val="bg1"/>
                </a:solidFill>
              </a:rPr>
              <a:t>система, структура, цель</a:t>
            </a:r>
            <a:r>
              <a:rPr lang="ru-RU" sz="2200" b="1" dirty="0">
                <a:solidFill>
                  <a:schemeClr val="bg1"/>
                </a:solidFill>
              </a:rPr>
              <a:t>; </a:t>
            </a:r>
            <a:r>
              <a:rPr lang="ru-RU" sz="2200" dirty="0">
                <a:solidFill>
                  <a:schemeClr val="bg1"/>
                </a:solidFill>
              </a:rPr>
              <a:t>технология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же обусловлена целью системы. Заметим, что степень адекватности представления об этой тройке (система, структура, цель) бездонных по сложности и неподдающихся </a:t>
            </a:r>
            <a:r>
              <a:rPr lang="ru-RU" sz="2200" dirty="0" smtClean="0">
                <a:solidFill>
                  <a:schemeClr val="bg1"/>
                </a:solidFill>
              </a:rPr>
              <a:t>математическому описанию </a:t>
            </a:r>
            <a:r>
              <a:rPr lang="ru-RU" sz="2200" dirty="0">
                <a:solidFill>
                  <a:schemeClr val="bg1"/>
                </a:solidFill>
              </a:rPr>
              <a:t>понятий определяет не только уровень инженерной зрелости, но и уровень культуры в </a:t>
            </a:r>
            <a:r>
              <a:rPr lang="ru-RU" sz="2200" dirty="0" smtClean="0">
                <a:solidFill>
                  <a:schemeClr val="bg1"/>
                </a:solidFill>
              </a:rPr>
              <a:t>целом.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9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71800" y="116632"/>
            <a:ext cx="4125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Понятие "технология"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2377" y="764704"/>
            <a:ext cx="871296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200" dirty="0">
                <a:solidFill>
                  <a:schemeClr val="bg1"/>
                </a:solidFill>
              </a:rPr>
              <a:t>Термин </a:t>
            </a:r>
            <a:r>
              <a:rPr lang="ru-RU" sz="2200" b="1" i="1" dirty="0" smtClean="0">
                <a:solidFill>
                  <a:schemeClr val="bg1"/>
                </a:solidFill>
              </a:rPr>
              <a:t>ТЕХНОЛОГИЯ</a:t>
            </a:r>
            <a:r>
              <a:rPr lang="ru-RU" sz="2200" b="1" dirty="0" smtClean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происходит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от греч. </a:t>
            </a:r>
            <a:r>
              <a:rPr lang="ru-RU" sz="2200" b="1" dirty="0" err="1">
                <a:solidFill>
                  <a:schemeClr val="bg1"/>
                </a:solidFill>
              </a:rPr>
              <a:t>techno</a:t>
            </a:r>
            <a:r>
              <a:rPr lang="ru-RU" sz="2200" dirty="0">
                <a:solidFill>
                  <a:schemeClr val="bg1"/>
                </a:solidFill>
              </a:rPr>
              <a:t> – искусство, мастерство, умение и </a:t>
            </a:r>
            <a:r>
              <a:rPr lang="ru-RU" sz="2200" b="1" dirty="0" err="1">
                <a:solidFill>
                  <a:schemeClr val="bg1"/>
                </a:solidFill>
              </a:rPr>
              <a:t>logos</a:t>
            </a:r>
            <a:r>
              <a:rPr lang="ru-RU" sz="2200" dirty="0">
                <a:solidFill>
                  <a:schemeClr val="bg1"/>
                </a:solidFill>
              </a:rPr>
              <a:t> – понятие, учение. Понятие «технология» относится к числу сложных, системных понятий.</a:t>
            </a:r>
          </a:p>
          <a:p>
            <a:pPr indent="447675" algn="just"/>
            <a:r>
              <a:rPr lang="ru-RU" sz="2200" dirty="0">
                <a:solidFill>
                  <a:schemeClr val="bg1"/>
                </a:solidFill>
              </a:rPr>
              <a:t>Любое понятие имеет три следующих аспекта: </a:t>
            </a:r>
            <a:r>
              <a:rPr lang="ru-RU" sz="2200" b="1" dirty="0">
                <a:solidFill>
                  <a:schemeClr val="bg1"/>
                </a:solidFill>
              </a:rPr>
              <a:t>содержание понятия</a:t>
            </a:r>
            <a:r>
              <a:rPr lang="ru-RU" sz="2200" dirty="0">
                <a:solidFill>
                  <a:schemeClr val="bg1"/>
                </a:solidFill>
              </a:rPr>
              <a:t> (совокупностью отличительных признаков), </a:t>
            </a:r>
            <a:r>
              <a:rPr lang="ru-RU" sz="2200" b="1" dirty="0">
                <a:solidFill>
                  <a:schemeClr val="bg1"/>
                </a:solidFill>
              </a:rPr>
              <a:t>объем понятия</a:t>
            </a:r>
            <a:r>
              <a:rPr lang="ru-RU" sz="2200" dirty="0">
                <a:solidFill>
                  <a:schemeClr val="bg1"/>
                </a:solidFill>
              </a:rPr>
              <a:t> (совокупность объектов, отображенных в понятии) и </a:t>
            </a:r>
            <a:r>
              <a:rPr lang="ru-RU" sz="2200" b="1" dirty="0">
                <a:solidFill>
                  <a:schemeClr val="bg1"/>
                </a:solidFill>
              </a:rPr>
              <a:t>дефиниция</a:t>
            </a:r>
            <a:r>
              <a:rPr lang="ru-RU" sz="2200" dirty="0">
                <a:solidFill>
                  <a:schemeClr val="bg1"/>
                </a:solidFill>
              </a:rPr>
              <a:t> (определение понятия). У любого понятия между его содержанием и объемом существует обратная зависимость, т.е. чем больше признаков включено в содержание понятия, тем меньше объектов оно охватывает. Например, стол вообще и </a:t>
            </a:r>
            <a:r>
              <a:rPr lang="ru-RU" sz="2200" i="1" dirty="0">
                <a:solidFill>
                  <a:schemeClr val="bg1"/>
                </a:solidFill>
              </a:rPr>
              <a:t>письменный</a:t>
            </a:r>
            <a:r>
              <a:rPr lang="ru-RU" sz="2200" dirty="0">
                <a:solidFill>
                  <a:schemeClr val="bg1"/>
                </a:solidFill>
              </a:rPr>
              <a:t> стол, или еще </a:t>
            </a:r>
            <a:r>
              <a:rPr lang="ru-RU" sz="2200" dirty="0" smtClean="0">
                <a:solidFill>
                  <a:schemeClr val="bg1"/>
                </a:solidFill>
              </a:rPr>
              <a:t>– </a:t>
            </a:r>
            <a:r>
              <a:rPr lang="ru-RU" sz="2200" i="1" dirty="0" smtClean="0">
                <a:solidFill>
                  <a:schemeClr val="bg1"/>
                </a:solidFill>
              </a:rPr>
              <a:t>письменный дубовый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стол. Детализация понятия предполагает классификацию его объектов (род, вид и т.д.), при этом в общих рассуждениях часто используют словосочетания: «понятие в широком смысле  слова», «понятие в узком смысле слова». Дефиниция же дает лишь самое общее представление о понятии, она не позволяет раскрыть понятие всесторонне и с требуемой полнотой.</a:t>
            </a:r>
          </a:p>
        </p:txBody>
      </p:sp>
    </p:spTree>
    <p:extLst>
      <p:ext uri="{BB962C8B-B14F-4D97-AF65-F5344CB8AC3E}">
        <p14:creationId xmlns:p14="http://schemas.microsoft.com/office/powerpoint/2010/main" val="23784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71800" y="116632"/>
            <a:ext cx="4125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Понятие "технология"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2377" y="764704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i="1" dirty="0" smtClean="0">
                <a:solidFill>
                  <a:schemeClr val="bg1"/>
                </a:solidFill>
              </a:rPr>
              <a:t>Пример</a:t>
            </a:r>
            <a:r>
              <a:rPr lang="ru-RU" sz="2400" dirty="0" smtClean="0">
                <a:solidFill>
                  <a:schemeClr val="bg1"/>
                </a:solidFill>
              </a:rPr>
              <a:t>: </a:t>
            </a:r>
            <a:r>
              <a:rPr lang="ru-RU" sz="2400" dirty="0">
                <a:solidFill>
                  <a:schemeClr val="bg1"/>
                </a:solidFill>
              </a:rPr>
              <a:t>Обувная фабрика понесла убытки и потеряла репутацию из-за клейщицы обуви. Причина: некачественное выполнение технологической операции, обусловленное сдельной оплатой труда (нарушен принцип оплаты труда: зависимость от эффективности работы фабрики в целом).  Казалось бы, какое отношение имеет оплата труда к технологии? Оказывается, имеет, поскольку технология это система и охватывает все то, что с ней связано. Именно непонимание системности приводит к подобным ситуациям, о которых лучше, чем крылатой фразой: «хотели как лучше, а получилось как всегда» не скажешь</a:t>
            </a:r>
            <a:r>
              <a:rPr lang="ru-RU" sz="2400" b="1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  <a:p>
            <a:pPr indent="447675" algn="just"/>
            <a:r>
              <a:rPr lang="ru-RU" sz="2400" dirty="0">
                <a:solidFill>
                  <a:schemeClr val="bg1"/>
                </a:solidFill>
              </a:rPr>
              <a:t>Наконец, понятие «технология» включает два аспекта: практический, связанный с реально существующими технологиями, и теоретический, составляющий методологию создания высокоэффективных технологий. </a:t>
            </a:r>
          </a:p>
        </p:txBody>
      </p:sp>
    </p:spTree>
    <p:extLst>
      <p:ext uri="{BB962C8B-B14F-4D97-AF65-F5344CB8AC3E}">
        <p14:creationId xmlns:p14="http://schemas.microsoft.com/office/powerpoint/2010/main" val="16477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71800" y="116632"/>
            <a:ext cx="4125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Понятие "технология"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3995" y="1196752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>
                <a:solidFill>
                  <a:schemeClr val="bg1"/>
                </a:solidFill>
              </a:rPr>
              <a:t>Теоретический аспект обязан охватывать понятие технологии некоторой предметной области в целом (например, технология самолетостроения, технология деревообработки и т.д.). В этом  случае мы говорим технология, но не технологии, равно как не говорим медицины, математики, философии, т.е. во множественном числе</a:t>
            </a:r>
            <a:r>
              <a:rPr lang="ru-RU" sz="2400" dirty="0" smtClean="0">
                <a:solidFill>
                  <a:schemeClr val="bg1"/>
                </a:solidFill>
              </a:rPr>
              <a:t>. Необходимо отметить, </a:t>
            </a:r>
            <a:r>
              <a:rPr lang="ru-RU" sz="2400" dirty="0">
                <a:solidFill>
                  <a:schemeClr val="bg1"/>
                </a:solidFill>
              </a:rPr>
              <a:t>что в заголовках многочисленных стандартов по информационным технологиям используется термин «информационная технология».</a:t>
            </a:r>
          </a:p>
        </p:txBody>
      </p:sp>
    </p:spTree>
    <p:extLst>
      <p:ext uri="{BB962C8B-B14F-4D97-AF65-F5344CB8AC3E}">
        <p14:creationId xmlns:p14="http://schemas.microsoft.com/office/powerpoint/2010/main" val="38227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3608" y="116632"/>
            <a:ext cx="7371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Понятие "информационная технология"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3995" y="1196752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>
                <a:solidFill>
                  <a:schemeClr val="bg1"/>
                </a:solidFill>
              </a:rPr>
              <a:t>Понятие </a:t>
            </a:r>
            <a:r>
              <a:rPr lang="ru-RU" sz="2400" dirty="0" smtClean="0">
                <a:solidFill>
                  <a:schemeClr val="bg1"/>
                </a:solidFill>
              </a:rPr>
              <a:t>«</a:t>
            </a:r>
            <a:r>
              <a:rPr lang="ru-RU" sz="2400" i="1" dirty="0" smtClean="0">
                <a:solidFill>
                  <a:schemeClr val="bg1"/>
                </a:solidFill>
              </a:rPr>
              <a:t>ИНФОРМАЦИОННАЯ ТЕХНОЛОГИЯ</a:t>
            </a:r>
            <a:r>
              <a:rPr lang="ru-RU" sz="2400" dirty="0" smtClean="0">
                <a:solidFill>
                  <a:schemeClr val="bg1"/>
                </a:solidFill>
              </a:rPr>
              <a:t>», </a:t>
            </a:r>
            <a:r>
              <a:rPr lang="ru-RU" sz="2400" dirty="0">
                <a:solidFill>
                  <a:schemeClr val="bg1"/>
                </a:solidFill>
              </a:rPr>
              <a:t>являясь одним из видов общего понятия технологии, появилось сравнительно недавно (в конце 70-х годов прошлого столетия) в процессе стремительного развития практики и теории информационных систем. </a:t>
            </a:r>
            <a:endParaRPr lang="ru-RU" sz="2400" dirty="0" smtClean="0">
              <a:solidFill>
                <a:schemeClr val="bg1"/>
              </a:solidFill>
            </a:endParaRPr>
          </a:p>
          <a:p>
            <a:pPr indent="447675" algn="just"/>
            <a:r>
              <a:rPr lang="ru-RU" sz="2400" dirty="0" smtClean="0">
                <a:solidFill>
                  <a:schemeClr val="bg1"/>
                </a:solidFill>
              </a:rPr>
              <a:t>Это </a:t>
            </a:r>
            <a:r>
              <a:rPr lang="ru-RU" sz="2400" dirty="0">
                <a:solidFill>
                  <a:schemeClr val="bg1"/>
                </a:solidFill>
              </a:rPr>
              <a:t>понятие имеет самую тесную  связь с информатикой, системотехникой и кибернетикой. Более того, именно становлению информатики (в той интерпретации, которую дал международный конгресс, </a:t>
            </a:r>
            <a:r>
              <a:rPr lang="ru-RU" sz="2400" dirty="0" smtClean="0">
                <a:solidFill>
                  <a:schemeClr val="bg1"/>
                </a:solidFill>
              </a:rPr>
              <a:t>состоявшийся в Японии) </a:t>
            </a:r>
            <a:r>
              <a:rPr lang="ru-RU" sz="2400" dirty="0">
                <a:solidFill>
                  <a:schemeClr val="bg1"/>
                </a:solidFill>
              </a:rPr>
              <a:t>обязано регулярное использование термина информационной технологии.</a:t>
            </a:r>
          </a:p>
        </p:txBody>
      </p:sp>
    </p:spTree>
    <p:extLst>
      <p:ext uri="{BB962C8B-B14F-4D97-AF65-F5344CB8AC3E}">
        <p14:creationId xmlns:p14="http://schemas.microsoft.com/office/powerpoint/2010/main" val="7186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43608" y="116632"/>
            <a:ext cx="7371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Понятие "информационная технология"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3995" y="1196752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 smtClean="0">
                <a:solidFill>
                  <a:schemeClr val="bg1"/>
                </a:solidFill>
              </a:rPr>
              <a:t>Дефиниции </a:t>
            </a:r>
            <a:r>
              <a:rPr lang="ru-RU" sz="2400" dirty="0">
                <a:solidFill>
                  <a:schemeClr val="bg1"/>
                </a:solidFill>
              </a:rPr>
              <a:t>понятия «информационная технология».</a:t>
            </a:r>
          </a:p>
          <a:p>
            <a:pPr indent="447675" algn="just"/>
            <a:r>
              <a:rPr lang="ru-RU" sz="2400" b="1" dirty="0">
                <a:solidFill>
                  <a:schemeClr val="bg1"/>
                </a:solidFill>
              </a:rPr>
              <a:t>Информационная технология</a:t>
            </a:r>
            <a:r>
              <a:rPr lang="ru-RU" sz="2400" dirty="0">
                <a:solidFill>
                  <a:schemeClr val="bg1"/>
                </a:solidFill>
              </a:rPr>
              <a:t> (</a:t>
            </a:r>
            <a:r>
              <a:rPr lang="ru-RU" sz="2400" dirty="0" err="1">
                <a:solidFill>
                  <a:schemeClr val="bg1"/>
                </a:solidFill>
              </a:rPr>
              <a:t>Information</a:t>
            </a:r>
            <a:r>
              <a:rPr lang="ru-RU" sz="2400" dirty="0">
                <a:solidFill>
                  <a:schemeClr val="bg1"/>
                </a:solidFill>
              </a:rPr>
              <a:t> </a:t>
            </a:r>
            <a:r>
              <a:rPr lang="ru-RU" sz="2400" dirty="0" err="1">
                <a:solidFill>
                  <a:schemeClr val="bg1"/>
                </a:solidFill>
              </a:rPr>
              <a:t>Technology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ru-RU" sz="2400" dirty="0" smtClean="0">
                <a:solidFill>
                  <a:schemeClr val="bg1"/>
                </a:solidFill>
              </a:rPr>
              <a:t>– совокупность методов</a:t>
            </a:r>
            <a:r>
              <a:rPr lang="ru-RU" sz="2400" dirty="0">
                <a:solidFill>
                  <a:schemeClr val="bg1"/>
                </a:solidFill>
              </a:rPr>
              <a:t>, производственных и программно-технологических средств, объединенных в технологическую цепочку, обеспечивающую сбор, хранение, обработку, вывод и распространение информации.</a:t>
            </a:r>
          </a:p>
          <a:p>
            <a:pPr indent="447675" algn="just"/>
            <a:r>
              <a:rPr lang="ru-RU" sz="2400" b="1" dirty="0">
                <a:solidFill>
                  <a:schemeClr val="bg1"/>
                </a:solidFill>
              </a:rPr>
              <a:t>Информационная технология: </a:t>
            </a:r>
            <a:r>
              <a:rPr lang="ru-RU" sz="2400" dirty="0">
                <a:solidFill>
                  <a:schemeClr val="bg1"/>
                </a:solidFill>
              </a:rPr>
              <a:t>приемы, способы и методы применения средств вычислительной техники при выполнении функций сбора, хранения, обработки, передачи и использования информации (ГОСТ 34.003-90</a:t>
            </a:r>
            <a:r>
              <a:rPr lang="ru-RU" sz="2400" dirty="0" smtClean="0">
                <a:solidFill>
                  <a:schemeClr val="bg1"/>
                </a:solidFill>
              </a:rPr>
              <a:t>).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ГУИР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БГУИР</Template>
  <TotalTime>3433</TotalTime>
  <Words>994</Words>
  <Application>Microsoft Office PowerPoint</Application>
  <PresentationFormat>Экран (4:3)</PresentationFormat>
  <Paragraphs>75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БГУИР</vt:lpstr>
      <vt:lpstr>ОСНОВЫ ИНФОРМАЦИОННЫХ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Жариков</dc:creator>
  <cp:lastModifiedBy>User</cp:lastModifiedBy>
  <cp:revision>72</cp:revision>
  <cp:lastPrinted>2020-09-03T13:59:45Z</cp:lastPrinted>
  <dcterms:created xsi:type="dcterms:W3CDTF">2017-06-11T10:47:44Z</dcterms:created>
  <dcterms:modified xsi:type="dcterms:W3CDTF">2020-09-04T13:15:47Z</dcterms:modified>
</cp:coreProperties>
</file>