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294" r:id="rId4"/>
    <p:sldId id="295" r:id="rId5"/>
    <p:sldId id="296" r:id="rId6"/>
    <p:sldId id="283" r:id="rId7"/>
    <p:sldId id="289" r:id="rId8"/>
    <p:sldId id="290" r:id="rId9"/>
    <p:sldId id="292" r:id="rId10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C0"/>
    <a:srgbClr val="02376D"/>
    <a:srgbClr val="163163"/>
    <a:srgbClr val="345C93"/>
    <a:srgbClr val="1C3161"/>
    <a:srgbClr val="20386A"/>
    <a:srgbClr val="040B29"/>
    <a:srgbClr val="325992"/>
    <a:srgbClr val="274A7A"/>
    <a:srgbClr val="3E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84" autoAdjust="0"/>
    <p:restoredTop sz="94629" autoAdjust="0"/>
  </p:normalViewPr>
  <p:slideViewPr>
    <p:cSldViewPr>
      <p:cViewPr varScale="1">
        <p:scale>
          <a:sx n="90" d="100"/>
          <a:sy n="90" d="100"/>
        </p:scale>
        <p:origin x="90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8D2F-D1A3-4550-82DC-D986686530F3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1CA-747C-4662-ACEA-202EED173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CCA2-4E3C-4303-A9F4-38A28A6FCEF8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2B43-97EC-4CAE-8773-143B73EE6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pPr/>
              <a:t>27.11.2020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" y="1628800"/>
            <a:ext cx="9161588" cy="2664296"/>
            <a:chOff x="0" y="1628800"/>
            <a:chExt cx="9161588" cy="266429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2448272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0" y="407707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 userDrawn="1"/>
        </p:nvSpPr>
        <p:spPr>
          <a:xfrm>
            <a:off x="12837" y="4293096"/>
            <a:ext cx="9131167" cy="2564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32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833" y="548680"/>
            <a:ext cx="9144000" cy="1080120"/>
          </a:xfrm>
          <a:prstGeom prst="rect">
            <a:avLst/>
          </a:prstGeom>
          <a:gradFill>
            <a:gsLst>
              <a:gs pos="0">
                <a:srgbClr val="20386A"/>
              </a:gs>
              <a:gs pos="50000">
                <a:srgbClr val="1C3161"/>
              </a:gs>
              <a:gs pos="100000">
                <a:srgbClr val="040B2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" y="698402"/>
            <a:ext cx="600075" cy="7143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35696" y="548680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Б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ЕЛОРУССКИЙ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Г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ОСУДАРСТВЕННЫЙ </a:t>
            </a:r>
            <a:r>
              <a:rPr lang="ru-RU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УНИВЕРСИТЕТ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 </a:t>
            </a:r>
            <a:r>
              <a:rPr lang="en-US" baseline="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ИНФОРМАТИКИ</a:t>
            </a:r>
            <a:endParaRPr lang="en-US" dirty="0" smtClean="0">
              <a:solidFill>
                <a:schemeClr val="bg1"/>
              </a:solidFill>
              <a:effectLst/>
              <a:latin typeface="Batang" pitchFamily="18" charset="-127"/>
              <a:ea typeface="Batang" pitchFamily="18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 РАДИОЭЛЕКТРОНИКИ</a:t>
            </a:r>
            <a:endParaRPr lang="ru-R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1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1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DCD4-862B-446B-8D71-FD97D0C6E088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3429-0D34-4D7E-B6F9-4D2BFEC57B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67544" y="1642836"/>
            <a:ext cx="8280920" cy="459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49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17637" y="1642836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52393" y="1637865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5" name="Прямоугольник 14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7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17637" y="1642836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7265" y="1626915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7" name="Прямоугольник 16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7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7" name="Прямоугольник 6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5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6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739-27B0-4898-8C6D-14FF6A3750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5042"/>
            <a:ext cx="9144000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ОСНОВЫ ИНФОРМАЦИОННЫХ ТЕХНОЛОГИЙ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424936" cy="2204864"/>
          </a:xfrm>
        </p:spPr>
        <p:txBody>
          <a:bodyPr numCol="1">
            <a:normAutofit/>
          </a:bodyPr>
          <a:lstStyle/>
          <a:p>
            <a:r>
              <a:rPr lang="ru-RU" sz="2800" b="1" dirty="0" smtClean="0"/>
              <a:t>1.8 Восприятие информации и его </a:t>
            </a:r>
            <a:r>
              <a:rPr lang="ru-RU" sz="2800" b="1" dirty="0" err="1" smtClean="0"/>
              <a:t>собенность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69568"/>
            <a:ext cx="910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2821" y="16362"/>
            <a:ext cx="89601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компоненты современной информационной технологии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515" y="472254"/>
            <a:ext cx="907260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технологические процессы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взаимосвязанных операций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(процессов), которые реализуют функциональные процессы автоматизированных систем, обусловленные её целевым назначением.</a:t>
            </a:r>
          </a:p>
          <a:p>
            <a:pPr indent="449263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Обеспечивающие информационные процессы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процессы, связанные с функционированием операционных систем, СУБД, сетевого программного  обеспечения.</a:t>
            </a:r>
          </a:p>
          <a:p>
            <a:pPr indent="449263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Опорная база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аппаратно-программных и др. средств информационной технологии, которые инвариантны по отношению к специфике к конкретной предметной области.</a:t>
            </a:r>
          </a:p>
          <a:p>
            <a:pPr indent="449263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предметов (объектов: явлений, процессов их свойств и связей между ними), составляющих область деятельности некоторой системы. </a:t>
            </a:r>
          </a:p>
          <a:p>
            <a:pPr indent="449263"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предметной области может быть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или её элемент;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т.д.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предметная область промышленного предприятия составляет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орг.структура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его подразделения, службы, средства производства, комплектующие изделия, средства автоматизации, транспорт и т.д.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5020" y="404664"/>
            <a:ext cx="90726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область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задач (проблем), решаемых в предметной области, каждая такая задача предусматривает определённую цель и связана с ограниченной частью предметной области.</a:t>
            </a:r>
          </a:p>
          <a:p>
            <a:pPr indent="449263" algn="just"/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область может включать в себя, как составную часть – предметную область, так и отождествляться с предметной областью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9263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предметной области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описаний (моделей), отображающих предметную область. Качество модели предметной области оказывает определяющее влияние на эффективность автоматизированной системы.</a:t>
            </a:r>
          </a:p>
          <a:p>
            <a:pPr indent="449263"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предметной области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сложный и ответственный этап создания информационной технологии.</a:t>
            </a:r>
          </a:p>
          <a:p>
            <a:pPr indent="449263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предметной области зависит от: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Специфики предметной области (от назначения АС).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использования модели.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Используемых методов построения модели.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проектирования АС (особенно на ранних стадиях проектирования: ошибки на ранних этапах трудно устранимы и могут привести к многомилионному убытку).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116632"/>
            <a:ext cx="907260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два подхода к построению модели предметной области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на анализе информационных потребностей пользователя и интеграции этих потребностей.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на анализе самой предметной области, при этом модель предметной области разрабатывается с учетом потребностей пользователя.</a:t>
            </a:r>
          </a:p>
          <a:p>
            <a:pPr algn="just"/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подход более перспективен, но и более сложен, на практике чаще используется первый подход.</a:t>
            </a:r>
          </a:p>
          <a:p>
            <a:pPr indent="45085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предметной области 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разрабатывается поэтапно: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Разрабатывается исходная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носит описательный характер.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её основе создаётся инфологическая модель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призвана обеспечить долговременную работу АС, она обязана выдерживать замену СУБД.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Разрабатывается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(логическая и физическая), которая ориентирована на реализацию в определённой вычислительной среде и разрабатывается применительно к конкретной (выбранной в процессе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даталогического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проектирования) СУБД с учетом поддерживающих ею моделей данных.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поддерживает три типа модели данных: </a:t>
            </a: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иерархическая,      сетевая,     реляционная.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116632"/>
            <a:ext cx="907260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база автоматизированных систем</a:t>
            </a:r>
          </a:p>
          <a:p>
            <a:pPr indent="449263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информационным обеспечением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(ИО) понимается совокупность методов и средств организации поддержки, хранения и пополнения информации, необходимой для обеспечения эффективного функционирования АС.</a:t>
            </a:r>
          </a:p>
          <a:p>
            <a:pPr indent="449263"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методов и документации по ИО включает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инструктивные материалы по описанию, организации, хранению, накоплению, внесению изменений и обработке информации.</a:t>
            </a:r>
          </a:p>
          <a:p>
            <a:pPr indent="450850"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классификации и кодирования предназначена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единообразного, однозначного и удобного для машинной обработки представления информации.</a:t>
            </a:r>
          </a:p>
          <a:p>
            <a:pPr indent="450850"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обеспечивающих программных средств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предназначен для обеспечения организации, хранения, обработки, корректировки, доступа к данным и их представления.</a:t>
            </a:r>
          </a:p>
          <a:p>
            <a:pPr indent="450850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база АС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упорядоченной информации, используемой при функционировании АС (ГОСТ 34.009-90).</a:t>
            </a:r>
          </a:p>
          <a:p>
            <a:pPr indent="450850" algn="just"/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Внемашинная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АС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часть информационной базы АС, представляющая собой совокупность документов, предназначенных для непосредственного восприятия человеком без применения средств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вычислительной техники (ГОСТ 34.009-90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5516" y="494236"/>
            <a:ext cx="87129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Под </a:t>
            </a:r>
            <a:r>
              <a:rPr lang="ru-RU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восприятием информации </a:t>
            </a:r>
            <a:r>
              <a:rPr lang="ru-RU" sz="2200" dirty="0" smtClean="0"/>
              <a:t>понимают процесс целенаправленного извлечения  анализа информации о некотором объекте, событии, процессе.</a:t>
            </a:r>
          </a:p>
          <a:p>
            <a:endParaRPr lang="ru-RU" sz="2200" dirty="0"/>
          </a:p>
          <a:p>
            <a:r>
              <a:rPr lang="ru-RU" sz="2200" dirty="0" smtClean="0"/>
              <a:t>Под </a:t>
            </a:r>
            <a:r>
              <a:rPr lang="ru-RU" sz="2200" b="1" dirty="0" smtClean="0"/>
              <a:t>восприятием</a:t>
            </a:r>
            <a:r>
              <a:rPr lang="ru-RU" sz="2200" dirty="0" smtClean="0"/>
              <a:t> в широком смысле слова понимают процесс формирования целостного образа предметной области.</a:t>
            </a:r>
          </a:p>
          <a:p>
            <a:endParaRPr lang="ru-RU" sz="2200" dirty="0" smtClean="0"/>
          </a:p>
          <a:p>
            <a:r>
              <a:rPr lang="ru-RU" sz="2200" dirty="0" smtClean="0"/>
              <a:t>Процесс восприятия</a:t>
            </a:r>
            <a:r>
              <a:rPr lang="en-US" sz="2200" dirty="0" smtClean="0"/>
              <a:t> </a:t>
            </a:r>
            <a:r>
              <a:rPr lang="ru-RU" sz="2200" dirty="0" smtClean="0"/>
              <a:t>в зависимости от цели, сложности воспринимающего и воспринимаемого объектов и других особенностей, включают совокупность информационных </a:t>
            </a:r>
            <a:r>
              <a:rPr lang="ru-RU" sz="2200" dirty="0" err="1" smtClean="0"/>
              <a:t>подпроцессов</a:t>
            </a:r>
            <a:r>
              <a:rPr lang="ru-RU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первичное восприятие(преобразование физическое и информационное, поиск, измерение, обработка информации);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обнаружение, распознавание образов, анализ сцен (восприятие совокупности трёхмерных образов);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морфологический, синтаксический и семантический анализ.</a:t>
            </a:r>
            <a:endParaRPr lang="ru-RU" sz="2200" dirty="0"/>
          </a:p>
          <a:p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4385" y="27793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56493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8864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ВОСПРИЯТИЕ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4385" y="27793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5649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Первичное восприятие </a:t>
            </a:r>
            <a:r>
              <a:rPr lang="ru-RU" sz="2400" dirty="0" smtClean="0"/>
              <a:t>осуществляется с помощью датчиков (называемых также чувствительными элементами, рецепторами, сенсорами – характерно для роботов). </a:t>
            </a:r>
          </a:p>
          <a:p>
            <a:r>
              <a:rPr lang="ru-RU" sz="2400" dirty="0" smtClean="0"/>
              <a:t>К сенсорам относятся: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тактильные датчики;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локационные датчики;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силометрические</a:t>
            </a:r>
            <a:r>
              <a:rPr lang="ru-RU" sz="2400" dirty="0" smtClean="0"/>
              <a:t> датчики;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приёмник визуальной;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приёмник звуковой информации.</a:t>
            </a:r>
          </a:p>
          <a:p>
            <a:endParaRPr lang="ru-RU" sz="2400" dirty="0" smtClean="0"/>
          </a:p>
          <a:p>
            <a:r>
              <a:rPr lang="ru-RU" sz="2400" dirty="0" smtClean="0"/>
              <a:t>Наиболее простым случаем извлечения информации является: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обнаружение;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распознавание;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и</a:t>
            </a:r>
            <a:r>
              <a:rPr lang="ru-RU" sz="2400" dirty="0" smtClean="0"/>
              <a:t>змерение и т.д.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57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660" y="2580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Обобщённая схема процесса восприятия информации</a:t>
            </a:r>
            <a:endParaRPr lang="ru-RU" sz="3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395536" y="1412776"/>
            <a:ext cx="8591817" cy="1735743"/>
            <a:chOff x="395536" y="1412776"/>
            <a:chExt cx="8591817" cy="1735743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95536" y="1700808"/>
              <a:ext cx="2160240" cy="1309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989" y="1832278"/>
              <a:ext cx="6726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ИИ</a:t>
              </a:r>
              <a:endParaRPr lang="ru-RU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47664" y="1825660"/>
              <a:ext cx="7200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ПИ</a:t>
              </a:r>
              <a:endParaRPr lang="ru-RU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2420888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Воспринимаемый объект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9832" y="2132856"/>
              <a:ext cx="16561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Физический канал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8" y="141277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Физический шум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004048" y="1412776"/>
              <a:ext cx="3983305" cy="171282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4048" y="1412776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Морфолог. шум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1774" y="1430393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Синтакс</a:t>
              </a:r>
              <a:r>
                <a:rPr lang="ru-RU" dirty="0" smtClean="0"/>
                <a:t>. шум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79501" y="1412776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Семантич</a:t>
              </a:r>
              <a:r>
                <a:rPr lang="ru-RU" dirty="0" smtClean="0"/>
                <a:t>. шум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8064" y="2132856"/>
              <a:ext cx="93040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ППВИ</a:t>
              </a:r>
            </a:p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6499" y="2132856"/>
              <a:ext cx="9890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Синтакс</a:t>
              </a:r>
              <a:r>
                <a:rPr lang="ru-RU" dirty="0" smtClean="0"/>
                <a:t> канал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37918" y="2132856"/>
              <a:ext cx="11937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Семантич</a:t>
              </a:r>
              <a:r>
                <a:rPr lang="ru-RU" dirty="0" smtClean="0"/>
                <a:t>. канал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8064" y="2779187"/>
              <a:ext cx="368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FF0000"/>
                  </a:solidFill>
                </a:rPr>
                <a:t>Канал восприятия информации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Прямая со стрелкой 18"/>
            <p:cNvCxnSpPr>
              <a:stCxn id="2" idx="3"/>
            </p:cNvCxnSpPr>
            <p:nvPr/>
          </p:nvCxnSpPr>
          <p:spPr>
            <a:xfrm flipV="1">
              <a:off x="2555776" y="2348880"/>
              <a:ext cx="504056" cy="6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9" idx="2"/>
            </p:cNvCxnSpPr>
            <p:nvPr/>
          </p:nvCxnSpPr>
          <p:spPr>
            <a:xfrm>
              <a:off x="3779912" y="1782108"/>
              <a:ext cx="0" cy="3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5796136" y="1988840"/>
              <a:ext cx="0" cy="144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6948264" y="1988840"/>
              <a:ext cx="0" cy="144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8316416" y="1988840"/>
              <a:ext cx="0" cy="144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8" idx="3"/>
              <a:endCxn id="14" idx="1"/>
            </p:cNvCxnSpPr>
            <p:nvPr/>
          </p:nvCxnSpPr>
          <p:spPr>
            <a:xfrm>
              <a:off x="4716016" y="2456022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4" idx="3"/>
              <a:endCxn id="15" idx="1"/>
            </p:cNvCxnSpPr>
            <p:nvPr/>
          </p:nvCxnSpPr>
          <p:spPr>
            <a:xfrm>
              <a:off x="6078467" y="2456022"/>
              <a:ext cx="2880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5" idx="3"/>
              <a:endCxn id="16" idx="1"/>
            </p:cNvCxnSpPr>
            <p:nvPr/>
          </p:nvCxnSpPr>
          <p:spPr>
            <a:xfrm>
              <a:off x="7355588" y="2456022"/>
              <a:ext cx="282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95535" y="3789040"/>
            <a:ext cx="8580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ППВИ</a:t>
            </a:r>
            <a:r>
              <a:rPr lang="ru-RU" sz="2400" dirty="0" smtClean="0"/>
              <a:t> – преобразователь первичного восприятия информации.</a:t>
            </a:r>
          </a:p>
          <a:p>
            <a:r>
              <a:rPr lang="ru-RU" sz="2400" dirty="0" smtClean="0"/>
              <a:t>Выполняет физическое преобразование сигналов, а так же необходимую обработку информации, включая обнаружение, распознавание, морфологический анализ.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85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4385" y="27793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56493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764704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результате морфологического анализа осуществляется: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сопоставление каждого слова входного языка определённой синтаксической группе;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что необходимо для синтаксического анализа.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indent="361950"/>
            <a:r>
              <a:rPr lang="ru-RU" sz="2400" dirty="0" smtClean="0"/>
              <a:t>Сущность синтаксического анализа состоит в построении синтаксической структуры входного предложения на основе морфологической информации и синтаксических правил, объединение слов и словосочетаний.</a:t>
            </a:r>
          </a:p>
          <a:p>
            <a:pPr indent="361950"/>
            <a:endParaRPr lang="ru-RU" sz="2400" dirty="0"/>
          </a:p>
          <a:p>
            <a:pPr indent="361950"/>
            <a:r>
              <a:rPr lang="ru-RU" sz="2400" dirty="0" smtClean="0"/>
              <a:t>Цель семантического анализа состоит в установлении смысла предложения.</a:t>
            </a:r>
          </a:p>
          <a:p>
            <a:pPr indent="361950"/>
            <a:r>
              <a:rPr lang="ru-RU" sz="2400" dirty="0" smtClean="0"/>
              <a:t>Семантический анализ опирается на внутреннюю модель предметной области, представленную базой знаний.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73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4629</TotalTime>
  <Words>836</Words>
  <Application>Microsoft Office PowerPoint</Application>
  <PresentationFormat>Экран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Batang</vt:lpstr>
      <vt:lpstr>Calibri</vt:lpstr>
      <vt:lpstr>Calibri Light</vt:lpstr>
      <vt:lpstr>Times New Roman</vt:lpstr>
      <vt:lpstr>Wingdings</vt:lpstr>
      <vt:lpstr>Office Theme</vt:lpstr>
      <vt:lpstr>ОСНОВЫ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Жариков</dc:creator>
  <cp:lastModifiedBy>Тиханович Т.В.</cp:lastModifiedBy>
  <cp:revision>162</cp:revision>
  <cp:lastPrinted>2020-10-29T13:51:27Z</cp:lastPrinted>
  <dcterms:created xsi:type="dcterms:W3CDTF">2017-06-11T10:47:44Z</dcterms:created>
  <dcterms:modified xsi:type="dcterms:W3CDTF">2020-11-27T13:50:45Z</dcterms:modified>
</cp:coreProperties>
</file>