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2" r:id="rId10"/>
    <p:sldId id="273" r:id="rId11"/>
    <p:sldId id="274" r:id="rId12"/>
    <p:sldId id="275" r:id="rId13"/>
    <p:sldId id="276" r:id="rId14"/>
    <p:sldId id="264" r:id="rId15"/>
    <p:sldId id="265" r:id="rId16"/>
    <p:sldId id="266" r:id="rId17"/>
    <p:sldId id="267" r:id="rId18"/>
    <p:sldId id="268" r:id="rId19"/>
    <p:sldId id="269" r:id="rId20"/>
    <p:sldId id="270" r:id="rId21"/>
    <p:sldId id="277" r:id="rId22"/>
    <p:sldId id="278" r:id="rId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p:cViewPr>
        <p:scale>
          <a:sx n="75" d="100"/>
          <a:sy n="75" d="100"/>
        </p:scale>
        <p:origin x="-2268" y="-7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EA698649-D513-4D70-BA81-B2A95DDE681B}" type="datetimeFigureOut">
              <a:rPr lang="ru-RU" smtClean="0"/>
              <a:t>30.11.2020</a:t>
            </a:fld>
            <a:endParaRPr lang="ru-RU"/>
          </a:p>
        </p:txBody>
      </p:sp>
      <p:sp>
        <p:nvSpPr>
          <p:cNvPr id="8" name="Slide Number Placeholder 7"/>
          <p:cNvSpPr>
            <a:spLocks noGrp="1"/>
          </p:cNvSpPr>
          <p:nvPr>
            <p:ph type="sldNum" sz="quarter" idx="11"/>
          </p:nvPr>
        </p:nvSpPr>
        <p:spPr/>
        <p:txBody>
          <a:bodyPr/>
          <a:lstStyle/>
          <a:p>
            <a:fld id="{6AF95527-9FE4-484C-8641-B64790179CFD}"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EA698649-D513-4D70-BA81-B2A95DDE681B}" type="datetimeFigureOut">
              <a:rPr lang="ru-RU" smtClean="0"/>
              <a:t>30.11.2020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F95527-9FE4-484C-8641-B64790179CF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EA698649-D513-4D70-BA81-B2A95DDE681B}" type="datetimeFigureOut">
              <a:rPr lang="ru-RU" smtClean="0"/>
              <a:t>30.11.2020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F95527-9FE4-484C-8641-B64790179CFD}"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10"/>
          </p:nvPr>
        </p:nvSpPr>
        <p:spPr/>
        <p:txBody>
          <a:bodyPr/>
          <a:lstStyle/>
          <a:p>
            <a:fld id="{EA698649-D513-4D70-BA81-B2A95DDE681B}" type="datetimeFigureOut">
              <a:rPr lang="ru-RU" smtClean="0"/>
              <a:t>30.11.2020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F95527-9FE4-484C-8641-B64790179CF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A698649-D513-4D70-BA81-B2A95DDE681B}" type="datetimeFigureOut">
              <a:rPr lang="ru-RU" smtClean="0"/>
              <a:t>30.11.2020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F95527-9FE4-484C-8641-B64790179CFD}" type="slidenum">
              <a:rPr lang="ru-RU" smtClean="0"/>
              <a:t>‹#›</a:t>
            </a:fld>
            <a:endParaRPr lang="ru-R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5" name="Date Placeholder 4"/>
          <p:cNvSpPr>
            <a:spLocks noGrp="1"/>
          </p:cNvSpPr>
          <p:nvPr>
            <p:ph type="dt" sz="half" idx="10"/>
          </p:nvPr>
        </p:nvSpPr>
        <p:spPr/>
        <p:txBody>
          <a:bodyPr/>
          <a:lstStyle/>
          <a:p>
            <a:fld id="{EA698649-D513-4D70-BA81-B2A95DDE681B}" type="datetimeFigureOut">
              <a:rPr lang="ru-RU" smtClean="0"/>
              <a:t>30.11.2020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AF95527-9FE4-484C-8641-B64790179CFD}" type="slidenum">
              <a:rPr lang="ru-RU" smtClean="0"/>
              <a:t>‹#›</a:t>
            </a:fld>
            <a:endParaRPr lang="ru-RU"/>
          </a:p>
        </p:txBody>
      </p:sp>
      <p:sp>
        <p:nvSpPr>
          <p:cNvPr id="9" name="Content Placeholder 8"/>
          <p:cNvSpPr>
            <a:spLocks noGrp="1"/>
          </p:cNvSpPr>
          <p:nvPr>
            <p:ph sz="quarter" idx="13"/>
          </p:nvPr>
        </p:nvSpPr>
        <p:spPr>
          <a:xfrm>
            <a:off x="365760" y="1600200"/>
            <a:ext cx="4041648" cy="45262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EA698649-D513-4D70-BA81-B2A95DDE681B}" type="datetimeFigureOut">
              <a:rPr lang="ru-RU" smtClean="0"/>
              <a:t>30.11.2020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AF95527-9FE4-484C-8641-B64790179CFD}" type="slidenum">
              <a:rPr lang="ru-RU" smtClean="0"/>
              <a:t>‹#›</a:t>
            </a:fld>
            <a:endParaRPr lang="ru-RU"/>
          </a:p>
        </p:txBody>
      </p:sp>
      <p:sp>
        <p:nvSpPr>
          <p:cNvPr id="11" name="Content Placeholder 10"/>
          <p:cNvSpPr>
            <a:spLocks noGrp="1"/>
          </p:cNvSpPr>
          <p:nvPr>
            <p:ph sz="quarter" idx="13"/>
          </p:nvPr>
        </p:nvSpPr>
        <p:spPr>
          <a:xfrm>
            <a:off x="457200" y="2212848"/>
            <a:ext cx="4041648"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A698649-D513-4D70-BA81-B2A95DDE681B}" type="datetimeFigureOut">
              <a:rPr lang="ru-RU" smtClean="0"/>
              <a:t>30.11.2020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AF95527-9FE4-484C-8641-B64790179CF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98649-D513-4D70-BA81-B2A95DDE681B}" type="datetimeFigureOut">
              <a:rPr lang="ru-RU" smtClean="0"/>
              <a:t>30.11.2020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AF95527-9FE4-484C-8641-B64790179CF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A698649-D513-4D70-BA81-B2A95DDE681B}" type="datetimeFigureOut">
              <a:rPr lang="ru-RU" smtClean="0"/>
              <a:t>30.11.2020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AF95527-9FE4-484C-8641-B64790179CFD}"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ru-RU" smtClean="0"/>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A698649-D513-4D70-BA81-B2A95DDE681B}" type="datetimeFigureOut">
              <a:rPr lang="ru-RU" smtClean="0"/>
              <a:t>30.11.2020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AF95527-9FE4-484C-8641-B64790179CFD}"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A698649-D513-4D70-BA81-B2A95DDE681B}" type="datetimeFigureOut">
              <a:rPr lang="ru-RU" smtClean="0"/>
              <a:t>30.11.2020</a:t>
            </a:fld>
            <a:endParaRPr lang="ru-R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ru-R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AF95527-9FE4-484C-8641-B64790179CFD}" type="slidenum">
              <a:rPr lang="ru-RU" smtClean="0"/>
              <a:t>‹#›</a:t>
            </a:fld>
            <a:endParaRPr lang="ru-R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609601"/>
            <a:ext cx="7772400" cy="2675383"/>
          </a:xfrm>
        </p:spPr>
        <p:txBody>
          <a:bodyPr/>
          <a:lstStyle/>
          <a:p>
            <a:r>
              <a:rPr lang="ru-RU" sz="5400" dirty="0" smtClean="0"/>
              <a:t>ЭТАПЫ ВОСПРИЯТИЯ ИНФОРМАЦИИ</a:t>
            </a:r>
            <a:endParaRPr lang="ru-RU" sz="5400" dirty="0"/>
          </a:p>
        </p:txBody>
      </p:sp>
      <p:sp>
        <p:nvSpPr>
          <p:cNvPr id="3" name="Подзаголовок 2"/>
          <p:cNvSpPr>
            <a:spLocks noGrp="1"/>
          </p:cNvSpPr>
          <p:nvPr>
            <p:ph type="subTitle" idx="1"/>
          </p:nvPr>
        </p:nvSpPr>
        <p:spPr>
          <a:xfrm>
            <a:off x="3779912" y="3861048"/>
            <a:ext cx="4968552" cy="2311152"/>
          </a:xfrm>
        </p:spPr>
        <p:txBody>
          <a:bodyPr/>
          <a:lstStyle/>
          <a:p>
            <a:r>
              <a:rPr lang="ru-RU" dirty="0" smtClean="0"/>
              <a:t>Подготовили </a:t>
            </a:r>
          </a:p>
          <a:p>
            <a:r>
              <a:rPr lang="ru-RU" dirty="0" smtClean="0"/>
              <a:t>Ст. гр. 820602 </a:t>
            </a:r>
            <a:r>
              <a:rPr lang="ru-RU" dirty="0" err="1" smtClean="0"/>
              <a:t>Бацунова</a:t>
            </a:r>
            <a:r>
              <a:rPr lang="ru-RU" dirty="0" smtClean="0"/>
              <a:t> Д. А.</a:t>
            </a:r>
          </a:p>
          <a:p>
            <a:r>
              <a:rPr lang="ru-RU" dirty="0" smtClean="0"/>
              <a:t>Ст. гр. 820605 Наумчик Д. С.</a:t>
            </a:r>
            <a:endParaRPr lang="ru-RU" dirty="0"/>
          </a:p>
        </p:txBody>
      </p:sp>
    </p:spTree>
    <p:extLst>
      <p:ext uri="{BB962C8B-B14F-4D97-AF65-F5344CB8AC3E}">
        <p14:creationId xmlns:p14="http://schemas.microsoft.com/office/powerpoint/2010/main" val="23600118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467544" y="1340768"/>
            <a:ext cx="8229600" cy="4525963"/>
          </a:xfrm>
        </p:spPr>
        <p:txBody>
          <a:bodyPr/>
          <a:lstStyle/>
          <a:p>
            <a:pPr marL="0" indent="0" algn="ctr">
              <a:buNone/>
            </a:pPr>
            <a:r>
              <a:rPr lang="ru-RU" dirty="0"/>
              <a:t>Если нет установки на восприятие, информация может восприниматься частично, либо совсем не восприниматься. Если новая информация входит в противоречие с мировоззрением, картиной мира человека, то эта информация также может не восприниматься. Наши убеждения и ожидания порой не позволяют видеть реальность. И мы видим не то, что есть, а то, что ожидаем увидеть, что представляем и игнорируем реальность.</a:t>
            </a:r>
          </a:p>
          <a:p>
            <a:pPr algn="ctr"/>
            <a:endParaRPr lang="ru-RU" dirty="0"/>
          </a:p>
        </p:txBody>
      </p:sp>
    </p:spTree>
    <p:extLst>
      <p:ext uri="{BB962C8B-B14F-4D97-AF65-F5344CB8AC3E}">
        <p14:creationId xmlns:p14="http://schemas.microsoft.com/office/powerpoint/2010/main" val="365695245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467544" y="980728"/>
            <a:ext cx="8229600" cy="4525963"/>
          </a:xfrm>
        </p:spPr>
        <p:txBody>
          <a:bodyPr>
            <a:normAutofit fontScale="85000" lnSpcReduction="10000"/>
          </a:bodyPr>
          <a:lstStyle/>
          <a:p>
            <a:pPr marL="0" indent="0" algn="ctr">
              <a:buNone/>
            </a:pPr>
            <a:r>
              <a:rPr lang="ru-RU" dirty="0"/>
              <a:t>Есть еще один фактор, влияющий на этот процесс. Дело в том, что </a:t>
            </a:r>
            <a:r>
              <a:rPr lang="ru-RU" dirty="0" err="1"/>
              <a:t>нейропсихологи</a:t>
            </a:r>
            <a:r>
              <a:rPr lang="ru-RU" dirty="0"/>
              <a:t> установили, что если чье-то мнение, суждение отличается от нашего, в мозг поступают те же вещества, что и в опасных ситуациях. В этом состоянии более примитивная часть мозга вмешивается в рациональное мышление и </a:t>
            </a:r>
            <a:r>
              <a:rPr lang="ru-RU" dirty="0" err="1"/>
              <a:t>лимбическая</a:t>
            </a:r>
            <a:r>
              <a:rPr lang="ru-RU" dirty="0"/>
              <a:t> система (отвечающая, в том числе, за эмоции) может блокировать нашу рабочую память, физически вызывая ограниченность мышления*. Какой бы ценной ни была идея, в таком состоянии мозг не способен ее обработать. На нейронном уровне он воспринимает ее как угрозу, даже если это безобидное мнение или факты. Кроме того, очень эмоциональные люди могут не воспринимать информацию, вызывающую негативные эмоции, или верить в утверждения, вызывающие приятные эмоции, даже если факты свидетельствуют об обратном.</a:t>
            </a:r>
          </a:p>
          <a:p>
            <a:endParaRPr lang="ru-RU" dirty="0"/>
          </a:p>
        </p:txBody>
      </p:sp>
    </p:spTree>
    <p:extLst>
      <p:ext uri="{BB962C8B-B14F-4D97-AF65-F5344CB8AC3E}">
        <p14:creationId xmlns:p14="http://schemas.microsoft.com/office/powerpoint/2010/main" val="281495288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sz="2400" dirty="0">
                <a:effectLst>
                  <a:outerShdw blurRad="38100" dist="38100" dir="2700000" algn="tl">
                    <a:srgbClr val="000000">
                      <a:alpha val="43137"/>
                    </a:srgbClr>
                  </a:outerShdw>
                </a:effectLst>
              </a:rPr>
              <a:t>Задача наиболее полного и эффективного усвоения входящих данных заключается в решении следующих моментов</a:t>
            </a:r>
            <a:r>
              <a:rPr lang="ru-RU" sz="2400" dirty="0" smtClean="0">
                <a:effectLst>
                  <a:outerShdw blurRad="38100" dist="38100" dir="2700000" algn="tl">
                    <a:srgbClr val="000000">
                      <a:alpha val="43137"/>
                    </a:srgbClr>
                  </a:outerShdw>
                </a:effectLst>
              </a:rPr>
              <a:t>:</a:t>
            </a:r>
            <a:endParaRPr lang="ru-RU" sz="2400" dirty="0">
              <a:effectLst>
                <a:outerShdw blurRad="38100" dist="38100" dir="2700000" algn="tl">
                  <a:srgbClr val="000000">
                    <a:alpha val="43137"/>
                  </a:srgbClr>
                </a:outerShdw>
              </a:effectLst>
            </a:endParaRPr>
          </a:p>
        </p:txBody>
      </p:sp>
      <p:sp>
        <p:nvSpPr>
          <p:cNvPr id="3" name="Объект 2"/>
          <p:cNvSpPr>
            <a:spLocks noGrp="1"/>
          </p:cNvSpPr>
          <p:nvPr>
            <p:ph idx="1"/>
          </p:nvPr>
        </p:nvSpPr>
        <p:spPr/>
        <p:txBody>
          <a:bodyPr>
            <a:normAutofit fontScale="92500" lnSpcReduction="10000"/>
          </a:bodyPr>
          <a:lstStyle/>
          <a:p>
            <a:pPr marL="0" indent="0" fontAlgn="base">
              <a:buNone/>
            </a:pPr>
            <a:r>
              <a:rPr lang="ru-RU" b="1" dirty="0"/>
              <a:t> </a:t>
            </a:r>
            <a:r>
              <a:rPr lang="ru-RU" b="1" dirty="0" smtClean="0"/>
              <a:t> 1</a:t>
            </a:r>
            <a:r>
              <a:rPr lang="ru-RU" b="1" dirty="0"/>
              <a:t>. Расширить зоны восприятия входной информации.</a:t>
            </a:r>
            <a:r>
              <a:rPr lang="ru-RU" dirty="0"/>
              <a:t/>
            </a:r>
            <a:br>
              <a:rPr lang="ru-RU" dirty="0"/>
            </a:br>
            <a:r>
              <a:rPr lang="ru-RU" dirty="0"/>
              <a:t>За счет развития физического канала – развития ведущих модальностей.</a:t>
            </a:r>
            <a:br>
              <a:rPr lang="ru-RU" dirty="0"/>
            </a:br>
            <a:r>
              <a:rPr lang="ru-RU" dirty="0"/>
              <a:t>За счет снятия шумовых воздействий, ограничивающих восприятие. Например, если эмоционально взволнован, то реакция на поступающую информацию будет неадекватной. Задача – ровный эмоциональный фон при любых ситуациях.</a:t>
            </a:r>
          </a:p>
          <a:p>
            <a:pPr marL="0" indent="0" fontAlgn="base">
              <a:buNone/>
            </a:pPr>
            <a:r>
              <a:rPr lang="ru-RU" b="1" dirty="0" smtClean="0"/>
              <a:t>  2</a:t>
            </a:r>
            <a:r>
              <a:rPr lang="ru-RU" b="1" dirty="0"/>
              <a:t>. Расширять свой Тезаурус.</a:t>
            </a:r>
            <a:r>
              <a:rPr lang="ru-RU" dirty="0"/>
              <a:t> Словарный запас, знания, кругозор, навыки.</a:t>
            </a:r>
          </a:p>
          <a:p>
            <a:pPr marL="0" indent="0" fontAlgn="base">
              <a:buNone/>
            </a:pPr>
            <a:r>
              <a:rPr lang="ru-RU" b="1" dirty="0" smtClean="0"/>
              <a:t>  3</a:t>
            </a:r>
            <a:r>
              <a:rPr lang="ru-RU" b="1" dirty="0"/>
              <a:t>. Четко понимать – для каких целей будет использоваться информация. Для решения каких задач.</a:t>
            </a:r>
            <a:endParaRPr lang="ru-RU" dirty="0"/>
          </a:p>
          <a:p>
            <a:endParaRPr lang="ru-RU" dirty="0"/>
          </a:p>
        </p:txBody>
      </p:sp>
    </p:spTree>
    <p:extLst>
      <p:ext uri="{BB962C8B-B14F-4D97-AF65-F5344CB8AC3E}">
        <p14:creationId xmlns:p14="http://schemas.microsoft.com/office/powerpoint/2010/main" val="17283398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467544" y="1124744"/>
            <a:ext cx="8229600" cy="4525963"/>
          </a:xfrm>
        </p:spPr>
        <p:txBody>
          <a:bodyPr>
            <a:normAutofit fontScale="92500" lnSpcReduction="10000"/>
          </a:bodyPr>
          <a:lstStyle/>
          <a:p>
            <a:pPr marL="0" indent="0" algn="ctr" fontAlgn="base">
              <a:buNone/>
            </a:pPr>
            <a:r>
              <a:rPr lang="ru-RU" dirty="0"/>
              <a:t>И как заключительная ремарка. На этапе развития ученика – формируются так называемые шаблонные реакции на конкретную ситуацию.</a:t>
            </a:r>
          </a:p>
          <a:p>
            <a:pPr marL="0" indent="0" algn="ctr" fontAlgn="base">
              <a:buNone/>
            </a:pPr>
            <a:r>
              <a:rPr lang="ru-RU" dirty="0"/>
              <a:t>В случае если под ситуацию шаблон не выработан, то у ученика возможен ступор. Чем разнообразнее ситуации и выработанные шаблоны, тем более устойчивая реакция ученика. Пример, чем больше опыт у человека в критических ситуациях, тем большая у него зона комфорта.</a:t>
            </a:r>
          </a:p>
          <a:p>
            <a:pPr marL="0" indent="0" algn="ctr" fontAlgn="base">
              <a:buNone/>
            </a:pPr>
            <a:r>
              <a:rPr lang="ru-RU" dirty="0"/>
              <a:t>Для мастера ситуация и реакция на нее не зависят от наличия и количества шаблонов. Идет адекватная реакция без временной задержки. Будем и мы стремиться к достижению этого состояния.</a:t>
            </a:r>
          </a:p>
          <a:p>
            <a:pPr marL="0" indent="0" algn="ctr">
              <a:buNone/>
            </a:pPr>
            <a:endParaRPr lang="ru-RU" dirty="0"/>
          </a:p>
        </p:txBody>
      </p:sp>
    </p:spTree>
    <p:extLst>
      <p:ext uri="{BB962C8B-B14F-4D97-AF65-F5344CB8AC3E}">
        <p14:creationId xmlns:p14="http://schemas.microsoft.com/office/powerpoint/2010/main" val="22739018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764704"/>
            <a:ext cx="8496944" cy="5544616"/>
          </a:xfrm>
        </p:spPr>
        <p:txBody>
          <a:bodyPr/>
          <a:lstStyle/>
          <a:p>
            <a:r>
              <a:rPr lang="ru-RU" sz="5000" b="1" dirty="0">
                <a:effectLst/>
              </a:rPr>
              <a:t>Влияние на объем восприятия, усвоение информации методов подачи, форм обучения в процессе реализации программы внеурочной деятельности</a:t>
            </a:r>
            <a:endParaRPr lang="ru-RU" sz="5000" dirty="0"/>
          </a:p>
        </p:txBody>
      </p:sp>
    </p:spTree>
    <p:extLst>
      <p:ext uri="{BB962C8B-B14F-4D97-AF65-F5344CB8AC3E}">
        <p14:creationId xmlns:p14="http://schemas.microsoft.com/office/powerpoint/2010/main" val="19947566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564" y="692697"/>
            <a:ext cx="6382527" cy="5616624"/>
          </a:xfrm>
          <a:prstGeom prst="rect">
            <a:avLst/>
          </a:prstGeom>
        </p:spPr>
      </p:pic>
    </p:spTree>
    <p:extLst>
      <p:ext uri="{BB962C8B-B14F-4D97-AF65-F5344CB8AC3E}">
        <p14:creationId xmlns:p14="http://schemas.microsoft.com/office/powerpoint/2010/main" val="10509920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i="1" dirty="0">
                <a:effectLst>
                  <a:outerShdw blurRad="38100" dist="38100" dir="2700000" algn="tl">
                    <a:srgbClr val="000000">
                      <a:alpha val="43137"/>
                    </a:srgbClr>
                  </a:outerShdw>
                </a:effectLst>
              </a:rPr>
              <a:t> </a:t>
            </a:r>
            <a:r>
              <a:rPr lang="ru-RU" dirty="0">
                <a:effectLst>
                  <a:outerShdw blurRad="38100" dist="38100" dir="2700000" algn="tl">
                    <a:srgbClr val="000000">
                      <a:alpha val="43137"/>
                    </a:srgbClr>
                  </a:outerShdw>
                </a:effectLst>
              </a:rPr>
              <a:t>Лекция</a:t>
            </a:r>
            <a:r>
              <a:rPr lang="ru-RU" b="1" i="1" dirty="0">
                <a:effectLst>
                  <a:outerShdw blurRad="38100" dist="38100" dir="2700000" algn="tl">
                    <a:srgbClr val="000000">
                      <a:alpha val="43137"/>
                    </a:srgbClr>
                  </a:outerShdw>
                </a:effectLst>
              </a:rPr>
              <a:t> (5% усвоения</a:t>
            </a:r>
            <a:r>
              <a:rPr lang="ru-RU" b="1" i="1" dirty="0" smtClean="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57200" y="2564904"/>
            <a:ext cx="8229600" cy="4525963"/>
          </a:xfrm>
        </p:spPr>
        <p:txBody>
          <a:bodyPr/>
          <a:lstStyle/>
          <a:p>
            <a:pPr marL="0" indent="0" algn="just">
              <a:buNone/>
            </a:pPr>
            <a:r>
              <a:rPr lang="ru-RU" dirty="0"/>
              <a:t>Наиболее быстрый способ предоставления необходимой информации неограниченному количеству слушателей. Недостатком этого метода является то, что лекция ставит участников в пассивную позицию слушателя.</a:t>
            </a:r>
          </a:p>
        </p:txBody>
      </p:sp>
    </p:spTree>
    <p:extLst>
      <p:ext uri="{BB962C8B-B14F-4D97-AF65-F5344CB8AC3E}">
        <p14:creationId xmlns:p14="http://schemas.microsoft.com/office/powerpoint/2010/main" val="23092270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effectLst>
                  <a:outerShdw blurRad="38100" dist="38100" dir="2700000" algn="tl">
                    <a:srgbClr val="000000">
                      <a:alpha val="43137"/>
                    </a:srgbClr>
                  </a:outerShdw>
                </a:effectLst>
              </a:rPr>
              <a:t>Чтение (10% усвоения)</a:t>
            </a:r>
          </a:p>
        </p:txBody>
      </p:sp>
      <p:sp>
        <p:nvSpPr>
          <p:cNvPr id="3" name="Объект 2"/>
          <p:cNvSpPr>
            <a:spLocks noGrp="1"/>
          </p:cNvSpPr>
          <p:nvPr>
            <p:ph idx="1"/>
          </p:nvPr>
        </p:nvSpPr>
        <p:spPr>
          <a:xfrm>
            <a:off x="611560" y="2383853"/>
            <a:ext cx="8229600" cy="4525963"/>
          </a:xfrm>
        </p:spPr>
        <p:txBody>
          <a:bodyPr/>
          <a:lstStyle/>
          <a:p>
            <a:pPr marL="0" indent="0" algn="just">
              <a:buNone/>
            </a:pPr>
            <a:r>
              <a:rPr lang="ru-RU" dirty="0"/>
              <a:t>Повысить эффективность чтения можно, если научить медленному вдумчивому чтению.</a:t>
            </a:r>
          </a:p>
        </p:txBody>
      </p:sp>
    </p:spTree>
    <p:extLst>
      <p:ext uri="{BB962C8B-B14F-4D97-AF65-F5344CB8AC3E}">
        <p14:creationId xmlns:p14="http://schemas.microsoft.com/office/powerpoint/2010/main" val="22435821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196752"/>
            <a:ext cx="8229600" cy="1600200"/>
          </a:xfrm>
        </p:spPr>
        <p:txBody>
          <a:bodyPr/>
          <a:lstStyle/>
          <a:p>
            <a:r>
              <a:rPr lang="ru-RU" dirty="0">
                <a:effectLst>
                  <a:outerShdw blurRad="38100" dist="38100" dir="2700000" algn="tl">
                    <a:srgbClr val="000000">
                      <a:alpha val="43137"/>
                    </a:srgbClr>
                  </a:outerShdw>
                </a:effectLst>
              </a:rPr>
              <a:t>Использование аудиовизуальных средств (20% усвоения)</a:t>
            </a:r>
          </a:p>
        </p:txBody>
      </p:sp>
      <p:sp>
        <p:nvSpPr>
          <p:cNvPr id="3" name="Объект 2"/>
          <p:cNvSpPr>
            <a:spLocks noGrp="1"/>
          </p:cNvSpPr>
          <p:nvPr>
            <p:ph idx="1"/>
          </p:nvPr>
        </p:nvSpPr>
        <p:spPr>
          <a:xfrm>
            <a:off x="539552" y="3212976"/>
            <a:ext cx="8229600" cy="3168352"/>
          </a:xfrm>
        </p:spPr>
        <p:txBody>
          <a:bodyPr/>
          <a:lstStyle/>
          <a:p>
            <a:pPr marL="0" indent="0" algn="just">
              <a:buNone/>
            </a:pPr>
            <a:r>
              <a:rPr lang="ru-RU" dirty="0"/>
              <a:t>Люди любят смотреть кино, слушать радио. Поэтому просмотр или прослушивание талантливого произведения – замечательный способ для эмоционального переживания информации. </a:t>
            </a:r>
          </a:p>
        </p:txBody>
      </p:sp>
    </p:spTree>
    <p:extLst>
      <p:ext uri="{BB962C8B-B14F-4D97-AF65-F5344CB8AC3E}">
        <p14:creationId xmlns:p14="http://schemas.microsoft.com/office/powerpoint/2010/main" val="3567094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3672" y="980728"/>
            <a:ext cx="8229600" cy="1600200"/>
          </a:xfrm>
        </p:spPr>
        <p:txBody>
          <a:bodyPr/>
          <a:lstStyle/>
          <a:p>
            <a:r>
              <a:rPr lang="ru-RU" dirty="0">
                <a:effectLst>
                  <a:outerShdw blurRad="38100" dist="38100" dir="2700000" algn="tl">
                    <a:srgbClr val="000000">
                      <a:alpha val="43137"/>
                    </a:srgbClr>
                  </a:outerShdw>
                </a:effectLst>
              </a:rPr>
              <a:t>Использование наглядных пособий (30% усвоения</a:t>
            </a:r>
            <a:r>
              <a:rPr lang="ru-RU" dirty="0" smtClean="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57200" y="2924944"/>
            <a:ext cx="8229600" cy="3241528"/>
          </a:xfrm>
        </p:spPr>
        <p:txBody>
          <a:bodyPr/>
          <a:lstStyle/>
          <a:p>
            <a:pPr marL="0" indent="0" algn="just">
              <a:buNone/>
            </a:pPr>
            <a:r>
              <a:rPr lang="ru-RU" dirty="0" smtClean="0"/>
              <a:t>Использование наглядных пособий помогает запомнить </a:t>
            </a:r>
            <a:r>
              <a:rPr lang="ru-RU" dirty="0"/>
              <a:t>и </a:t>
            </a:r>
            <a:r>
              <a:rPr lang="ru-RU" dirty="0" smtClean="0"/>
              <a:t>усвоить </a:t>
            </a:r>
            <a:r>
              <a:rPr lang="ru-RU" dirty="0"/>
              <a:t>информацию всеми каналами восприятия: зрением, слухом, осязанием и обонянием. Наглядные пособия могут быть самого разного рода: диаграммы, слайды, макеты, модели, раздаточный материал, буклеты, плакаты…</a:t>
            </a:r>
          </a:p>
        </p:txBody>
      </p:sp>
    </p:spTree>
    <p:extLst>
      <p:ext uri="{BB962C8B-B14F-4D97-AF65-F5344CB8AC3E}">
        <p14:creationId xmlns:p14="http://schemas.microsoft.com/office/powerpoint/2010/main" val="40900472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ru-RU" dirty="0" smtClean="0">
                <a:effectLst/>
              </a:rPr>
              <a:t>Восприятие</a:t>
            </a:r>
            <a:endParaRPr lang="ru-RU" dirty="0">
              <a:effectLst/>
            </a:endParaRPr>
          </a:p>
        </p:txBody>
      </p:sp>
      <p:sp>
        <p:nvSpPr>
          <p:cNvPr id="3" name="Объект 2"/>
          <p:cNvSpPr>
            <a:spLocks noGrp="1"/>
          </p:cNvSpPr>
          <p:nvPr>
            <p:ph idx="1"/>
          </p:nvPr>
        </p:nvSpPr>
        <p:spPr/>
        <p:txBody>
          <a:bodyPr>
            <a:normAutofit fontScale="92500" lnSpcReduction="10000"/>
          </a:bodyPr>
          <a:lstStyle/>
          <a:p>
            <a:pPr algn="just" fontAlgn="base"/>
            <a:r>
              <a:rPr lang="ru-RU" dirty="0"/>
              <a:t>Восприятие – это сложный процесс приема и </a:t>
            </a:r>
            <a:r>
              <a:rPr lang="ru-RU" i="1" dirty="0"/>
              <a:t>преобразования</a:t>
            </a:r>
            <a:r>
              <a:rPr lang="ru-RU" dirty="0"/>
              <a:t> информации, обеспечивающий отражение объективной реальности и ориентировку в окружающем мире. </a:t>
            </a:r>
          </a:p>
          <a:p>
            <a:pPr algn="just"/>
            <a:r>
              <a:rPr lang="be-BY" dirty="0"/>
              <a:t>Восприятие  </a:t>
            </a:r>
            <a:r>
              <a:rPr lang="be-BY" dirty="0" smtClean="0"/>
              <a:t>позволяет</a:t>
            </a:r>
            <a:r>
              <a:rPr lang="ru-RU" dirty="0" smtClean="0"/>
              <a:t> </a:t>
            </a:r>
            <a:r>
              <a:rPr lang="be-BY" dirty="0"/>
              <a:t>получить информацию о явлениях и предметах в целом, в совокупности их свойств, сформировать их целостный образ. Восприятие завершается узнаванием.</a:t>
            </a:r>
            <a:endParaRPr lang="ru-RU" dirty="0"/>
          </a:p>
          <a:p>
            <a:pPr algn="just"/>
            <a:r>
              <a:rPr lang="be-BY" dirty="0"/>
              <a:t>Восприятие — не просто сумма ощущений, а скорее процесс и результат их обработки. Оно включает систематизацию и интерпретацию информации, поступающей от органов чувств (в том числе на основе прошлого опыта, хранящегося в памяти</a:t>
            </a:r>
            <a:r>
              <a:rPr lang="ru-RU" dirty="0"/>
              <a:t>)</a:t>
            </a:r>
          </a:p>
          <a:p>
            <a:endParaRPr lang="ru-RU" dirty="0"/>
          </a:p>
        </p:txBody>
      </p:sp>
    </p:spTree>
    <p:extLst>
      <p:ext uri="{BB962C8B-B14F-4D97-AF65-F5344CB8AC3E}">
        <p14:creationId xmlns:p14="http://schemas.microsoft.com/office/powerpoint/2010/main" val="2772305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1448" y="548680"/>
            <a:ext cx="8229600" cy="1600200"/>
          </a:xfrm>
        </p:spPr>
        <p:txBody>
          <a:bodyPr/>
          <a:lstStyle/>
          <a:p>
            <a:r>
              <a:rPr lang="ru-RU" dirty="0">
                <a:effectLst>
                  <a:outerShdw blurRad="38100" dist="38100" dir="2700000" algn="tl">
                    <a:srgbClr val="000000">
                      <a:alpha val="43137"/>
                    </a:srgbClr>
                  </a:outerShdw>
                </a:effectLst>
              </a:rPr>
              <a:t>Обсуждение в группах (50% усвоения</a:t>
            </a:r>
            <a:r>
              <a:rPr lang="ru-RU" dirty="0" smtClean="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57200" y="2636912"/>
            <a:ext cx="8229600" cy="4525963"/>
          </a:xfrm>
        </p:spPr>
        <p:txBody>
          <a:bodyPr/>
          <a:lstStyle/>
          <a:p>
            <a:pPr marL="0" indent="0" algn="just">
              <a:buNone/>
            </a:pPr>
            <a:r>
              <a:rPr lang="ru-RU" dirty="0"/>
              <a:t>Позволяет участникам поделиться своими мыслями, впечатлениями и ощущениями в рамках определенной темы. Дискуссия, «Мозговые штурмы», коллективные задания ценны тем, что позволяют участникам думать, подробно рассказывать о собственных выводах, выслушивать самые разнообразные мнения других. </a:t>
            </a:r>
          </a:p>
        </p:txBody>
      </p:sp>
    </p:spTree>
    <p:extLst>
      <p:ext uri="{BB962C8B-B14F-4D97-AF65-F5344CB8AC3E}">
        <p14:creationId xmlns:p14="http://schemas.microsoft.com/office/powerpoint/2010/main" val="6322260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835496"/>
          </a:xfrm>
        </p:spPr>
        <p:txBody>
          <a:bodyPr/>
          <a:lstStyle/>
          <a:p>
            <a:r>
              <a:rPr lang="ru-RU" dirty="0" smtClean="0"/>
              <a:t>китайская мудрость</a:t>
            </a:r>
            <a:endParaRPr lang="ru-RU" dirty="0"/>
          </a:p>
        </p:txBody>
      </p:sp>
      <p:sp>
        <p:nvSpPr>
          <p:cNvPr id="3" name="Объект 2"/>
          <p:cNvSpPr>
            <a:spLocks noGrp="1"/>
          </p:cNvSpPr>
          <p:nvPr>
            <p:ph idx="1"/>
          </p:nvPr>
        </p:nvSpPr>
        <p:spPr>
          <a:xfrm>
            <a:off x="467544" y="1844824"/>
            <a:ext cx="8229600" cy="2980928"/>
          </a:xfrm>
        </p:spPr>
        <p:txBody>
          <a:bodyPr/>
          <a:lstStyle/>
          <a:p>
            <a:pPr marL="0" indent="0" algn="ctr">
              <a:buNone/>
            </a:pPr>
            <a:r>
              <a:rPr lang="ru-RU" sz="3800" dirty="0">
                <a:solidFill>
                  <a:schemeClr val="tx1"/>
                </a:solidFill>
                <a:latin typeface="Mistral" panose="03090702030407020403" pitchFamily="66" charset="0"/>
              </a:rPr>
              <a:t>Скажи мне — и я забуду, </a:t>
            </a:r>
            <a:endParaRPr lang="ru-RU" sz="3800" dirty="0" smtClean="0">
              <a:solidFill>
                <a:schemeClr val="tx1"/>
              </a:solidFill>
              <a:latin typeface="Mistral" panose="03090702030407020403" pitchFamily="66" charset="0"/>
            </a:endParaRPr>
          </a:p>
          <a:p>
            <a:pPr marL="0" indent="0" algn="ctr">
              <a:buNone/>
            </a:pPr>
            <a:r>
              <a:rPr lang="ru-RU" sz="3800" dirty="0" smtClean="0">
                <a:solidFill>
                  <a:schemeClr val="tx1"/>
                </a:solidFill>
                <a:latin typeface="Mistral" panose="03090702030407020403" pitchFamily="66" charset="0"/>
              </a:rPr>
              <a:t>покажи </a:t>
            </a:r>
            <a:r>
              <a:rPr lang="ru-RU" sz="3800" dirty="0">
                <a:solidFill>
                  <a:schemeClr val="tx1"/>
                </a:solidFill>
                <a:latin typeface="Mistral" panose="03090702030407020403" pitchFamily="66" charset="0"/>
              </a:rPr>
              <a:t>мне — и я запомню, </a:t>
            </a:r>
            <a:endParaRPr lang="ru-RU" sz="3800" dirty="0" smtClean="0">
              <a:solidFill>
                <a:schemeClr val="tx1"/>
              </a:solidFill>
              <a:latin typeface="Mistral" panose="03090702030407020403" pitchFamily="66" charset="0"/>
            </a:endParaRPr>
          </a:p>
          <a:p>
            <a:pPr marL="0" indent="0" algn="ctr">
              <a:buNone/>
            </a:pPr>
            <a:r>
              <a:rPr lang="ru-RU" sz="3800" dirty="0" smtClean="0">
                <a:solidFill>
                  <a:schemeClr val="tx1"/>
                </a:solidFill>
                <a:latin typeface="Mistral" panose="03090702030407020403" pitchFamily="66" charset="0"/>
              </a:rPr>
              <a:t>дай </a:t>
            </a:r>
            <a:r>
              <a:rPr lang="ru-RU" sz="3800" dirty="0">
                <a:solidFill>
                  <a:schemeClr val="tx1"/>
                </a:solidFill>
                <a:latin typeface="Mistral" panose="03090702030407020403" pitchFamily="66" charset="0"/>
              </a:rPr>
              <a:t>мне сделать — и я пойму.</a:t>
            </a:r>
          </a:p>
          <a:p>
            <a:pPr algn="ctr"/>
            <a:endParaRPr lang="ru-RU" dirty="0">
              <a:solidFill>
                <a:schemeClr val="tx1"/>
              </a:solidFill>
            </a:endParaRPr>
          </a:p>
        </p:txBody>
      </p:sp>
    </p:spTree>
    <p:extLst>
      <p:ext uri="{BB962C8B-B14F-4D97-AF65-F5344CB8AC3E}">
        <p14:creationId xmlns:p14="http://schemas.microsoft.com/office/powerpoint/2010/main" val="1335766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276872"/>
            <a:ext cx="8229600" cy="835496"/>
          </a:xfrm>
        </p:spPr>
        <p:txBody>
          <a:bodyPr/>
          <a:lstStyle/>
          <a:p>
            <a:r>
              <a:rPr lang="ru-RU" dirty="0" smtClean="0"/>
              <a:t>СПАСИБО ЗА ВНИМАНИЕ</a:t>
            </a:r>
            <a:endParaRPr lang="ru-RU" dirty="0"/>
          </a:p>
        </p:txBody>
      </p:sp>
    </p:spTree>
    <p:extLst>
      <p:ext uri="{BB962C8B-B14F-4D97-AF65-F5344CB8AC3E}">
        <p14:creationId xmlns:p14="http://schemas.microsoft.com/office/powerpoint/2010/main" val="2528639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Этапы восприятия</a:t>
            </a:r>
            <a:endParaRPr lang="ru-RU" dirty="0"/>
          </a:p>
        </p:txBody>
      </p:sp>
      <p:sp>
        <p:nvSpPr>
          <p:cNvPr id="3" name="Объект 2"/>
          <p:cNvSpPr>
            <a:spLocks noGrp="1"/>
          </p:cNvSpPr>
          <p:nvPr>
            <p:ph idx="1"/>
          </p:nvPr>
        </p:nvSpPr>
        <p:spPr>
          <a:xfrm>
            <a:off x="457200" y="1988840"/>
            <a:ext cx="8229600" cy="4525963"/>
          </a:xfrm>
        </p:spPr>
        <p:txBody>
          <a:bodyPr>
            <a:normAutofit fontScale="77500" lnSpcReduction="20000"/>
          </a:bodyPr>
          <a:lstStyle/>
          <a:p>
            <a:pPr marL="0" indent="0">
              <a:buNone/>
            </a:pPr>
            <a:r>
              <a:rPr lang="ru-RU" dirty="0"/>
              <a:t>1 </a:t>
            </a:r>
            <a:r>
              <a:rPr lang="ru-RU" b="1" dirty="0"/>
              <a:t>Рецепция</a:t>
            </a:r>
            <a:r>
              <a:rPr lang="ru-RU" dirty="0"/>
              <a:t>-трансформация специфической энергии раздражителя в неспецифический процесс – нервное возбуждение</a:t>
            </a:r>
          </a:p>
          <a:p>
            <a:pPr marL="0" indent="0">
              <a:buNone/>
            </a:pPr>
            <a:r>
              <a:rPr lang="ru-RU" dirty="0"/>
              <a:t>2. </a:t>
            </a:r>
            <a:r>
              <a:rPr lang="ru-RU" b="1" dirty="0"/>
              <a:t>Кодирование информации</a:t>
            </a:r>
            <a:r>
              <a:rPr lang="ru-RU" dirty="0"/>
              <a:t> о параметрах раздражителя через параметры возбуждения</a:t>
            </a:r>
          </a:p>
          <a:p>
            <a:pPr marL="0" indent="0">
              <a:buNone/>
            </a:pPr>
            <a:r>
              <a:rPr lang="ru-RU" dirty="0"/>
              <a:t>3.</a:t>
            </a:r>
            <a:r>
              <a:rPr lang="ru-RU" b="1" dirty="0"/>
              <a:t>Передача</a:t>
            </a:r>
            <a:r>
              <a:rPr lang="ru-RU" dirty="0"/>
              <a:t>  этой информации в вышележащие структуры анализатора с аналитико-синтетической обработкой данной информации</a:t>
            </a:r>
          </a:p>
          <a:p>
            <a:pPr marL="0" indent="0">
              <a:buNone/>
            </a:pPr>
            <a:r>
              <a:rPr lang="ru-RU" dirty="0"/>
              <a:t>4.</a:t>
            </a:r>
            <a:r>
              <a:rPr lang="ru-RU" b="1" dirty="0"/>
              <a:t>Возникновение ощущений</a:t>
            </a:r>
            <a:r>
              <a:rPr lang="ru-RU" dirty="0"/>
              <a:t>- субъективных эквивалентов элементарных признаков предметов и явлений</a:t>
            </a:r>
          </a:p>
          <a:p>
            <a:pPr marL="0" indent="0">
              <a:buNone/>
            </a:pPr>
            <a:r>
              <a:rPr lang="ru-RU" dirty="0"/>
              <a:t>5.</a:t>
            </a:r>
            <a:r>
              <a:rPr lang="ru-RU" b="1" dirty="0"/>
              <a:t>Формирование образа</a:t>
            </a:r>
            <a:r>
              <a:rPr lang="ru-RU" dirty="0"/>
              <a:t>-интеграция информации обо всех элементарных </a:t>
            </a:r>
            <a:endParaRPr lang="ru-RU" dirty="0" smtClean="0"/>
          </a:p>
          <a:p>
            <a:pPr marL="0" indent="0">
              <a:buNone/>
            </a:pPr>
            <a:r>
              <a:rPr lang="ru-RU" dirty="0" smtClean="0"/>
              <a:t>6.</a:t>
            </a:r>
            <a:r>
              <a:rPr lang="ru-RU" b="1" dirty="0" smtClean="0"/>
              <a:t>Опознавание </a:t>
            </a:r>
            <a:r>
              <a:rPr lang="ru-RU" b="1" dirty="0"/>
              <a:t>образа</a:t>
            </a:r>
            <a:r>
              <a:rPr lang="ru-RU" dirty="0"/>
              <a:t>, отнесение воспринимаемого образа к известному данному конкретному человеку, классу предметов, критерием чего является вербализация или адекватное на него реагирование или манипулирование с ним.</a:t>
            </a:r>
          </a:p>
          <a:p>
            <a:endParaRPr lang="ru-RU" dirty="0"/>
          </a:p>
        </p:txBody>
      </p:sp>
    </p:spTree>
    <p:extLst>
      <p:ext uri="{BB962C8B-B14F-4D97-AF65-F5344CB8AC3E}">
        <p14:creationId xmlns:p14="http://schemas.microsoft.com/office/powerpoint/2010/main" val="16595605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effectLst/>
              </a:rPr>
              <a:t>Процесс восприятия </a:t>
            </a:r>
            <a:endParaRPr lang="ru-RU" dirty="0"/>
          </a:p>
        </p:txBody>
      </p:sp>
      <p:sp>
        <p:nvSpPr>
          <p:cNvPr id="3" name="Объект 2"/>
          <p:cNvSpPr>
            <a:spLocks noGrp="1"/>
          </p:cNvSpPr>
          <p:nvPr>
            <p:ph idx="1"/>
          </p:nvPr>
        </p:nvSpPr>
        <p:spPr>
          <a:xfrm>
            <a:off x="457200" y="1772816"/>
            <a:ext cx="8229600" cy="4525963"/>
          </a:xfrm>
        </p:spPr>
        <p:txBody>
          <a:bodyPr>
            <a:normAutofit lnSpcReduction="10000"/>
          </a:bodyPr>
          <a:lstStyle/>
          <a:p>
            <a:pPr lvl="0" fontAlgn="base"/>
            <a:r>
              <a:rPr lang="ru-RU" dirty="0"/>
              <a:t>первичное выделение комплекса стимулов из потока информации, выборочное внимание, «захват» информации;</a:t>
            </a:r>
          </a:p>
          <a:p>
            <a:pPr lvl="0" fontAlgn="base"/>
            <a:r>
              <a:rPr lang="ru-RU" dirty="0"/>
              <a:t>узнавание на основе ассоциации сенсорных стереотипов, хранящихся в памяти (кодирование, упрощение информации) – интерпретация, категоризация;</a:t>
            </a:r>
          </a:p>
          <a:p>
            <a:pPr lvl="0" fontAlgn="base"/>
            <a:r>
              <a:rPr lang="ru-RU" dirty="0"/>
              <a:t>оценка значимости информации;</a:t>
            </a:r>
          </a:p>
          <a:p>
            <a:pPr lvl="0" fontAlgn="base"/>
            <a:r>
              <a:rPr lang="ru-RU" dirty="0"/>
              <a:t>преобразование и синтез информации – формирование образа, представлений; осмысление информации, понимание;</a:t>
            </a:r>
          </a:p>
          <a:p>
            <a:pPr lvl="0" fontAlgn="base"/>
            <a:r>
              <a:rPr lang="ru-RU" dirty="0"/>
              <a:t>сохранение информации.</a:t>
            </a:r>
          </a:p>
          <a:p>
            <a:endParaRPr lang="ru-RU" dirty="0"/>
          </a:p>
        </p:txBody>
      </p:sp>
    </p:spTree>
    <p:extLst>
      <p:ext uri="{BB962C8B-B14F-4D97-AF65-F5344CB8AC3E}">
        <p14:creationId xmlns:p14="http://schemas.microsoft.com/office/powerpoint/2010/main" val="10604461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Первые этапы</a:t>
            </a:r>
            <a:endParaRPr lang="ru-RU" dirty="0"/>
          </a:p>
        </p:txBody>
      </p:sp>
      <p:sp>
        <p:nvSpPr>
          <p:cNvPr id="3" name="Объект 2"/>
          <p:cNvSpPr>
            <a:spLocks noGrp="1"/>
          </p:cNvSpPr>
          <p:nvPr>
            <p:ph idx="1"/>
          </p:nvPr>
        </p:nvSpPr>
        <p:spPr>
          <a:xfrm>
            <a:off x="429800" y="2060848"/>
            <a:ext cx="8229600" cy="4525963"/>
          </a:xfrm>
        </p:spPr>
        <p:txBody>
          <a:bodyPr/>
          <a:lstStyle/>
          <a:p>
            <a:pPr marL="0" indent="0" algn="ctr">
              <a:buNone/>
            </a:pPr>
            <a:r>
              <a:rPr lang="ru-RU" dirty="0" smtClean="0"/>
              <a:t> происходят </a:t>
            </a:r>
            <a:r>
              <a:rPr lang="ru-RU" dirty="0"/>
              <a:t>на уровне бессознательной фазы восприятия и служат своеобразными фильтрами восприятия. Чтобы мозг начал обрабатывать информацию, особенно новую, он должен на втором этапе связать ее с ассоциациями прошлого опыта, памяти (определенными нейронными сетями).</a:t>
            </a:r>
          </a:p>
        </p:txBody>
      </p:sp>
    </p:spTree>
    <p:extLst>
      <p:ext uri="{BB962C8B-B14F-4D97-AF65-F5344CB8AC3E}">
        <p14:creationId xmlns:p14="http://schemas.microsoft.com/office/powerpoint/2010/main" val="6379107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268760"/>
            <a:ext cx="8229600" cy="4525963"/>
          </a:xfrm>
        </p:spPr>
        <p:txBody>
          <a:bodyPr/>
          <a:lstStyle/>
          <a:p>
            <a:pPr marL="0" indent="0" algn="ctr">
              <a:buNone/>
            </a:pPr>
            <a:r>
              <a:rPr lang="ru-RU" dirty="0"/>
              <a:t>Процесс мышления, абстрактные понятия, идеи формируются на основе аналогий опыта, полученного от органов чувств. Внутренние представления формируются на основе внешних, внутренний мир – на основе внешнего. К примеру, сначала формируется внешняя речь, потом – внутренняя; сначала формируются внешние пространственные представления, потом – внутренние. Последние лежат в основе не только чтения, письма и счета, но также самого процесса мышления.</a:t>
            </a:r>
          </a:p>
          <a:p>
            <a:pPr marL="0" indent="0">
              <a:buNone/>
            </a:pPr>
            <a:endParaRPr lang="ru-RU" dirty="0"/>
          </a:p>
        </p:txBody>
      </p:sp>
    </p:spTree>
    <p:extLst>
      <p:ext uri="{BB962C8B-B14F-4D97-AF65-F5344CB8AC3E}">
        <p14:creationId xmlns:p14="http://schemas.microsoft.com/office/powerpoint/2010/main" val="26434765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Третий этап</a:t>
            </a:r>
            <a:endParaRPr lang="ru-RU" dirty="0"/>
          </a:p>
        </p:txBody>
      </p:sp>
      <p:sp>
        <p:nvSpPr>
          <p:cNvPr id="3" name="Объект 2"/>
          <p:cNvSpPr>
            <a:spLocks noGrp="1"/>
          </p:cNvSpPr>
          <p:nvPr>
            <p:ph idx="1"/>
          </p:nvPr>
        </p:nvSpPr>
        <p:spPr/>
        <p:txBody>
          <a:bodyPr/>
          <a:lstStyle/>
          <a:p>
            <a:pPr marL="0" indent="0" algn="ctr">
              <a:buNone/>
            </a:pPr>
            <a:r>
              <a:rPr lang="ru-RU" dirty="0"/>
              <a:t>Третий этап, оценки значимости, «веса» информации происходит на уровне эмоциональном. Именно эмоции, исходя из ценностей, приоритетов, убеждений, опыта, ожиданий человека определяют, на что стоит обращать внимание, а на что – нет. Даже если в определенный момент времени включено сознательное внимание, этот процесс будет фильтровать воспринимаемую информацию на уровне бессознательного первичного восприятия. Эмоции играют большую роль и при фиксации, и при запоминании информации.</a:t>
            </a:r>
          </a:p>
          <a:p>
            <a:endParaRPr lang="ru-RU" dirty="0"/>
          </a:p>
        </p:txBody>
      </p:sp>
    </p:spTree>
    <p:extLst>
      <p:ext uri="{BB962C8B-B14F-4D97-AF65-F5344CB8AC3E}">
        <p14:creationId xmlns:p14="http://schemas.microsoft.com/office/powerpoint/2010/main" val="22373446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692696"/>
            <a:ext cx="8229600" cy="4525963"/>
          </a:xfrm>
        </p:spPr>
        <p:txBody>
          <a:bodyPr/>
          <a:lstStyle/>
          <a:p>
            <a:pPr marL="0" indent="0">
              <a:buNone/>
            </a:pPr>
            <a:endParaRPr lang="ru-RU" sz="5400" dirty="0" smtClean="0">
              <a:solidFill>
                <a:schemeClr val="tx2"/>
              </a:solidFill>
              <a:effectLst>
                <a:outerShdw blurRad="38100" dist="38100" dir="2700000" algn="tl">
                  <a:srgbClr val="000000">
                    <a:alpha val="43137"/>
                  </a:srgbClr>
                </a:outerShdw>
              </a:effectLst>
              <a:latin typeface="+mn-lt"/>
            </a:endParaRPr>
          </a:p>
          <a:p>
            <a:pPr marL="0" indent="0">
              <a:buNone/>
            </a:pPr>
            <a:r>
              <a:rPr lang="ru-RU" sz="5400" dirty="0" smtClean="0">
                <a:solidFill>
                  <a:schemeClr val="tx2"/>
                </a:solidFill>
                <a:effectLst>
                  <a:outerShdw blurRad="38100" dist="38100" dir="2700000" algn="tl">
                    <a:srgbClr val="000000">
                      <a:alpha val="43137"/>
                    </a:srgbClr>
                  </a:outerShdw>
                </a:effectLst>
                <a:latin typeface="+mn-lt"/>
              </a:rPr>
              <a:t>Эмоции</a:t>
            </a:r>
            <a:r>
              <a:rPr lang="ru-RU" dirty="0"/>
              <a:t> (лат. </a:t>
            </a:r>
            <a:r>
              <a:rPr lang="ru-RU" dirty="0" err="1"/>
              <a:t>emovere</a:t>
            </a:r>
            <a:r>
              <a:rPr lang="ru-RU" dirty="0"/>
              <a:t> – возбуждать, волновать) – состояния, связанные с оценкой значимости для индивида действующих на него факторов. Выражаются, прежде всего, в форме непосредственных переживаний удовлетворения или неудовлетворения его актуальных потребностей. Являются одним из главных регуляторов деятельности.</a:t>
            </a:r>
          </a:p>
        </p:txBody>
      </p:sp>
    </p:spTree>
    <p:extLst>
      <p:ext uri="{BB962C8B-B14F-4D97-AF65-F5344CB8AC3E}">
        <p14:creationId xmlns:p14="http://schemas.microsoft.com/office/powerpoint/2010/main" val="28452105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457200" y="836712"/>
            <a:ext cx="8229600" cy="5289451"/>
          </a:xfrm>
        </p:spPr>
        <p:txBody>
          <a:bodyPr>
            <a:normAutofit fontScale="92500" lnSpcReduction="10000"/>
          </a:bodyPr>
          <a:lstStyle/>
          <a:p>
            <a:pPr marL="0" indent="0" algn="ctr" fontAlgn="base">
              <a:buNone/>
            </a:pPr>
            <a:r>
              <a:rPr lang="ru-RU" dirty="0"/>
              <a:t>Важно отметить роль уровня общей осведомленности и опыта (той информации, которая уже хранится в памяти). Чем меньше человек знает, то есть, чем меньше список образов и понятий, с которыми мозг может сверяться и </a:t>
            </a:r>
            <a:r>
              <a:rPr lang="ru-RU" dirty="0" err="1"/>
              <a:t>простраивать</a:t>
            </a:r>
            <a:r>
              <a:rPr lang="ru-RU" dirty="0"/>
              <a:t> ассоциативные связи, тем меньше он может воспринять. Таким образом, расширяя систему представлений о мире, мы расширяем и способность восприятия новой информации. Уже древние философы Востока и Запада утверждали, что наши страдания и основное зло от неведения. Об этом говорили Платон, Сократ, неоплатоники и другие античные философы. Эта идея звучит как основная в буддизме, где в качестве одного из способов преодоления этого предлагается развивать </a:t>
            </a:r>
            <a:r>
              <a:rPr lang="ru-RU" i="1" dirty="0"/>
              <a:t>осознанное внимание</a:t>
            </a:r>
            <a:r>
              <a:rPr lang="ru-RU" dirty="0"/>
              <a:t>, которое может помочь преодолеть границы предшествующего опыта, сужающего наше восприятие.</a:t>
            </a:r>
          </a:p>
        </p:txBody>
      </p:sp>
    </p:spTree>
    <p:extLst>
      <p:ext uri="{BB962C8B-B14F-4D97-AF65-F5344CB8AC3E}">
        <p14:creationId xmlns:p14="http://schemas.microsoft.com/office/powerpoint/2010/main" val="4124666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сполнительная">
  <a:themeElements>
    <a:clrScheme name="Исполнительная">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46</TotalTime>
  <Words>1008</Words>
  <Application>Microsoft Office PowerPoint</Application>
  <PresentationFormat>Экран (4:3)</PresentationFormat>
  <Paragraphs>54</Paragraphs>
  <Slides>22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22</vt:i4>
      </vt:variant>
    </vt:vector>
  </HeadingPairs>
  <TitlesOfParts>
    <vt:vector size="23" baseType="lpstr">
      <vt:lpstr>Исполнительная</vt:lpstr>
      <vt:lpstr>ЭТАПЫ ВОСПРИЯТИЯ ИНФОРМАЦИИ</vt:lpstr>
      <vt:lpstr>Восприятие</vt:lpstr>
      <vt:lpstr>Этапы восприятия</vt:lpstr>
      <vt:lpstr>Процесс восприятия </vt:lpstr>
      <vt:lpstr>Первые этапы</vt:lpstr>
      <vt:lpstr>Презентация PowerPoint</vt:lpstr>
      <vt:lpstr>Третий этап</vt:lpstr>
      <vt:lpstr>Презентация PowerPoint</vt:lpstr>
      <vt:lpstr>Презентация PowerPoint</vt:lpstr>
      <vt:lpstr>Презентация PowerPoint</vt:lpstr>
      <vt:lpstr>Презентация PowerPoint</vt:lpstr>
      <vt:lpstr>Задача наиболее полного и эффективного усвоения входящих данных заключается в решении следующих моментов:</vt:lpstr>
      <vt:lpstr>Презентация PowerPoint</vt:lpstr>
      <vt:lpstr>Влияние на объем восприятия, усвоение информации методов подачи, форм обучения в процессе реализации программы внеурочной деятельности</vt:lpstr>
      <vt:lpstr>Презентация PowerPoint</vt:lpstr>
      <vt:lpstr> Лекция (5% усвоения)</vt:lpstr>
      <vt:lpstr>Чтение (10% усвоения)</vt:lpstr>
      <vt:lpstr>Использование аудиовизуальных средств (20% усвоения)</vt:lpstr>
      <vt:lpstr>Использование наглядных пособий (30% усвоения)</vt:lpstr>
      <vt:lpstr>Обсуждение в группах (50% усвоения)</vt:lpstr>
      <vt:lpstr>китайская мудрость</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ЭТАПЫ ВОСПРИЯТИЯ ИНФОРМАЦИИ</dc:title>
  <dc:creator>Пользователь Windows</dc:creator>
  <cp:lastModifiedBy>User</cp:lastModifiedBy>
  <cp:revision>10</cp:revision>
  <dcterms:created xsi:type="dcterms:W3CDTF">2020-11-27T10:14:09Z</dcterms:created>
  <dcterms:modified xsi:type="dcterms:W3CDTF">2020-11-30T13:29:40Z</dcterms:modified>
</cp:coreProperties>
</file>