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7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14BC9-25F6-4CA4-AA52-3BE36166C8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356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0FF694-1F84-4C12-8B1B-D8768A2220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3606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DF2E2-F387-4D68-829C-7D674B5C271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8476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A0F8-B63C-4368-9FF0-E2C28A3FE7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5726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5DF05-B123-4DC1-83B2-0FB75E381C5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826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09F7C-4064-4CF6-ADF0-57606491D9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5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BE88D1-DE00-403F-BF10-E95BDC21131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8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967F7-0096-4671-AE2F-0DCB7B43474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970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49F88-989B-4EBF-80B6-7ECEDB1741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1411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24BC09-C967-462D-A8D8-D2215F1B24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84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8ED652-25F2-4817-979C-CA04335755A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281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B3F9EB-3F83-40D6-A73E-B637AEDD7D0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498600"/>
          </a:xfrm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rgbClr val="FF0000"/>
                </a:solidFill>
              </a:rPr>
              <a:t>Лекция 1</a:t>
            </a:r>
            <a:br>
              <a:rPr lang="ru-RU" altLang="ru-RU" sz="3200" b="1" smtClean="0">
                <a:solidFill>
                  <a:srgbClr val="FF0000"/>
                </a:solidFill>
              </a:rPr>
            </a:br>
            <a:r>
              <a:rPr lang="ru-RU" altLang="ru-RU" sz="3200" b="1" smtClean="0">
                <a:solidFill>
                  <a:srgbClr val="FF0000"/>
                </a:solidFill>
              </a:rPr>
              <a:t>Основные понятия информационных технологий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684213" y="1778000"/>
            <a:ext cx="7993062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ctr">
              <a:buFontTx/>
              <a:buAutoNum type="arabicPeriod"/>
              <a:defRPr/>
            </a:pPr>
            <a:r>
              <a:rPr lang="ru-RU" sz="2400" dirty="0">
                <a:solidFill>
                  <a:schemeClr val="accent2"/>
                </a:solidFill>
                <a:latin typeface="Arial" charset="0"/>
              </a:rPr>
              <a:t>Предмет и содержание дисциплины ИТ               .  </a:t>
            </a:r>
          </a:p>
          <a:p>
            <a:pPr marL="457200" indent="-457200" algn="ctr">
              <a:buFontTx/>
              <a:buAutoNum type="arabicPeriod"/>
              <a:defRPr/>
            </a:pPr>
            <a:r>
              <a:rPr lang="ru-RU" sz="2400" dirty="0">
                <a:latin typeface="Arial" charset="0"/>
              </a:rPr>
              <a:t>Понятие ИТ(сигналы, данные, информация, виды и свойства информации, знания, технология, ИТ, технологический процесс обработки информации, компьютерные информационные технологии, документ, электронный документ).</a:t>
            </a:r>
          </a:p>
          <a:p>
            <a:pPr algn="ctr">
              <a:defRPr/>
            </a:pPr>
            <a:r>
              <a:rPr lang="ru-RU" sz="2400" dirty="0">
                <a:solidFill>
                  <a:schemeClr val="folHlink"/>
                </a:solidFill>
                <a:latin typeface="Arial" charset="0"/>
              </a:rPr>
              <a:t>3. Этапы развития, классификация и тенденции развития ИТ                  .</a:t>
            </a:r>
          </a:p>
          <a:p>
            <a:pPr algn="ctr">
              <a:defRPr/>
            </a:pPr>
            <a:r>
              <a:rPr lang="ru-RU" sz="2400" dirty="0">
                <a:solidFill>
                  <a:schemeClr val="accent2"/>
                </a:solidFill>
                <a:latin typeface="Arial" charset="0"/>
              </a:rPr>
              <a:t>4. Информационное общество, информатизация. Государственная политика Республика Беларусь в области информатизации.</a:t>
            </a:r>
          </a:p>
          <a:p>
            <a:pPr algn="ctr">
              <a:defRPr/>
            </a:pPr>
            <a:r>
              <a:rPr lang="ru-RU" sz="2400" dirty="0">
                <a:solidFill>
                  <a:srgbClr val="00CC00"/>
                </a:solidFill>
                <a:latin typeface="Arial" charset="0"/>
              </a:rPr>
              <a:t>Цель – Изучить основные понятия информационных технологий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i="1" smtClean="0"/>
              <a:t>Этапы развития КИТ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ru-RU" altLang="ru-RU" sz="2000" b="1" smtClean="0">
                <a:solidFill>
                  <a:schemeClr val="accent2"/>
                </a:solidFill>
              </a:rPr>
              <a:t>50–60-е годы</a:t>
            </a:r>
            <a:r>
              <a:rPr lang="ru-RU" altLang="ru-RU" sz="2000" smtClean="0">
                <a:solidFill>
                  <a:schemeClr val="accent2"/>
                </a:solidFill>
              </a:rPr>
              <a:t> - период «электрических» технологий, инструментарий которых составляли: большие ЭВМ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/>
              <a:t>2. 70-е годы - период «электронных» технологий, создаваемых на их базе АСУ и информационно-поисковые системы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>
                <a:solidFill>
                  <a:srgbClr val="00CC00"/>
                </a:solidFill>
              </a:rPr>
              <a:t>3. 80-е годы  этап «компьютерных» («новых») технологий, в качестве основного инструмента которых является ПК с широким спектром стандартных программных продуктов</a:t>
            </a:r>
            <a:r>
              <a:rPr lang="ru-RU" altLang="ru-RU" sz="20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/>
              <a:t>4. 90-е годы -Этап достижений в телекоммуникационных технологиях с распределенной обработкой информации и корпоративных информационных систем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/>
              <a:t>5. </a:t>
            </a:r>
            <a:r>
              <a:rPr lang="ru-RU" altLang="ru-RU" sz="2000" smtClean="0">
                <a:solidFill>
                  <a:srgbClr val="FF0000"/>
                </a:solidFill>
              </a:rPr>
              <a:t>Начало 21-го века характеризуется бурным развитием технического обеспечения информационного общества в рамках единой информационной системы планеты, интегрирующей все виды информационных услуг. Начинаются усиленное развитие робототехники и практическое внедрение ИС искусственного интеллекта.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274638"/>
            <a:ext cx="9001125" cy="939800"/>
          </a:xfrm>
        </p:spPr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FF0000"/>
                </a:solidFill>
              </a:rPr>
              <a:t>4. Информационное общество,информатизация</a:t>
            </a:r>
            <a:r>
              <a:rPr lang="ru-RU" altLang="ru-RU" sz="400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Информационное общество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 – концепция постиндустриального общества; новая историческая фаза развития цивилизации, в которой главными продуктами производства являются информация и знания. </a:t>
            </a:r>
            <a:endParaRPr lang="ru-RU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/>
              <a:t>Отличительными чертами информационного общества являются: </a:t>
            </a:r>
            <a:endParaRPr lang="ru-RU" sz="2000" b="1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dirty="0" smtClean="0"/>
              <a:t>увеличение роли информации и знаний в жизни общества; </a:t>
            </a:r>
            <a:endParaRPr lang="ru-RU" sz="2000" b="1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dirty="0" smtClean="0"/>
              <a:t>возрастание доли информационных коммуникаций, продуктов и услуг в валовом внутреннем продукте; </a:t>
            </a:r>
            <a:endParaRPr lang="ru-RU" sz="2000" b="1" i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dirty="0" smtClean="0"/>
              <a:t>создание глобального информационного пространства, обеспечивающего информационное взаимодействие людей, их доступ к мировым информационным ресурсам . </a:t>
            </a:r>
            <a:endParaRPr lang="ru-RU" sz="2000" b="1" i="1" dirty="0" smtClean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ru-RU" sz="2000" dirty="0" smtClean="0"/>
              <a:t>Переход к информационному обществу невозможен без процесса </a:t>
            </a:r>
            <a:r>
              <a:rPr lang="ru-RU" sz="2000" i="1" dirty="0" smtClean="0"/>
              <a:t>информатизации.</a:t>
            </a:r>
            <a:endParaRPr lang="ru-RU" sz="2000" b="1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Информатизация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</a:rPr>
              <a:t> – организационный, социально-экономический и научно-технический процесс, обеспечивающий условия для формирования и использования информационных ресурсов и реализации информационных отношений (закон Республика Беларусь).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ru-RU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85750"/>
            <a:ext cx="8929688" cy="6429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Концепция </a:t>
            </a:r>
            <a:r>
              <a:rPr lang="ru-RU" altLang="ru-RU" sz="2400" i="1" smtClean="0"/>
              <a:t>государственной политики Республики Беларусь (РБ) в сфере информатизации </a:t>
            </a:r>
            <a:r>
              <a:rPr lang="ru-RU" altLang="ru-RU" sz="2400" smtClean="0"/>
              <a:t>разработана межведомственной комиссией по вопросам информатизации в РБ.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400" smtClean="0"/>
              <a:t>Содержанием </a:t>
            </a:r>
            <a:r>
              <a:rPr lang="ru-RU" altLang="ru-RU" sz="2400" b="1" smtClean="0"/>
              <a:t>государственной политики в сфере информатизации</a:t>
            </a:r>
            <a:r>
              <a:rPr lang="ru-RU" altLang="ru-RU" sz="2400" smtClean="0"/>
              <a:t> является создание органами государственной власти РБ необходимых правовых, экономических, организационных и других условий, содействующих развитию информатизации, защищающих права и интересы граждан и государства при ее осуществлении.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Информационные технологии (ИТ) характеризуют уровень развития общества, его динамику, возможность интеграции в мировое сообщество, способность специалистов выдерживать темпы научно-технического прогресса.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400" smtClean="0"/>
              <a:t>Компьютерные информационные технологии (КИТ) сегодня являются основополагающим инструментом для решения научных и практических задач в различных предметных областях на высоком профессиональном уровне.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357188" y="0"/>
            <a:ext cx="8301037" cy="6858000"/>
          </a:xfrm>
        </p:spPr>
        <p:txBody>
          <a:bodyPr/>
          <a:lstStyle/>
          <a:p>
            <a:r>
              <a:rPr lang="ru-RU" altLang="ru-RU" smtClean="0"/>
              <a:t/>
            </a:r>
            <a:br>
              <a:rPr lang="ru-RU" altLang="ru-RU" smtClean="0"/>
            </a:br>
            <a:endParaRPr lang="ru-RU" altLang="ru-RU" smtClean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b="1" dirty="0">
                <a:ea typeface="Times New Roman" pitchFamily="18" charset="0"/>
                <a:cs typeface="Arial" pitchFamily="34" charset="0"/>
              </a:rPr>
              <a:t>Тенденции развития современных ИТ. </a:t>
            </a:r>
            <a:r>
              <a:rPr lang="ru-RU" sz="2000" dirty="0"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ea typeface="Times New Roman" pitchFamily="18" charset="0"/>
              </a:rPr>
              <a:t>Развитие ИТ диктуется</a:t>
            </a:r>
            <a:r>
              <a:rPr lang="en-US" sz="2000" dirty="0">
                <a:ea typeface="Times New Roman" pitchFamily="18" charset="0"/>
              </a:rPr>
              <a:t>:</a:t>
            </a:r>
            <a:endParaRPr lang="ru-RU" sz="2000" dirty="0">
              <a:ea typeface="Times New Roman" pitchFamily="18" charset="0"/>
            </a:endParaRPr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  <a:ea typeface="Times New Roman" pitchFamily="18" charset="0"/>
              </a:rPr>
              <a:t>1. Изменением информационной среды и экономического пространства: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глобализация рынков, изменяющиеся условия экономических отношений, в процессе конкуренции появляются «ноу-хау» и патенты, дающие право устанавливать стандарты.</a:t>
            </a:r>
            <a:endParaRPr lang="ru-RU" sz="2000" dirty="0"/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  <a:ea typeface="Times New Roman" pitchFamily="18" charset="0"/>
              </a:rPr>
              <a:t>2. Изменением организации деятельности предприятий: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устойчивость и доходность бизнеса теперь определяется скоростью реакции на изменение предпочтений конечного потребителя.</a:t>
            </a:r>
            <a:endParaRPr lang="ru-RU" sz="2000" dirty="0"/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  <a:ea typeface="Times New Roman" pitchFamily="18" charset="0"/>
              </a:rPr>
              <a:t>3. Изменением технологии управления</a:t>
            </a:r>
            <a:r>
              <a:rPr lang="ru-RU" sz="2000" i="1" dirty="0">
                <a:ea typeface="Times New Roman" pitchFamily="18" charset="0"/>
              </a:rPr>
              <a:t>:</a:t>
            </a:r>
            <a:r>
              <a:rPr lang="ru-RU" sz="2000" dirty="0">
                <a:ea typeface="Times New Roman" pitchFamily="18" charset="0"/>
              </a:rPr>
              <a:t> </a:t>
            </a:r>
            <a:endParaRPr lang="ru-RU" sz="2000" dirty="0"/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размер бизнеса часто ограничен устаревшими технологиями управления (например, «бумажными»).</a:t>
            </a:r>
            <a:endParaRPr lang="ru-RU" sz="2000" dirty="0"/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i="1" dirty="0">
                <a:solidFill>
                  <a:schemeClr val="accent2">
                    <a:lumMod val="75000"/>
                  </a:schemeClr>
                </a:solidFill>
                <a:ea typeface="Times New Roman" pitchFamily="18" charset="0"/>
              </a:rPr>
              <a:t>4. Изменением деловой культуры</a:t>
            </a:r>
            <a:r>
              <a:rPr lang="ru-RU" sz="2000" i="1" dirty="0">
                <a:ea typeface="Times New Roman" pitchFamily="18" charset="0"/>
              </a:rPr>
              <a:t>:</a:t>
            </a:r>
            <a:endParaRPr lang="ru-RU" sz="2000" dirty="0"/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изменение характера управленческого труда, приближение его к предпринимательскому; часто информация не соответствует ситуации;</a:t>
            </a:r>
            <a:endParaRPr lang="ru-RU" sz="2000" dirty="0"/>
          </a:p>
          <a:p>
            <a:pPr indent="436563" eaLnBrk="0" hangingPunct="0"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В связи с этим наблюдаются следующие тенденции развития ИТ:</a:t>
            </a:r>
            <a:endParaRPr lang="ru-RU" sz="2000" dirty="0"/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 развитие ИТ направлено на повсеместное использование технологий Интернет и Интернет;</a:t>
            </a:r>
            <a:endParaRPr lang="ru-RU" sz="2000" dirty="0"/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устройства передачи информации в будущем станут цифровыми;</a:t>
            </a:r>
            <a:endParaRPr lang="ru-RU" sz="2000" dirty="0"/>
          </a:p>
          <a:p>
            <a:pPr indent="436563" eaLnBrk="0" hangingPunct="0">
              <a:buFontTx/>
              <a:buChar char="•"/>
              <a:tabLst>
                <a:tab pos="223838" algn="l"/>
                <a:tab pos="609600" algn="l"/>
              </a:tabLst>
              <a:defRPr/>
            </a:pPr>
            <a:r>
              <a:rPr lang="ru-RU" sz="2000" dirty="0">
                <a:ea typeface="Times New Roman" pitchFamily="18" charset="0"/>
              </a:rPr>
              <a:t>совершенствуются аппаратные и программные средства защиты информации на всех уровнях;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863600"/>
          </a:xfrm>
        </p:spPr>
        <p:txBody>
          <a:bodyPr/>
          <a:lstStyle/>
          <a:p>
            <a:pPr marL="838200" indent="-838200" eaLnBrk="1" hangingPunct="1"/>
            <a:r>
              <a:rPr lang="ru-RU" altLang="ru-RU" sz="2800" smtClean="0">
                <a:solidFill>
                  <a:schemeClr val="accent2"/>
                </a:solidFill>
              </a:rPr>
              <a:t>1. Предмет и содержание дисциплины ИТ</a:t>
            </a:r>
            <a:endParaRPr lang="ru-RU" altLang="ru-RU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229600" cy="5357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i="1" smtClean="0">
                <a:solidFill>
                  <a:srgbClr val="FF0000"/>
                </a:solidFill>
              </a:rPr>
              <a:t>Дисциплина ИТ </a:t>
            </a:r>
            <a:r>
              <a:rPr lang="ru-RU" altLang="ru-RU" sz="2800" i="1" smtClean="0"/>
              <a:t>содержит в себе два раздела, которые вы изучите в течение двух семестров</a:t>
            </a:r>
            <a:endParaRPr lang="ru-RU" altLang="ru-RU" sz="2800" i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i="1" smtClean="0">
                <a:solidFill>
                  <a:srgbClr val="00CC00"/>
                </a:solidFill>
              </a:rPr>
              <a:t>Раздел 1</a:t>
            </a:r>
            <a:r>
              <a:rPr lang="ru-RU" altLang="ru-RU" sz="2800" smtClean="0">
                <a:solidFill>
                  <a:srgbClr val="00CC00"/>
                </a:solidFill>
              </a:rPr>
              <a:t>.</a:t>
            </a:r>
            <a:r>
              <a:rPr lang="ru-RU" altLang="ru-RU" sz="2800" smtClean="0"/>
              <a:t> Техническое и программное обеспечение информационных технологий                   в объеме 14 часов (6 – лекции, 8 – пр. зан. на ПК).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smtClean="0"/>
              <a:t>Форма отчетности в 1-м семестре – </a:t>
            </a:r>
            <a:r>
              <a:rPr lang="ru-RU" altLang="ru-RU" sz="2800" b="1" smtClean="0"/>
              <a:t>ЗАЧЕТ</a:t>
            </a:r>
            <a:r>
              <a:rPr lang="ru-RU" altLang="ru-RU" sz="2800" smtClean="0"/>
              <a:t>.</a:t>
            </a:r>
            <a:endParaRPr lang="ru-RU" altLang="ru-RU" sz="2800" i="1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2800" i="1" smtClean="0">
                <a:solidFill>
                  <a:srgbClr val="FF0000"/>
                </a:solidFill>
              </a:rPr>
              <a:t>Раздел 2</a:t>
            </a:r>
            <a:r>
              <a:rPr lang="ru-RU" altLang="ru-RU" sz="2800" smtClean="0">
                <a:solidFill>
                  <a:srgbClr val="FF0000"/>
                </a:solidFill>
              </a:rPr>
              <a:t>.</a:t>
            </a:r>
            <a:r>
              <a:rPr lang="ru-RU" altLang="ru-RU" sz="2800" smtClean="0"/>
              <a:t> Сетевые технологии и базы данных       в объеме 22 часа (6 –лекции, 16 – пр. зан.на ПК). В данном разделе предусмотрена контрольная работа, а форма отчетности во 2-м семестре – </a:t>
            </a:r>
            <a:r>
              <a:rPr lang="ru-RU" altLang="ru-RU" sz="2800" b="1" smtClean="0"/>
              <a:t>ЭКЗАМЕН</a:t>
            </a:r>
            <a:r>
              <a:rPr lang="ru-RU" altLang="ru-RU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9388" y="1008063"/>
            <a:ext cx="87852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>
                <a:solidFill>
                  <a:srgbClr val="FF0066"/>
                </a:solidFill>
              </a:rPr>
              <a:t>ЛИТЕРАТУРА</a:t>
            </a:r>
          </a:p>
          <a:p>
            <a:pPr algn="ctr" eaLnBrk="1" hangingPunct="1"/>
            <a:endParaRPr lang="ru-RU" altLang="ru-RU" sz="2400" b="1">
              <a:solidFill>
                <a:srgbClr val="FF0066"/>
              </a:solidFill>
            </a:endParaRPr>
          </a:p>
          <a:p>
            <a:pPr algn="ctr" eaLnBrk="1" hangingPunct="1"/>
            <a:r>
              <a:rPr lang="ru-RU" altLang="ru-RU" sz="2400" b="1">
                <a:solidFill>
                  <a:srgbClr val="6666FF"/>
                </a:solidFill>
              </a:rPr>
              <a:t>Основная литература</a:t>
            </a:r>
            <a:endParaRPr lang="ru-RU" altLang="ru-RU" sz="2400">
              <a:solidFill>
                <a:srgbClr val="6666FF"/>
              </a:solidFill>
            </a:endParaRPr>
          </a:p>
          <a:p>
            <a:pPr eaLnBrk="1" hangingPunct="1"/>
            <a:r>
              <a:rPr lang="ru-RU" altLang="ru-RU" sz="2000" b="1"/>
              <a:t>     </a:t>
            </a:r>
            <a:r>
              <a:rPr lang="ru-RU" altLang="ru-RU" sz="2400" b="1"/>
              <a:t>1. Закон РБ "Об информации, информатизации и защите информации" от 10.11.2008г.</a:t>
            </a:r>
            <a:endParaRPr lang="ru-RU" altLang="ru-RU" sz="2400"/>
          </a:p>
          <a:p>
            <a:pPr eaLnBrk="1" hangingPunct="1"/>
            <a:r>
              <a:rPr lang="ru-RU" altLang="ru-RU" sz="2400" b="1"/>
              <a:t>      2. Тебекин В.В. Теоретические основы компьютерных информационных технологий. ЧИУП, 2005. </a:t>
            </a:r>
            <a:endParaRPr lang="ru-RU" altLang="ru-RU" sz="2400"/>
          </a:p>
          <a:p>
            <a:pPr eaLnBrk="1" hangingPunct="1"/>
            <a:r>
              <a:rPr lang="ru-RU" altLang="ru-RU" sz="2400" b="1"/>
              <a:t>     3.Клинчева М.И., Булыго Г.Г. Табличный процессор </a:t>
            </a:r>
            <a:r>
              <a:rPr lang="en-US" altLang="ru-RU" sz="2400" b="1"/>
              <a:t>MS Excel</a:t>
            </a:r>
            <a:r>
              <a:rPr lang="ru-RU" altLang="ru-RU" sz="2400" b="1"/>
              <a:t>. ЧИУП, 2010.</a:t>
            </a:r>
            <a:endParaRPr lang="ru-RU" altLang="ru-RU" sz="2400"/>
          </a:p>
          <a:p>
            <a:pPr algn="ctr" eaLnBrk="1" hangingPunct="1"/>
            <a:r>
              <a:rPr lang="ru-RU" altLang="ru-RU" sz="2400" b="1">
                <a:solidFill>
                  <a:srgbClr val="6666FF"/>
                </a:solidFill>
              </a:rPr>
              <a:t>Дополнительная литература</a:t>
            </a:r>
            <a:endParaRPr lang="ru-RU" altLang="ru-RU" sz="2400">
              <a:solidFill>
                <a:srgbClr val="6666FF"/>
              </a:solidFill>
            </a:endParaRPr>
          </a:p>
          <a:p>
            <a:pPr eaLnBrk="1" hangingPunct="1"/>
            <a:r>
              <a:rPr lang="ru-RU" altLang="ru-RU" sz="2400" b="1"/>
              <a:t>.</a:t>
            </a:r>
            <a:endParaRPr lang="ru-RU" altLang="ru-RU" sz="2400"/>
          </a:p>
          <a:p>
            <a:pPr eaLnBrk="1" hangingPunct="1"/>
            <a:r>
              <a:rPr lang="ru-RU" altLang="ru-RU" sz="2400" b="1"/>
              <a:t>     1. Аксенов А.И., Кривец А.Ф. Корпоративные информационные системы. Основы построения. ЧИУП, 2010 (Методическ. комплекс)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pPr eaLnBrk="1" hangingPunct="1"/>
            <a:r>
              <a:rPr lang="en-US" altLang="ru-RU" sz="2800" b="1" smtClean="0">
                <a:solidFill>
                  <a:srgbClr val="FF0000"/>
                </a:solidFill>
              </a:rPr>
              <a:t>2</a:t>
            </a:r>
            <a:r>
              <a:rPr lang="ru-RU" altLang="ru-RU" sz="2800" b="1" smtClean="0">
                <a:solidFill>
                  <a:srgbClr val="FF0000"/>
                </a:solidFill>
              </a:rPr>
              <a:t>. Понятие информационной технологии</a:t>
            </a:r>
            <a:r>
              <a:rPr lang="ru-RU" altLang="ru-RU" sz="40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22960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400" b="1" i="1" smtClean="0"/>
              <a:t>Сигнал </a:t>
            </a:r>
            <a:r>
              <a:rPr lang="ru-RU" altLang="ru-RU" sz="2400" smtClean="0"/>
              <a:t>- знак, физический процесс или явление, несущие сведения о событии, состоянии объекта либо передающие команды управления. Сигнал может иметь различную природу: звуковую, механическую (движение, деформация), тепловую (изменение температуры), электромагнитную (волны светового, радио), электрическую (тока, напряжение), </a:t>
            </a:r>
            <a:endParaRPr lang="ru-RU" altLang="ru-RU" sz="2400" b="1" i="1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i="1" smtClean="0">
                <a:solidFill>
                  <a:schemeClr val="accent2"/>
                </a:solidFill>
              </a:rPr>
              <a:t>Данные -</a:t>
            </a:r>
            <a:r>
              <a:rPr lang="ru-RU" altLang="ru-RU" sz="2400" smtClean="0">
                <a:solidFill>
                  <a:schemeClr val="accent2"/>
                </a:solidFill>
              </a:rPr>
              <a:t> сведения, представленные в конкретных формах (зафиксированных сигналах), которые адекватны возможным (ожидаемым) процессам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400" smtClean="0"/>
              <a:t>Отличие сигналов и данных состоит в том, что сигналы существуют в течение времени движения материи </a:t>
            </a:r>
            <a:endParaRPr lang="ru-RU" altLang="ru-RU" sz="2400" b="1" smtClean="0"/>
          </a:p>
          <a:p>
            <a:pPr eaLnBrk="1" hangingPunct="1">
              <a:lnSpc>
                <a:spcPct val="80000"/>
              </a:lnSpc>
            </a:pPr>
            <a:r>
              <a:rPr lang="ru-RU" altLang="ru-RU" sz="2400" b="1" smtClean="0">
                <a:solidFill>
                  <a:srgbClr val="00CC00"/>
                </a:solidFill>
              </a:rPr>
              <a:t>информация</a:t>
            </a:r>
            <a:r>
              <a:rPr lang="ru-RU" altLang="ru-RU" sz="2400" smtClean="0">
                <a:solidFill>
                  <a:srgbClr val="00CC00"/>
                </a:solidFill>
              </a:rPr>
              <a:t> – </a:t>
            </a:r>
            <a:r>
              <a:rPr lang="ru-RU" altLang="ru-RU" sz="2400" i="1" smtClean="0">
                <a:solidFill>
                  <a:srgbClr val="00CC00"/>
                </a:solidFill>
              </a:rPr>
              <a:t>сведения о лицах, предметах, фактах, событиях, явлениях и процессах независимо от формы их представления</a:t>
            </a:r>
            <a:r>
              <a:rPr lang="ru-RU" altLang="ru-RU" sz="2400" smtClean="0">
                <a:solidFill>
                  <a:srgbClr val="00CC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400" smtClean="0"/>
              <a:t> </a:t>
            </a:r>
            <a:r>
              <a:rPr lang="ru-RU" altLang="ru-RU" sz="2400" b="1" i="1" smtClean="0"/>
              <a:t>Знания</a:t>
            </a:r>
            <a:r>
              <a:rPr lang="ru-RU" altLang="ru-RU" sz="2400" smtClean="0"/>
              <a:t> - это обработанная информация, отражающая опыт специалиста(эксперта) в определенной области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0"/>
            <a:ext cx="9144000" cy="5694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24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>
                <a:cs typeface="Times New Roman" panose="02020603050405020304" pitchFamily="18" charset="0"/>
              </a:rPr>
              <a:t>Люди (объекты) обмениваются информацией (взаимодействуют) в форме сообщений в виде: звуков, видео, текста и пр.).</a:t>
            </a:r>
            <a:endParaRPr lang="ru-RU" altLang="ru-RU" sz="2800"/>
          </a:p>
          <a:p>
            <a:pPr algn="just"/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Следовательно, между объектами существует </a:t>
            </a:r>
            <a:r>
              <a:rPr lang="ru-RU" altLang="ru-RU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информационное взаимодействие</a:t>
            </a: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, в процессе которого один приобретает некоторую субстанцию, а другой ее не теряет.</a:t>
            </a:r>
            <a:endParaRPr lang="ru-RU" altLang="ru-RU" sz="2800"/>
          </a:p>
          <a:p>
            <a:pPr algn="just"/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Из этого определения следует два наиболее общих свойства Информации:</a:t>
            </a:r>
            <a:endParaRPr lang="ru-RU" altLang="ru-RU" sz="2800"/>
          </a:p>
          <a:p>
            <a:pPr algn="just"/>
            <a:r>
              <a:rPr lang="ru-RU" altLang="ru-RU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первое</a:t>
            </a: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 - информация не может существовать вне взаимодействия объектов.</a:t>
            </a:r>
            <a:endParaRPr lang="ru-RU" altLang="ru-RU" sz="2800"/>
          </a:p>
          <a:p>
            <a:pPr algn="just"/>
            <a:r>
              <a:rPr lang="ru-RU" altLang="ru-RU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второе</a:t>
            </a: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 - информация не теряется ни одним из объектов в процессе этого взаимодействия.</a:t>
            </a:r>
            <a:endParaRPr lang="ru-RU" alt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0"/>
            <a:ext cx="9144000" cy="640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524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Информацию можно создавать, передавать, воспринимать, использовать, запоминать, принимать, копировать, формализовать, распространять, преобразовывать, комбинировать, обрабатывать, делить, собирать, хранить, искать, измерять, разрушать, и др. Все эти процессы, связанные с определенными операциями над информацией, называются </a:t>
            </a:r>
            <a:r>
              <a:rPr lang="ru-RU" altLang="ru-RU" sz="2800" i="1">
                <a:solidFill>
                  <a:srgbClr val="000000"/>
                </a:solidFill>
                <a:cs typeface="Times New Roman" panose="02020603050405020304" pitchFamily="18" charset="0"/>
              </a:rPr>
              <a:t>информационными процессами.</a:t>
            </a:r>
          </a:p>
          <a:p>
            <a:pPr algn="just" eaLnBrk="1" hangingPunct="1"/>
            <a:r>
              <a:rPr lang="ru-RU" altLang="ru-RU" sz="2800" b="1" i="1"/>
              <a:t>Информационные процессы </a:t>
            </a:r>
            <a:r>
              <a:rPr lang="ru-RU" altLang="ru-RU" sz="2800" i="1"/>
              <a:t>- </a:t>
            </a:r>
            <a:r>
              <a:rPr lang="ru-RU" altLang="ru-RU" sz="2800"/>
              <a:t>процессы сбора, обработки, накопления, хранения, актуализации и предоставления документированной информации пользователю. Информация в процессе ее переработки становится </a:t>
            </a:r>
            <a:r>
              <a:rPr lang="ru-RU" altLang="ru-RU" sz="2800" i="1"/>
              <a:t>информационным продуктом</a:t>
            </a:r>
            <a:r>
              <a:rPr lang="ru-RU" altLang="ru-RU" sz="2800"/>
              <a:t>.</a:t>
            </a:r>
          </a:p>
          <a:p>
            <a:pPr algn="just"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57188" y="50006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smtClean="0">
                <a:solidFill>
                  <a:srgbClr val="FF0000"/>
                </a:solidFill>
              </a:rPr>
              <a:t>В общепринятом понимании технология – это процесс преобразования исходного продукта в конечный продукт.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 smtClean="0"/>
          </a:p>
          <a:p>
            <a:pPr eaLnBrk="1" hangingPunct="1">
              <a:lnSpc>
                <a:spcPct val="80000"/>
              </a:lnSpc>
            </a:pPr>
            <a:endParaRPr lang="ru-RU" altLang="ru-RU" sz="2000" smtClean="0"/>
          </a:p>
          <a:p>
            <a:pPr eaLnBrk="1" hangingPunct="1">
              <a:lnSpc>
                <a:spcPct val="80000"/>
              </a:lnSpc>
            </a:pPr>
            <a:endParaRPr lang="ru-RU" altLang="ru-RU" sz="2000" smtClean="0"/>
          </a:p>
          <a:p>
            <a:pPr eaLnBrk="1" hangingPunct="1">
              <a:lnSpc>
                <a:spcPct val="80000"/>
              </a:lnSpc>
            </a:pPr>
            <a:endParaRPr lang="ru-RU" altLang="ru-RU" sz="2000" smtClean="0"/>
          </a:p>
          <a:p>
            <a:pPr algn="ctr" eaLnBrk="1" hangingPunct="1">
              <a:lnSpc>
                <a:spcPct val="80000"/>
              </a:lnSpc>
            </a:pPr>
            <a:r>
              <a:rPr lang="ru-RU" altLang="ru-RU" sz="200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/>
              <a:t>Особенностью ИТ является то, что в информационных процессах исходным “сырьем” являются данные или информация, а конечной готовой “продукцией” в них являются трансформированная информация или знания.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>
                <a:solidFill>
                  <a:schemeClr val="accent2"/>
                </a:solidFill>
              </a:rPr>
              <a:t>Информационная технология  – это совокупность процессов и методов осуществления поиска, получения, передачи, сбора, обработки, накопления, хранения, распространения и (или) предоставления информации, а также пользования информацией и защиты информации</a:t>
            </a:r>
            <a:r>
              <a:rPr lang="ru-RU" altLang="ru-RU" sz="200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smtClean="0"/>
              <a:t>Тривиально, что КИТ это технологии, реализуемые при помощи ПК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Что из себя представляет компьютер – это электронное устройство </a:t>
            </a:r>
          </a:p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Следовательно, говоря о документах представленных на устройствах отображения, уместно говорить об электронном документе. 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68580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50" y="214313"/>
            <a:ext cx="8501063" cy="6429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2400" b="1" smtClean="0">
                <a:solidFill>
                  <a:srgbClr val="FF0000"/>
                </a:solidFill>
              </a:rPr>
              <a:t>              3. Этапы развития и классификация ИТ</a:t>
            </a:r>
            <a:endParaRPr lang="ru-RU" altLang="ru-RU" sz="2400" b="1" i="1" smtClean="0"/>
          </a:p>
          <a:p>
            <a:pPr eaLnBrk="1" hangingPunct="1"/>
            <a:r>
              <a:rPr lang="ru-RU" altLang="ru-RU" sz="2400" b="1" i="1" smtClean="0"/>
              <a:t>1 этап</a:t>
            </a:r>
            <a:r>
              <a:rPr lang="ru-RU" altLang="ru-RU" sz="2400" smtClean="0"/>
              <a:t> ИТ связан с открытием человеком способов хранения информации - </a:t>
            </a:r>
            <a:r>
              <a:rPr lang="ru-RU" altLang="ru-RU" sz="2400" i="1" smtClean="0"/>
              <a:t>пещерная живопись</a:t>
            </a:r>
            <a:r>
              <a:rPr lang="ru-RU" altLang="ru-RU" sz="2400" smtClean="0"/>
              <a:t> </a:t>
            </a:r>
          </a:p>
          <a:p>
            <a:pPr eaLnBrk="1" hangingPunct="1"/>
            <a:r>
              <a:rPr lang="ru-RU" altLang="ru-RU" sz="2400" smtClean="0">
                <a:solidFill>
                  <a:schemeClr val="accent2"/>
                </a:solidFill>
              </a:rPr>
              <a:t>2 этап развития ИТначал свой отсчет около 6 тыс. лет назад и связан с появлением письменности</a:t>
            </a:r>
          </a:p>
          <a:p>
            <a:pPr eaLnBrk="1" hangingPunct="1"/>
            <a:r>
              <a:rPr lang="ru-RU" altLang="ru-RU" sz="2400" smtClean="0"/>
              <a:t>3</a:t>
            </a:r>
            <a:r>
              <a:rPr lang="ru-RU" altLang="ru-RU" sz="2400" b="1" i="1" smtClean="0"/>
              <a:t> этап </a:t>
            </a:r>
            <a:r>
              <a:rPr lang="ru-RU" altLang="ru-RU" sz="2400" smtClean="0"/>
              <a:t>датируется 1445 годом, когда Иоганн Гутенбер изобрел </a:t>
            </a:r>
            <a:r>
              <a:rPr lang="ru-RU" altLang="ru-RU" sz="2400" i="1" smtClean="0"/>
              <a:t>печатный станок.</a:t>
            </a:r>
            <a:r>
              <a:rPr lang="ru-RU" altLang="ru-RU" sz="2400" smtClean="0"/>
              <a:t> </a:t>
            </a:r>
            <a:r>
              <a:rPr lang="ru-RU" altLang="ru-RU" sz="2400" smtClean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ru-RU" altLang="ru-RU" sz="2400" b="1" i="1" smtClean="0"/>
              <a:t>4 этап </a:t>
            </a:r>
            <a:r>
              <a:rPr lang="ru-RU" altLang="ru-RU" sz="2400" smtClean="0"/>
              <a:t>развития ИТ связан с открытиями 19-го века в области электричества, электро- и радиосвязи (телеграф, телефон, телевидение).</a:t>
            </a:r>
            <a:endParaRPr lang="ru-RU" altLang="ru-RU" sz="2400" b="1" i="1" smtClean="0"/>
          </a:p>
          <a:p>
            <a:pPr eaLnBrk="1" hangingPunct="1"/>
            <a:r>
              <a:rPr lang="ru-RU" altLang="ru-RU" sz="2400" b="1" i="1" smtClean="0"/>
              <a:t>5 этап ИТ</a:t>
            </a:r>
            <a:r>
              <a:rPr lang="ru-RU" altLang="ru-RU" sz="2400" smtClean="0"/>
              <a:t> начинается в 1946 г. с появлением первой ЭВМ</a:t>
            </a:r>
          </a:p>
          <a:p>
            <a:pPr eaLnBrk="1" hangingPunct="1"/>
            <a:r>
              <a:rPr lang="ru-RU" altLang="ru-RU" sz="2400" i="1" smtClean="0"/>
              <a:t>6 этап ИТ</a:t>
            </a:r>
            <a:r>
              <a:rPr lang="ru-RU" altLang="ru-RU" sz="2400" smtClean="0"/>
              <a:t> наступил в 1982 г. после публикации эталонной модели взаимодействия открытых систем </a:t>
            </a:r>
            <a:r>
              <a:rPr lang="en-US" altLang="ru-RU" sz="2400" smtClean="0"/>
              <a:t>OSI</a:t>
            </a:r>
          </a:p>
          <a:p>
            <a:pPr eaLnBrk="1" hangingPunct="1"/>
            <a:r>
              <a:rPr lang="ru-RU" altLang="ru-RU" sz="2400" smtClean="0"/>
              <a:t>Последние два этапа определили эпоху развития КИТ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ru-RU" altLang="ru-RU" sz="2800" i="1" smtClean="0">
                <a:solidFill>
                  <a:srgbClr val="FF0000"/>
                </a:solidFill>
              </a:rPr>
              <a:t>Классификация</a:t>
            </a:r>
            <a:r>
              <a:rPr lang="ru-RU" altLang="ru-RU" sz="2800" smtClean="0">
                <a:solidFill>
                  <a:srgbClr val="FF0000"/>
                </a:solidFill>
              </a:rPr>
              <a:t> КИТ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229600" cy="5429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000" smtClean="0"/>
              <a:t>Современные КИТ делятся на две группы: базовые компьютерные информационные технологии и компьютерные информационные технологии предметных областей.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i="1" smtClean="0">
                <a:solidFill>
                  <a:schemeClr val="accent2"/>
                </a:solidFill>
              </a:rPr>
              <a:t>Предметная область – это часть реального мира, которая представляется, отображается и используется в информационной системе.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i="1" smtClean="0">
                <a:solidFill>
                  <a:srgbClr val="00B050"/>
                </a:solidFill>
              </a:rPr>
              <a:t>К базовым компьютерным информационным технологиям относят: </a:t>
            </a:r>
            <a:r>
              <a:rPr lang="ru-RU" altLang="ru-RU" sz="2000" smtClean="0">
                <a:solidFill>
                  <a:srgbClr val="00B050"/>
                </a:solidFill>
              </a:rPr>
              <a:t>технологии операционных систем, технологии хранения и обработки информации (текстовые процессоры, электронные таблицы, системы управления базами данных, системы компьютерной графики), телекоммуникационные технологии, технологии мультимедиа и виртуальной реальности, технологии программирования, обработки изображений, распознавания речи, криптографии и др..</a:t>
            </a:r>
            <a:endParaRPr lang="ru-RU" altLang="ru-RU" sz="2000" i="1" smtClean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u-RU" altLang="ru-RU" sz="2000" i="1" smtClean="0"/>
              <a:t>К технологиям предметных областей относят: </a:t>
            </a:r>
            <a:r>
              <a:rPr lang="ru-RU" altLang="ru-RU" sz="2000" smtClean="0"/>
              <a:t>технологии электронного документооборота, ИТ банковской деятельности, офисные ИТ, технологии информационных систем (обработки данных, управления, автоматизации офиса, поддержки принятия решения, экспертных систем) и др.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1247</Words>
  <Application>Microsoft Office PowerPoint</Application>
  <PresentationFormat>Экран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Оформление по умолчанию</vt:lpstr>
      <vt:lpstr>Лекция 1 Основные понятия информационных технологий</vt:lpstr>
      <vt:lpstr>1. Предмет и содержание дисциплины ИТ</vt:lpstr>
      <vt:lpstr>Презентация PowerPoint</vt:lpstr>
      <vt:lpstr>2. Понятие информационной технологии 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КИТ</vt:lpstr>
      <vt:lpstr>Этапы развития КИТ</vt:lpstr>
      <vt:lpstr>4. Информационное общество,информатизация </vt:lpstr>
      <vt:lpstr>Презентация PowerPoint</vt:lpstr>
      <vt:lpstr> </vt:lpstr>
    </vt:vector>
  </TitlesOfParts>
  <Company>iup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Основные понятия информационных технологий</dc:title>
  <dc:creator>iup</dc:creator>
  <cp:lastModifiedBy>User</cp:lastModifiedBy>
  <cp:revision>49</cp:revision>
  <dcterms:created xsi:type="dcterms:W3CDTF">2010-08-31T16:31:37Z</dcterms:created>
  <dcterms:modified xsi:type="dcterms:W3CDTF">2019-08-27T11:40:26Z</dcterms:modified>
</cp:coreProperties>
</file>