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9" r:id="rId3"/>
    <p:sldId id="260" r:id="rId4"/>
    <p:sldId id="258" r:id="rId5"/>
    <p:sldId id="261" r:id="rId6"/>
    <p:sldId id="326" r:id="rId7"/>
    <p:sldId id="315" r:id="rId8"/>
    <p:sldId id="262" r:id="rId9"/>
    <p:sldId id="263" r:id="rId10"/>
    <p:sldId id="313" r:id="rId11"/>
    <p:sldId id="266" r:id="rId12"/>
    <p:sldId id="264" r:id="rId13"/>
    <p:sldId id="267" r:id="rId14"/>
    <p:sldId id="269" r:id="rId15"/>
    <p:sldId id="314" r:id="rId16"/>
    <p:sldId id="265" r:id="rId17"/>
    <p:sldId id="320" r:id="rId18"/>
    <p:sldId id="322" r:id="rId19"/>
    <p:sldId id="324" r:id="rId20"/>
    <p:sldId id="335" r:id="rId21"/>
    <p:sldId id="316" r:id="rId22"/>
    <p:sldId id="327" r:id="rId23"/>
    <p:sldId id="329" r:id="rId24"/>
    <p:sldId id="331" r:id="rId25"/>
    <p:sldId id="333" r:id="rId26"/>
    <p:sldId id="348" r:id="rId27"/>
    <p:sldId id="349" r:id="rId28"/>
    <p:sldId id="337" r:id="rId29"/>
    <p:sldId id="339" r:id="rId30"/>
    <p:sldId id="341" r:id="rId31"/>
    <p:sldId id="343" r:id="rId32"/>
    <p:sldId id="357" r:id="rId33"/>
    <p:sldId id="358" r:id="rId34"/>
    <p:sldId id="345" r:id="rId35"/>
    <p:sldId id="347" r:id="rId36"/>
    <p:sldId id="350" r:id="rId37"/>
    <p:sldId id="351" r:id="rId38"/>
    <p:sldId id="354" r:id="rId39"/>
    <p:sldId id="352" r:id="rId40"/>
    <p:sldId id="353" r:id="rId41"/>
    <p:sldId id="355" r:id="rId42"/>
    <p:sldId id="356" r:id="rId43"/>
    <p:sldId id="334" r:id="rId44"/>
    <p:sldId id="309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E6700"/>
    <a:srgbClr val="FFCC99"/>
    <a:srgbClr val="1BB10F"/>
    <a:srgbClr val="FF1919"/>
    <a:srgbClr val="CC0000"/>
    <a:srgbClr val="3108C8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DD20F-A02E-4C18-85CA-EB1378BDB2C6}" type="doc">
      <dgm:prSet loTypeId="urn:microsoft.com/office/officeart/2005/8/layout/arrow4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FB6AC3FA-430A-441C-BA8E-B99F15BBA546}">
      <dgm:prSet phldrT="[Текст]" custT="1"/>
      <dgm:spPr/>
      <dgm:t>
        <a:bodyPr/>
        <a:lstStyle/>
        <a:p>
          <a:r>
            <a:rPr lang="ru-RU" sz="2000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0,5 МэВ </a:t>
          </a:r>
          <a:r>
            <a:rPr lang="ru-RU" sz="2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ядрами, при этом потери энергии на единицу пути определяются радиационными потерями.</a:t>
          </a:r>
          <a:endParaRPr lang="ru-RU" sz="20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9CF7CE-E7BF-4C10-B77E-287D151EBDB8}" type="parTrans" cxnId="{B66D0DF9-0DC9-4844-AC9B-E6BDE1BD7559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B93212-2EA8-4348-A780-50F0C5CCC7E4}" type="sibTrans" cxnId="{B66D0DF9-0DC9-4844-AC9B-E6BDE1BD7559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2086849-D29A-4040-867F-1FAB8C26F505}">
      <dgm:prSet custT="1"/>
      <dgm:spPr/>
      <dgm:t>
        <a:bodyPr/>
        <a:lstStyle/>
        <a:p>
          <a:pPr marL="0" indent="0" algn="l"/>
          <a:r>
            <a:rPr lang="ru-RU" sz="2000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1 МэВ </a:t>
          </a:r>
          <a:r>
            <a:rPr lang="ru-RU" sz="2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электронами и потери энергии на единицу пути определяются ионизационными потерями.</a:t>
          </a:r>
          <a:endParaRPr lang="ru-RU" sz="20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D86BCF03-4A16-4CDE-9184-854DCBCB3F0A}" type="parTrans" cxnId="{45807637-737B-4394-86E0-4AAD2632AF58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44F4E85-8DD3-442E-ADA4-1448A20C33B5}" type="sibTrans" cxnId="{45807637-737B-4394-86E0-4AAD2632AF58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23B0D97-B485-496C-BF4C-E8F634BF07F6}" type="pres">
      <dgm:prSet presAssocID="{301DD20F-A02E-4C18-85CA-EB1378BDB2C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E72937-29E3-4305-904E-3BF234A0C104}" type="pres">
      <dgm:prSet presAssocID="{FB6AC3FA-430A-441C-BA8E-B99F15BBA546}" presName="upArrow" presStyleLbl="node1" presStyleIdx="0" presStyleCnt="2" custScaleX="82096" custLinFactNeighborX="4986"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8A68900B-67C1-4AFA-BD60-CA51461CB760}" type="pres">
      <dgm:prSet presAssocID="{FB6AC3FA-430A-441C-BA8E-B99F15BBA546}" presName="upArrowText" presStyleLbl="revTx" presStyleIdx="0" presStyleCnt="2" custScaleX="1126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575574-4DF7-4A56-B7DB-3BB13E37200D}" type="pres">
      <dgm:prSet presAssocID="{72086849-D29A-4040-867F-1FAB8C26F505}" presName="downArrow" presStyleLbl="node1" presStyleIdx="1" presStyleCnt="2" custScaleX="77668" custLinFactNeighborX="-7770"/>
      <dgm:spPr>
        <a:solidFill>
          <a:srgbClr val="1BB10F"/>
        </a:solidFill>
      </dgm:spPr>
      <dgm:t>
        <a:bodyPr/>
        <a:lstStyle/>
        <a:p>
          <a:endParaRPr lang="ru-RU"/>
        </a:p>
      </dgm:t>
    </dgm:pt>
    <dgm:pt modelId="{0DE0F054-C4FE-4385-BE8F-9BC2DC05C15D}" type="pres">
      <dgm:prSet presAssocID="{72086849-D29A-4040-867F-1FAB8C26F505}" presName="downArrowText" presStyleLbl="revTx" presStyleIdx="1" presStyleCnt="2" custScaleX="106237" custLinFactNeighborX="-3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40D061-AE6A-4C14-99DD-AF1C2A4FD93F}" type="presOf" srcId="{FB6AC3FA-430A-441C-BA8E-B99F15BBA546}" destId="{8A68900B-67C1-4AFA-BD60-CA51461CB760}" srcOrd="0" destOrd="0" presId="urn:microsoft.com/office/officeart/2005/8/layout/arrow4"/>
    <dgm:cxn modelId="{6AA469C0-63FC-4B76-8829-AAC94216F803}" type="presOf" srcId="{301DD20F-A02E-4C18-85CA-EB1378BDB2C6}" destId="{323B0D97-B485-496C-BF4C-E8F634BF07F6}" srcOrd="0" destOrd="0" presId="urn:microsoft.com/office/officeart/2005/8/layout/arrow4"/>
    <dgm:cxn modelId="{B66D0DF9-0DC9-4844-AC9B-E6BDE1BD7559}" srcId="{301DD20F-A02E-4C18-85CA-EB1378BDB2C6}" destId="{FB6AC3FA-430A-441C-BA8E-B99F15BBA546}" srcOrd="0" destOrd="0" parTransId="{969CF7CE-E7BF-4C10-B77E-287D151EBDB8}" sibTransId="{11B93212-2EA8-4348-A780-50F0C5CCC7E4}"/>
    <dgm:cxn modelId="{45807637-737B-4394-86E0-4AAD2632AF58}" srcId="{301DD20F-A02E-4C18-85CA-EB1378BDB2C6}" destId="{72086849-D29A-4040-867F-1FAB8C26F505}" srcOrd="1" destOrd="0" parTransId="{D86BCF03-4A16-4CDE-9184-854DCBCB3F0A}" sibTransId="{344F4E85-8DD3-442E-ADA4-1448A20C33B5}"/>
    <dgm:cxn modelId="{38095103-71B9-4981-8FA9-042214A2D4DF}" type="presOf" srcId="{72086849-D29A-4040-867F-1FAB8C26F505}" destId="{0DE0F054-C4FE-4385-BE8F-9BC2DC05C15D}" srcOrd="0" destOrd="0" presId="urn:microsoft.com/office/officeart/2005/8/layout/arrow4"/>
    <dgm:cxn modelId="{D7E21D48-4D0A-49D5-B90C-4F6323F8D47C}" type="presParOf" srcId="{323B0D97-B485-496C-BF4C-E8F634BF07F6}" destId="{57E72937-29E3-4305-904E-3BF234A0C104}" srcOrd="0" destOrd="0" presId="urn:microsoft.com/office/officeart/2005/8/layout/arrow4"/>
    <dgm:cxn modelId="{3CF7E339-ED80-4C4F-BEB5-A09E48FECCA0}" type="presParOf" srcId="{323B0D97-B485-496C-BF4C-E8F634BF07F6}" destId="{8A68900B-67C1-4AFA-BD60-CA51461CB760}" srcOrd="1" destOrd="0" presId="urn:microsoft.com/office/officeart/2005/8/layout/arrow4"/>
    <dgm:cxn modelId="{3BAFF6E2-B53F-4DC4-98BF-0F4E86FBC9B8}" type="presParOf" srcId="{323B0D97-B485-496C-BF4C-E8F634BF07F6}" destId="{8E575574-4DF7-4A56-B7DB-3BB13E37200D}" srcOrd="2" destOrd="0" presId="urn:microsoft.com/office/officeart/2005/8/layout/arrow4"/>
    <dgm:cxn modelId="{A21DC70C-5C7B-494A-82D6-453B353A54DB}" type="presParOf" srcId="{323B0D97-B485-496C-BF4C-E8F634BF07F6}" destId="{0DE0F054-C4FE-4385-BE8F-9BC2DC05C15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70420-59F0-46E4-9D5E-05B6EEE3A1C9}" type="doc">
      <dgm:prSet loTypeId="urn:microsoft.com/office/officeart/2005/8/layout/hList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598D6F7-390A-4354-B324-86AA6B4052C8}">
      <dgm:prSet phldrT="[Текст]"/>
      <dgm:spPr>
        <a:solidFill>
          <a:srgbClr val="FFCC99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категории облучаемых лиц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63C481-A998-4F05-9A14-4582CBF7AE97}" type="parTrans" cxnId="{7464F42F-CC06-4188-B55E-F494CAE02AA8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E8E73DB-CD8E-4837-9B2F-27DD89E52BBA}" type="sibTrans" cxnId="{7464F42F-CC06-4188-B55E-F494CAE02AA8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2D9A9BE-353E-4489-8ECF-FCD4C6BE3774}">
      <dgm:prSet phldrT="[Текст]"/>
      <dgm:spPr>
        <a:solidFill>
          <a:srgbClr val="FF0000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А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профессиональные работники, которые работают с источниками радиоактивного излучения.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FDB7B2-22CD-4246-8F6E-B625810EBCA7}" type="parTrans" cxnId="{45447521-7717-4479-AC99-5CC8639D980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A8BF8A3-6347-46B7-9F17-57B4189CE8DF}" type="sibTrans" cxnId="{45447521-7717-4479-AC99-5CC8639D980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E5A70CC-8D89-46FD-BD92-71111C5022B8}">
      <dgm:prSet phldrT="[Текст]"/>
      <dgm:spPr>
        <a:solidFill>
          <a:srgbClr val="FFFF00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Б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ограниченная часть населения, проживающая на территории, где дозы облучения превышают предельно-допустимые значения.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CF2F93-9552-459D-9B23-F2BE51FA5489}" type="parTrans" cxnId="{CC6916D6-4FA0-4AC3-B007-DA2045FE8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59A6185-92CC-44D0-8B5D-7B94F3220869}" type="sibTrans" cxnId="{CC6916D6-4FA0-4AC3-B007-DA2045FE8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5394FB4-19CD-472A-AE71-7ABA4AB0B3E4}">
      <dgm:prSet phldrT="[Текст]"/>
      <dgm:spPr>
        <a:solidFill>
          <a:srgbClr val="1BB10F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В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 – население городов, районов, областей, где дозы облучения не превышают предельно-допустимые значения.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DCA5B8A-AE16-4921-9A6F-A3B414856082}" type="parTrans" cxnId="{69530614-0AEC-410C-955D-5F5C5F20A70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B932A4E-12D8-4352-9F95-3F6E36AA89E0}" type="sibTrans" cxnId="{69530614-0AEC-410C-955D-5F5C5F20A70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A59E9EF-D70C-4AE5-933A-6ECA83A09A19}" type="pres">
      <dgm:prSet presAssocID="{02270420-59F0-46E4-9D5E-05B6EEE3A1C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258EBA-3E39-4CEC-84C4-74A3DA8CE2A0}" type="pres">
      <dgm:prSet presAssocID="{D598D6F7-390A-4354-B324-86AA6B4052C8}" presName="roof" presStyleLbl="dkBgShp" presStyleIdx="0" presStyleCnt="2" custLinFactNeighborX="2343"/>
      <dgm:spPr/>
      <dgm:t>
        <a:bodyPr/>
        <a:lstStyle/>
        <a:p>
          <a:endParaRPr lang="ru-RU"/>
        </a:p>
      </dgm:t>
    </dgm:pt>
    <dgm:pt modelId="{0E2DA822-7366-482F-B49A-637374DF1221}" type="pres">
      <dgm:prSet presAssocID="{D598D6F7-390A-4354-B324-86AA6B4052C8}" presName="pillars" presStyleCnt="0"/>
      <dgm:spPr/>
      <dgm:t>
        <a:bodyPr/>
        <a:lstStyle/>
        <a:p>
          <a:endParaRPr lang="ru-RU"/>
        </a:p>
      </dgm:t>
    </dgm:pt>
    <dgm:pt modelId="{5D37396A-D61C-403C-9985-746BC68AC9AF}" type="pres">
      <dgm:prSet presAssocID="{D598D6F7-390A-4354-B324-86AA6B4052C8}" presName="pillar1" presStyleLbl="node1" presStyleIdx="0" presStyleCnt="3" custLinFactNeighborX="-147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73E3D2-9B27-4816-BFA8-BECABD54081F}" type="pres">
      <dgm:prSet presAssocID="{7E5A70CC-8D89-46FD-BD92-71111C5022B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7C879-6EE9-4CC0-A45A-61DBD2740EDB}" type="pres">
      <dgm:prSet presAssocID="{D5394FB4-19CD-472A-AE71-7ABA4AB0B3E4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E3F67-2840-481F-AFC4-8048FCF8ADC1}" type="pres">
      <dgm:prSet presAssocID="{D598D6F7-390A-4354-B324-86AA6B4052C8}" presName="base" presStyleLbl="dkBgShp" presStyleIdx="1" presStyleCnt="2"/>
      <dgm:spPr/>
      <dgm:t>
        <a:bodyPr/>
        <a:lstStyle/>
        <a:p>
          <a:endParaRPr lang="ru-RU"/>
        </a:p>
      </dgm:t>
    </dgm:pt>
  </dgm:ptLst>
  <dgm:cxnLst>
    <dgm:cxn modelId="{7464F42F-CC06-4188-B55E-F494CAE02AA8}" srcId="{02270420-59F0-46E4-9D5E-05B6EEE3A1C9}" destId="{D598D6F7-390A-4354-B324-86AA6B4052C8}" srcOrd="0" destOrd="0" parTransId="{2163C481-A998-4F05-9A14-4582CBF7AE97}" sibTransId="{2E8E73DB-CD8E-4837-9B2F-27DD89E52BBA}"/>
    <dgm:cxn modelId="{45447521-7717-4479-AC99-5CC8639D980C}" srcId="{D598D6F7-390A-4354-B324-86AA6B4052C8}" destId="{D2D9A9BE-353E-4489-8ECF-FCD4C6BE3774}" srcOrd="0" destOrd="0" parTransId="{A7FDB7B2-22CD-4246-8F6E-B625810EBCA7}" sibTransId="{7A8BF8A3-6347-46B7-9F17-57B4189CE8DF}"/>
    <dgm:cxn modelId="{69530614-0AEC-410C-955D-5F5C5F20A706}" srcId="{D598D6F7-390A-4354-B324-86AA6B4052C8}" destId="{D5394FB4-19CD-472A-AE71-7ABA4AB0B3E4}" srcOrd="2" destOrd="0" parTransId="{EDCA5B8A-AE16-4921-9A6F-A3B414856082}" sibTransId="{1B932A4E-12D8-4352-9F95-3F6E36AA89E0}"/>
    <dgm:cxn modelId="{E473BECF-7966-4161-9EBF-25619178D267}" type="presOf" srcId="{D2D9A9BE-353E-4489-8ECF-FCD4C6BE3774}" destId="{5D37396A-D61C-403C-9985-746BC68AC9AF}" srcOrd="0" destOrd="0" presId="urn:microsoft.com/office/officeart/2005/8/layout/hList3"/>
    <dgm:cxn modelId="{75F0118C-368D-4703-B4D0-C2AB3C5647B7}" type="presOf" srcId="{D598D6F7-390A-4354-B324-86AA6B4052C8}" destId="{A4258EBA-3E39-4CEC-84C4-74A3DA8CE2A0}" srcOrd="0" destOrd="0" presId="urn:microsoft.com/office/officeart/2005/8/layout/hList3"/>
    <dgm:cxn modelId="{7DA4E32F-9C36-493C-81F3-DA41D691E335}" type="presOf" srcId="{7E5A70CC-8D89-46FD-BD92-71111C5022B8}" destId="{7A73E3D2-9B27-4816-BFA8-BECABD54081F}" srcOrd="0" destOrd="0" presId="urn:microsoft.com/office/officeart/2005/8/layout/hList3"/>
    <dgm:cxn modelId="{CC6916D6-4FA0-4AC3-B007-DA2045FE852A}" srcId="{D598D6F7-390A-4354-B324-86AA6B4052C8}" destId="{7E5A70CC-8D89-46FD-BD92-71111C5022B8}" srcOrd="1" destOrd="0" parTransId="{91CF2F93-9552-459D-9B23-F2BE51FA5489}" sibTransId="{159A6185-92CC-44D0-8B5D-7B94F3220869}"/>
    <dgm:cxn modelId="{49F54394-B872-4565-B988-2E3FC15ED01F}" type="presOf" srcId="{02270420-59F0-46E4-9D5E-05B6EEE3A1C9}" destId="{2A59E9EF-D70C-4AE5-933A-6ECA83A09A19}" srcOrd="0" destOrd="0" presId="urn:microsoft.com/office/officeart/2005/8/layout/hList3"/>
    <dgm:cxn modelId="{9BF6A68B-991C-4EAD-AF2A-D89DFB3A85B4}" type="presOf" srcId="{D5394FB4-19CD-472A-AE71-7ABA4AB0B3E4}" destId="{45A7C879-6EE9-4CC0-A45A-61DBD2740EDB}" srcOrd="0" destOrd="0" presId="urn:microsoft.com/office/officeart/2005/8/layout/hList3"/>
    <dgm:cxn modelId="{44BFAD88-DF8C-489D-9291-7A9938FB75D6}" type="presParOf" srcId="{2A59E9EF-D70C-4AE5-933A-6ECA83A09A19}" destId="{A4258EBA-3E39-4CEC-84C4-74A3DA8CE2A0}" srcOrd="0" destOrd="0" presId="urn:microsoft.com/office/officeart/2005/8/layout/hList3"/>
    <dgm:cxn modelId="{51AF15AD-AEC0-459A-AAF4-6102ED5F0485}" type="presParOf" srcId="{2A59E9EF-D70C-4AE5-933A-6ECA83A09A19}" destId="{0E2DA822-7366-482F-B49A-637374DF1221}" srcOrd="1" destOrd="0" presId="urn:microsoft.com/office/officeart/2005/8/layout/hList3"/>
    <dgm:cxn modelId="{7D0BF30E-9999-4BCD-AF3B-5F21896E8FF2}" type="presParOf" srcId="{0E2DA822-7366-482F-B49A-637374DF1221}" destId="{5D37396A-D61C-403C-9985-746BC68AC9AF}" srcOrd="0" destOrd="0" presId="urn:microsoft.com/office/officeart/2005/8/layout/hList3"/>
    <dgm:cxn modelId="{942A57A8-CD38-4A11-9656-CA72B8B1291E}" type="presParOf" srcId="{0E2DA822-7366-482F-B49A-637374DF1221}" destId="{7A73E3D2-9B27-4816-BFA8-BECABD54081F}" srcOrd="1" destOrd="0" presId="urn:microsoft.com/office/officeart/2005/8/layout/hList3"/>
    <dgm:cxn modelId="{D620ECB2-435E-43C1-90DA-5F690CB01704}" type="presParOf" srcId="{0E2DA822-7366-482F-B49A-637374DF1221}" destId="{45A7C879-6EE9-4CC0-A45A-61DBD2740EDB}" srcOrd="2" destOrd="0" presId="urn:microsoft.com/office/officeart/2005/8/layout/hList3"/>
    <dgm:cxn modelId="{36BC52DB-BFE5-4FAE-A01D-0B2552923259}" type="presParOf" srcId="{2A59E9EF-D70C-4AE5-933A-6ECA83A09A19}" destId="{3D6E3F67-2840-481F-AFC4-8048FCF8ADC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039CD-95F8-47C0-BFD5-DB950D204BFB}" type="doc">
      <dgm:prSet loTypeId="urn:microsoft.com/office/officeart/2005/8/layout/chevron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C1DF5734-E244-494D-9BCE-27BE9987A102}">
      <dgm:prSet phldrT="[Текст]"/>
      <dgm:spPr>
        <a:solidFill>
          <a:srgbClr val="FF000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E0A2945D-F2D2-4A50-93E2-D01DD7473D81}" type="parTrans" cxnId="{AF45BDDC-7104-4284-9C77-A2890855741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73EB556-E220-41E0-A3C5-B20A79A93C0F}" type="sibTrans" cxnId="{AF45BDDC-7104-4284-9C77-A2890855741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D29250F-173D-4049-85CD-EE763F5FDA0B}">
      <dgm:prSet/>
      <dgm:spPr>
        <a:solidFill>
          <a:srgbClr val="92D05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2</a:t>
          </a:r>
        </a:p>
      </dgm:t>
    </dgm:pt>
    <dgm:pt modelId="{800A5E13-45CF-4BDF-98D5-F058D07A4E76}" type="parTrans" cxnId="{553AD066-38E5-491E-985F-A3B1AF94E2C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A35CFE3-7A23-4100-A03A-26875FE38723}" type="sibTrans" cxnId="{553AD066-38E5-491E-985F-A3B1AF94E2C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F7C8147-AD2B-4685-8B0C-2D6A4E6ECBBD}">
      <dgm:prSet/>
      <dgm:spPr>
        <a:solidFill>
          <a:srgbClr val="7030A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3</a:t>
          </a:r>
        </a:p>
      </dgm:t>
    </dgm:pt>
    <dgm:pt modelId="{0DE60A5F-6339-4D30-8A5F-3D107955153F}" type="parTrans" cxnId="{00EBA291-BCBD-4FF9-BB9A-936F1B8A803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2DC964B-733C-44CB-BECA-5E0FCDEC18A9}" type="sibTrans" cxnId="{00EBA291-BCBD-4FF9-BB9A-936F1B8A803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F4B43C0-DDCC-4E80-A6D3-E563ACE20BD3}">
      <dgm:prSet/>
      <dgm:spPr>
        <a:solidFill>
          <a:schemeClr val="bg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4</a:t>
          </a:r>
        </a:p>
      </dgm:t>
    </dgm:pt>
    <dgm:pt modelId="{ED692837-5A0F-4658-AFC0-B85A4EACF4AD}" type="parTrans" cxnId="{72D3047B-DC18-4E0A-AD50-5398B387A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7A336BB-7875-4697-B3DD-6527AA369312}" type="sibTrans" cxnId="{72D3047B-DC18-4E0A-AD50-5398B387A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EC9BCB8-3546-4DF0-82A8-DAD31EB87752}">
      <dgm:prSet phldrT="[Текст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Первичная острая реакция.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ADF9CBE2-5F55-47BE-A26F-2A481822CFDE}" type="parTrans" cxnId="{993E5B89-1845-4DCA-B017-7496DB65BEA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C92C8DA-4C96-4446-9FA4-AD97B58278BF}" type="sibTrans" cxnId="{993E5B89-1845-4DCA-B017-7496DB65BEA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9643405-C95F-495F-B777-9CBA562BE61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Кажущееся благополучие.</a:t>
          </a:r>
        </a:p>
      </dgm:t>
    </dgm:pt>
    <dgm:pt modelId="{CBF6D301-45D3-490C-8F38-62A2FE5CB2A9}" type="parTrans" cxnId="{0051527C-4E1D-477A-92D7-33F48D601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BF62CDF-7D8F-43BE-8437-5733F11C7561}" type="sibTrans" cxnId="{0051527C-4E1D-477A-92D7-33F48D601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E4DC537-2C88-4F28-92C7-9FEC9934F02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Выраженные клинические последствия.</a:t>
          </a:r>
        </a:p>
      </dgm:t>
    </dgm:pt>
    <dgm:pt modelId="{CAB24460-3903-40C8-BD66-D7BE4DDBFD8D}" type="parTrans" cxnId="{00D89703-4E41-4921-85BD-65DD0661508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C93EBFF6-3D6A-4E36-9DEC-0BC4BC21BD94}" type="sibTrans" cxnId="{00D89703-4E41-4921-85BD-65DD0661508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B34A729-8049-4138-83BE-0190171F156F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Раннее восстановление.</a:t>
          </a:r>
        </a:p>
      </dgm:t>
    </dgm:pt>
    <dgm:pt modelId="{CB6976FE-0C31-497A-88FD-AD59E05A7AEB}" type="parTrans" cxnId="{E83E53A8-0541-4003-8D90-D9AA69396FC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6D2D744-21CF-4CFC-B510-5CC37FF83B06}" type="sibTrans" cxnId="{E83E53A8-0541-4003-8D90-D9AA69396FC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FC0FD8B-7CEB-4DB6-A59E-5A0C1E25622A}" type="pres">
      <dgm:prSet presAssocID="{D4A039CD-95F8-47C0-BFD5-DB950D204B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4AD434-E036-4FCE-8D9C-90199831111B}" type="pres">
      <dgm:prSet presAssocID="{C1DF5734-E244-494D-9BCE-27BE9987A102}" presName="composite" presStyleCnt="0"/>
      <dgm:spPr/>
    </dgm:pt>
    <dgm:pt modelId="{5AB07F8B-B404-4D17-BC15-1D6E114A113E}" type="pres">
      <dgm:prSet presAssocID="{C1DF5734-E244-494D-9BCE-27BE9987A10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6A4771-61E6-4DDF-A1C4-27806B8F623A}" type="pres">
      <dgm:prSet presAssocID="{C1DF5734-E244-494D-9BCE-27BE9987A10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D918B7-3DFC-4B99-9A18-518D5BEB6FAB}" type="pres">
      <dgm:prSet presAssocID="{473EB556-E220-41E0-A3C5-B20A79A93C0F}" presName="sp" presStyleCnt="0"/>
      <dgm:spPr/>
    </dgm:pt>
    <dgm:pt modelId="{F993BADE-EF54-4C8F-A8DD-D88244286B79}" type="pres">
      <dgm:prSet presAssocID="{5D29250F-173D-4049-85CD-EE763F5FDA0B}" presName="composite" presStyleCnt="0"/>
      <dgm:spPr/>
    </dgm:pt>
    <dgm:pt modelId="{46FD8ED9-C81E-4889-8646-B96C707D4FA9}" type="pres">
      <dgm:prSet presAssocID="{5D29250F-173D-4049-85CD-EE763F5FDA0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664370-10B4-4A50-92F6-1793C630566D}" type="pres">
      <dgm:prSet presAssocID="{5D29250F-173D-4049-85CD-EE763F5FDA0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95D4B8-F5E9-4B52-AB85-A24469B9D9A8}" type="pres">
      <dgm:prSet presAssocID="{BA35CFE3-7A23-4100-A03A-26875FE38723}" presName="sp" presStyleCnt="0"/>
      <dgm:spPr/>
    </dgm:pt>
    <dgm:pt modelId="{E9D1A6F5-125C-4262-9798-0B4BCCE4837A}" type="pres">
      <dgm:prSet presAssocID="{2F7C8147-AD2B-4685-8B0C-2D6A4E6ECBBD}" presName="composite" presStyleCnt="0"/>
      <dgm:spPr/>
    </dgm:pt>
    <dgm:pt modelId="{8BC97808-7683-4624-A8C9-7C726628A753}" type="pres">
      <dgm:prSet presAssocID="{2F7C8147-AD2B-4685-8B0C-2D6A4E6ECBB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9D058-424F-41AE-BA91-DD69763CD284}" type="pres">
      <dgm:prSet presAssocID="{2F7C8147-AD2B-4685-8B0C-2D6A4E6ECBB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0BFEE1-612D-49CD-B426-A27995F9B045}" type="pres">
      <dgm:prSet presAssocID="{82DC964B-733C-44CB-BECA-5E0FCDEC18A9}" presName="sp" presStyleCnt="0"/>
      <dgm:spPr/>
    </dgm:pt>
    <dgm:pt modelId="{CC03A19C-E726-49D8-AE89-0EA0DD2ED99D}" type="pres">
      <dgm:prSet presAssocID="{0F4B43C0-DDCC-4E80-A6D3-E563ACE20BD3}" presName="composite" presStyleCnt="0"/>
      <dgm:spPr/>
    </dgm:pt>
    <dgm:pt modelId="{B628FEAA-9082-4CEB-BD41-80914BD0A837}" type="pres">
      <dgm:prSet presAssocID="{0F4B43C0-DDCC-4E80-A6D3-E563ACE20BD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68E1F-013C-410B-89CE-7031C3D2FFDA}" type="pres">
      <dgm:prSet presAssocID="{0F4B43C0-DDCC-4E80-A6D3-E563ACE20BD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45BDDC-7104-4284-9C77-A28908557419}" srcId="{D4A039CD-95F8-47C0-BFD5-DB950D204BFB}" destId="{C1DF5734-E244-494D-9BCE-27BE9987A102}" srcOrd="0" destOrd="0" parTransId="{E0A2945D-F2D2-4A50-93E2-D01DD7473D81}" sibTransId="{473EB556-E220-41E0-A3C5-B20A79A93C0F}"/>
    <dgm:cxn modelId="{72D3047B-DC18-4E0A-AD50-5398B387AC12}" srcId="{D4A039CD-95F8-47C0-BFD5-DB950D204BFB}" destId="{0F4B43C0-DDCC-4E80-A6D3-E563ACE20BD3}" srcOrd="3" destOrd="0" parTransId="{ED692837-5A0F-4658-AFC0-B85A4EACF4AD}" sibTransId="{F7A336BB-7875-4697-B3DD-6527AA369312}"/>
    <dgm:cxn modelId="{E83E53A8-0541-4003-8D90-D9AA69396FC1}" srcId="{0F4B43C0-DDCC-4E80-A6D3-E563ACE20BD3}" destId="{1B34A729-8049-4138-83BE-0190171F156F}" srcOrd="0" destOrd="0" parTransId="{CB6976FE-0C31-497A-88FD-AD59E05A7AEB}" sibTransId="{86D2D744-21CF-4CFC-B510-5CC37FF83B06}"/>
    <dgm:cxn modelId="{6931C89D-2C36-4945-8B4F-7E3038D0B92A}" type="presOf" srcId="{1B34A729-8049-4138-83BE-0190171F156F}" destId="{AA868E1F-013C-410B-89CE-7031C3D2FFDA}" srcOrd="0" destOrd="0" presId="urn:microsoft.com/office/officeart/2005/8/layout/chevron2"/>
    <dgm:cxn modelId="{439207AC-0866-42E5-8A88-307524FADE2D}" type="presOf" srcId="{0EC9BCB8-3546-4DF0-82A8-DAD31EB87752}" destId="{716A4771-61E6-4DDF-A1C4-27806B8F623A}" srcOrd="0" destOrd="0" presId="urn:microsoft.com/office/officeart/2005/8/layout/chevron2"/>
    <dgm:cxn modelId="{00EBA291-BCBD-4FF9-BB9A-936F1B8A8033}" srcId="{D4A039CD-95F8-47C0-BFD5-DB950D204BFB}" destId="{2F7C8147-AD2B-4685-8B0C-2D6A4E6ECBBD}" srcOrd="2" destOrd="0" parTransId="{0DE60A5F-6339-4D30-8A5F-3D107955153F}" sibTransId="{82DC964B-733C-44CB-BECA-5E0FCDEC18A9}"/>
    <dgm:cxn modelId="{51711485-C7FC-45E7-B3B1-B5C788CE449C}" type="presOf" srcId="{5D29250F-173D-4049-85CD-EE763F5FDA0B}" destId="{46FD8ED9-C81E-4889-8646-B96C707D4FA9}" srcOrd="0" destOrd="0" presId="urn:microsoft.com/office/officeart/2005/8/layout/chevron2"/>
    <dgm:cxn modelId="{993E5B89-1845-4DCA-B017-7496DB65BEAC}" srcId="{C1DF5734-E244-494D-9BCE-27BE9987A102}" destId="{0EC9BCB8-3546-4DF0-82A8-DAD31EB87752}" srcOrd="0" destOrd="0" parTransId="{ADF9CBE2-5F55-47BE-A26F-2A481822CFDE}" sibTransId="{8C92C8DA-4C96-4446-9FA4-AD97B58278BF}"/>
    <dgm:cxn modelId="{FA86AF63-B740-4142-BEED-F1A048658D13}" type="presOf" srcId="{D4A039CD-95F8-47C0-BFD5-DB950D204BFB}" destId="{7FC0FD8B-7CEB-4DB6-A59E-5A0C1E25622A}" srcOrd="0" destOrd="0" presId="urn:microsoft.com/office/officeart/2005/8/layout/chevron2"/>
    <dgm:cxn modelId="{478DE05F-F924-4CD4-82E9-43F9ADC38DEE}" type="presOf" srcId="{C1DF5734-E244-494D-9BCE-27BE9987A102}" destId="{5AB07F8B-B404-4D17-BC15-1D6E114A113E}" srcOrd="0" destOrd="0" presId="urn:microsoft.com/office/officeart/2005/8/layout/chevron2"/>
    <dgm:cxn modelId="{0051527C-4E1D-477A-92D7-33F48D60152A}" srcId="{5D29250F-173D-4049-85CD-EE763F5FDA0B}" destId="{59643405-C95F-495F-B777-9CBA562BE615}" srcOrd="0" destOrd="0" parTransId="{CBF6D301-45D3-490C-8F38-62A2FE5CB2A9}" sibTransId="{5BF62CDF-7D8F-43BE-8437-5733F11C7561}"/>
    <dgm:cxn modelId="{4585978E-46D4-4D23-AD91-06C2723F2491}" type="presOf" srcId="{59643405-C95F-495F-B777-9CBA562BE615}" destId="{97664370-10B4-4A50-92F6-1793C630566D}" srcOrd="0" destOrd="0" presId="urn:microsoft.com/office/officeart/2005/8/layout/chevron2"/>
    <dgm:cxn modelId="{3D717C01-5CC0-44F2-A9F4-A3899EE03DC1}" type="presOf" srcId="{3E4DC537-2C88-4F28-92C7-9FEC9934F025}" destId="{6499D058-424F-41AE-BA91-DD69763CD284}" srcOrd="0" destOrd="0" presId="urn:microsoft.com/office/officeart/2005/8/layout/chevron2"/>
    <dgm:cxn modelId="{00D89703-4E41-4921-85BD-65DD0661508C}" srcId="{2F7C8147-AD2B-4685-8B0C-2D6A4E6ECBBD}" destId="{3E4DC537-2C88-4F28-92C7-9FEC9934F025}" srcOrd="0" destOrd="0" parTransId="{CAB24460-3903-40C8-BD66-D7BE4DDBFD8D}" sibTransId="{C93EBFF6-3D6A-4E36-9DEC-0BC4BC21BD94}"/>
    <dgm:cxn modelId="{A9A3F20B-76F7-4F49-AA91-F63BE40547FA}" type="presOf" srcId="{0F4B43C0-DDCC-4E80-A6D3-E563ACE20BD3}" destId="{B628FEAA-9082-4CEB-BD41-80914BD0A837}" srcOrd="0" destOrd="0" presId="urn:microsoft.com/office/officeart/2005/8/layout/chevron2"/>
    <dgm:cxn modelId="{22D13880-295B-438C-852C-85A4A479F41A}" type="presOf" srcId="{2F7C8147-AD2B-4685-8B0C-2D6A4E6ECBBD}" destId="{8BC97808-7683-4624-A8C9-7C726628A753}" srcOrd="0" destOrd="0" presId="urn:microsoft.com/office/officeart/2005/8/layout/chevron2"/>
    <dgm:cxn modelId="{553AD066-38E5-491E-985F-A3B1AF94E2CE}" srcId="{D4A039CD-95F8-47C0-BFD5-DB950D204BFB}" destId="{5D29250F-173D-4049-85CD-EE763F5FDA0B}" srcOrd="1" destOrd="0" parTransId="{800A5E13-45CF-4BDF-98D5-F058D07A4E76}" sibTransId="{BA35CFE3-7A23-4100-A03A-26875FE38723}"/>
    <dgm:cxn modelId="{847D50A7-D6BE-42BA-8C01-A9B91958C4FC}" type="presParOf" srcId="{7FC0FD8B-7CEB-4DB6-A59E-5A0C1E25622A}" destId="{694AD434-E036-4FCE-8D9C-90199831111B}" srcOrd="0" destOrd="0" presId="urn:microsoft.com/office/officeart/2005/8/layout/chevron2"/>
    <dgm:cxn modelId="{D35F40BF-2E09-4454-81A6-54E51F857D12}" type="presParOf" srcId="{694AD434-E036-4FCE-8D9C-90199831111B}" destId="{5AB07F8B-B404-4D17-BC15-1D6E114A113E}" srcOrd="0" destOrd="0" presId="urn:microsoft.com/office/officeart/2005/8/layout/chevron2"/>
    <dgm:cxn modelId="{FE8884FC-C203-45D9-946A-073038596893}" type="presParOf" srcId="{694AD434-E036-4FCE-8D9C-90199831111B}" destId="{716A4771-61E6-4DDF-A1C4-27806B8F623A}" srcOrd="1" destOrd="0" presId="urn:microsoft.com/office/officeart/2005/8/layout/chevron2"/>
    <dgm:cxn modelId="{3EEB7588-CDBF-4AB5-8645-527E8673C385}" type="presParOf" srcId="{7FC0FD8B-7CEB-4DB6-A59E-5A0C1E25622A}" destId="{FAD918B7-3DFC-4B99-9A18-518D5BEB6FAB}" srcOrd="1" destOrd="0" presId="urn:microsoft.com/office/officeart/2005/8/layout/chevron2"/>
    <dgm:cxn modelId="{E8A1B164-6A21-4DD7-9135-89EBFAF185A2}" type="presParOf" srcId="{7FC0FD8B-7CEB-4DB6-A59E-5A0C1E25622A}" destId="{F993BADE-EF54-4C8F-A8DD-D88244286B79}" srcOrd="2" destOrd="0" presId="urn:microsoft.com/office/officeart/2005/8/layout/chevron2"/>
    <dgm:cxn modelId="{FBE783E3-4269-4223-BC0D-FA716896EE5F}" type="presParOf" srcId="{F993BADE-EF54-4C8F-A8DD-D88244286B79}" destId="{46FD8ED9-C81E-4889-8646-B96C707D4FA9}" srcOrd="0" destOrd="0" presId="urn:microsoft.com/office/officeart/2005/8/layout/chevron2"/>
    <dgm:cxn modelId="{DAB48B95-CFF5-4FBC-B1DD-C7ABFCE363F4}" type="presParOf" srcId="{F993BADE-EF54-4C8F-A8DD-D88244286B79}" destId="{97664370-10B4-4A50-92F6-1793C630566D}" srcOrd="1" destOrd="0" presId="urn:microsoft.com/office/officeart/2005/8/layout/chevron2"/>
    <dgm:cxn modelId="{03582AD1-E4B7-44CD-881B-7FC2F935DB3F}" type="presParOf" srcId="{7FC0FD8B-7CEB-4DB6-A59E-5A0C1E25622A}" destId="{9D95D4B8-F5E9-4B52-AB85-A24469B9D9A8}" srcOrd="3" destOrd="0" presId="urn:microsoft.com/office/officeart/2005/8/layout/chevron2"/>
    <dgm:cxn modelId="{200271E9-6143-4645-89B7-035A284082B2}" type="presParOf" srcId="{7FC0FD8B-7CEB-4DB6-A59E-5A0C1E25622A}" destId="{E9D1A6F5-125C-4262-9798-0B4BCCE4837A}" srcOrd="4" destOrd="0" presId="urn:microsoft.com/office/officeart/2005/8/layout/chevron2"/>
    <dgm:cxn modelId="{BB6ACD0E-63B2-4ECA-95FE-6EAA5EE9A6D5}" type="presParOf" srcId="{E9D1A6F5-125C-4262-9798-0B4BCCE4837A}" destId="{8BC97808-7683-4624-A8C9-7C726628A753}" srcOrd="0" destOrd="0" presId="urn:microsoft.com/office/officeart/2005/8/layout/chevron2"/>
    <dgm:cxn modelId="{8B543F10-57C5-4987-9DBA-43BE742DA6B4}" type="presParOf" srcId="{E9D1A6F5-125C-4262-9798-0B4BCCE4837A}" destId="{6499D058-424F-41AE-BA91-DD69763CD284}" srcOrd="1" destOrd="0" presId="urn:microsoft.com/office/officeart/2005/8/layout/chevron2"/>
    <dgm:cxn modelId="{BC4A4CDE-93F3-45C4-9828-B3DA40E78FC9}" type="presParOf" srcId="{7FC0FD8B-7CEB-4DB6-A59E-5A0C1E25622A}" destId="{9E0BFEE1-612D-49CD-B426-A27995F9B045}" srcOrd="5" destOrd="0" presId="urn:microsoft.com/office/officeart/2005/8/layout/chevron2"/>
    <dgm:cxn modelId="{A1EBEEC5-063C-45AF-B9AE-BC09616FF67A}" type="presParOf" srcId="{7FC0FD8B-7CEB-4DB6-A59E-5A0C1E25622A}" destId="{CC03A19C-E726-49D8-AE89-0EA0DD2ED99D}" srcOrd="6" destOrd="0" presId="urn:microsoft.com/office/officeart/2005/8/layout/chevron2"/>
    <dgm:cxn modelId="{1A8EAB0A-F89E-40C1-A415-DB162BD74DE1}" type="presParOf" srcId="{CC03A19C-E726-49D8-AE89-0EA0DD2ED99D}" destId="{B628FEAA-9082-4CEB-BD41-80914BD0A837}" srcOrd="0" destOrd="0" presId="urn:microsoft.com/office/officeart/2005/8/layout/chevron2"/>
    <dgm:cxn modelId="{B9ED0FDC-FAF1-48C0-B4CE-BF42893D2E49}" type="presParOf" srcId="{CC03A19C-E726-49D8-AE89-0EA0DD2ED99D}" destId="{AA868E1F-013C-410B-89CE-7031C3D2FF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72937-29E3-4305-904E-3BF234A0C104}">
      <dsp:nvSpPr>
        <dsp:cNvPr id="0" name=""/>
        <dsp:cNvSpPr/>
      </dsp:nvSpPr>
      <dsp:spPr>
        <a:xfrm>
          <a:off x="130043" y="0"/>
          <a:ext cx="1528937" cy="2091704"/>
        </a:xfrm>
        <a:prstGeom prst="upArrow">
          <a:avLst/>
        </a:prstGeom>
        <a:solidFill>
          <a:srgbClr val="FF0000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8900B-67C1-4AFA-BD60-CA51461CB760}">
      <dsp:nvSpPr>
        <dsp:cNvPr id="0" name=""/>
        <dsp:cNvSpPr/>
      </dsp:nvSpPr>
      <dsp:spPr>
        <a:xfrm>
          <a:off x="1588661" y="0"/>
          <a:ext cx="3560505" cy="209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0,5 МэВ </a:t>
          </a:r>
          <a:r>
            <a:rPr lang="ru-RU" sz="20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ядрами, при этом потери энергии на единицу пути определяются радиационными потерями.</a:t>
          </a:r>
          <a:endParaRPr lang="ru-RU" sz="2000" kern="12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88661" y="0"/>
        <a:ext cx="3560505" cy="2091704"/>
      </dsp:txXfrm>
    </dsp:sp>
    <dsp:sp modelId="{8E575574-4DF7-4A56-B7DB-3BB13E37200D}">
      <dsp:nvSpPr>
        <dsp:cNvPr id="0" name=""/>
        <dsp:cNvSpPr/>
      </dsp:nvSpPr>
      <dsp:spPr>
        <a:xfrm>
          <a:off x="492425" y="2266013"/>
          <a:ext cx="1446471" cy="2091704"/>
        </a:xfrm>
        <a:prstGeom prst="downArrow">
          <a:avLst/>
        </a:prstGeom>
        <a:solidFill>
          <a:srgbClr val="1BB10F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0F054-C4FE-4385-BE8F-9BC2DC05C15D}">
      <dsp:nvSpPr>
        <dsp:cNvPr id="0" name=""/>
        <dsp:cNvSpPr/>
      </dsp:nvSpPr>
      <dsp:spPr>
        <a:xfrm>
          <a:off x="2126721" y="2266013"/>
          <a:ext cx="3357513" cy="209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1 МэВ </a:t>
          </a:r>
          <a:r>
            <a:rPr lang="ru-RU" sz="20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электронами и потери энергии на единицу пути определяются ионизационными потерями.</a:t>
          </a:r>
          <a:endParaRPr lang="ru-RU" sz="2000" kern="12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26721" y="2266013"/>
        <a:ext cx="3357513" cy="2091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58EBA-3E39-4CEC-84C4-74A3DA8CE2A0}">
      <dsp:nvSpPr>
        <dsp:cNvPr id="0" name=""/>
        <dsp:cNvSpPr/>
      </dsp:nvSpPr>
      <dsp:spPr>
        <a:xfrm>
          <a:off x="0" y="0"/>
          <a:ext cx="9144000" cy="1028707"/>
        </a:xfrm>
        <a:prstGeom prst="rect">
          <a:avLst/>
        </a:prstGeom>
        <a:solidFill>
          <a:srgbClr val="FFCC99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категории облучаемых лиц</a:t>
          </a:r>
          <a:endParaRPr lang="ru-RU" sz="4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9144000" cy="1028707"/>
      </dsp:txXfrm>
    </dsp:sp>
    <dsp:sp modelId="{5D37396A-D61C-403C-9985-746BC68AC9AF}">
      <dsp:nvSpPr>
        <dsp:cNvPr id="0" name=""/>
        <dsp:cNvSpPr/>
      </dsp:nvSpPr>
      <dsp:spPr>
        <a:xfrm>
          <a:off x="0" y="1028707"/>
          <a:ext cx="3045023" cy="216028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А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профессиональные работники, которые работают с источниками радиоактивного излучения.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1028707"/>
        <a:ext cx="3045023" cy="2160285"/>
      </dsp:txXfrm>
    </dsp:sp>
    <dsp:sp modelId="{7A73E3D2-9B27-4816-BFA8-BECABD54081F}">
      <dsp:nvSpPr>
        <dsp:cNvPr id="0" name=""/>
        <dsp:cNvSpPr/>
      </dsp:nvSpPr>
      <dsp:spPr>
        <a:xfrm>
          <a:off x="3049488" y="1028707"/>
          <a:ext cx="3045023" cy="2160285"/>
        </a:xfrm>
        <a:prstGeom prst="rect">
          <a:avLst/>
        </a:prstGeom>
        <a:solidFill>
          <a:srgbClr val="FFFF00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Б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ограниченная часть населения, проживающая на территории, где дозы облучения превышают предельно-допустимые значения.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49488" y="1028707"/>
        <a:ext cx="3045023" cy="2160285"/>
      </dsp:txXfrm>
    </dsp:sp>
    <dsp:sp modelId="{45A7C879-6EE9-4CC0-A45A-61DBD2740EDB}">
      <dsp:nvSpPr>
        <dsp:cNvPr id="0" name=""/>
        <dsp:cNvSpPr/>
      </dsp:nvSpPr>
      <dsp:spPr>
        <a:xfrm>
          <a:off x="6094511" y="1028707"/>
          <a:ext cx="3045023" cy="2160285"/>
        </a:xfrm>
        <a:prstGeom prst="rect">
          <a:avLst/>
        </a:prstGeom>
        <a:solidFill>
          <a:srgbClr val="1BB10F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В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 – население городов, районов, областей, где дозы облучения не превышают предельно-допустимые значения.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94511" y="1028707"/>
        <a:ext cx="3045023" cy="2160285"/>
      </dsp:txXfrm>
    </dsp:sp>
    <dsp:sp modelId="{3D6E3F67-2840-481F-AFC4-8048FCF8ADC1}">
      <dsp:nvSpPr>
        <dsp:cNvPr id="0" name=""/>
        <dsp:cNvSpPr/>
      </dsp:nvSpPr>
      <dsp:spPr>
        <a:xfrm>
          <a:off x="0" y="3188992"/>
          <a:ext cx="9144000" cy="240031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7F8B-B404-4D17-BC15-1D6E114A113E}">
      <dsp:nvSpPr>
        <dsp:cNvPr id="0" name=""/>
        <dsp:cNvSpPr/>
      </dsp:nvSpPr>
      <dsp:spPr>
        <a:xfrm rot="5400000">
          <a:off x="-88574" y="89746"/>
          <a:ext cx="590497" cy="413348"/>
        </a:xfrm>
        <a:prstGeom prst="chevron">
          <a:avLst/>
        </a:prstGeom>
        <a:solidFill>
          <a:srgbClr val="FF0000"/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sz="1200" kern="12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207845"/>
        <a:ext cx="413348" cy="177149"/>
      </dsp:txXfrm>
    </dsp:sp>
    <dsp:sp modelId="{716A4771-61E6-4DDF-A1C4-27806B8F623A}">
      <dsp:nvSpPr>
        <dsp:cNvPr id="0" name=""/>
        <dsp:cNvSpPr/>
      </dsp:nvSpPr>
      <dsp:spPr>
        <a:xfrm rot="5400000">
          <a:off x="2657968" y="-2243447"/>
          <a:ext cx="383823" cy="4873063"/>
        </a:xfrm>
        <a:prstGeom prst="round2SameRect">
          <a:avLst/>
        </a:prstGeom>
        <a:solidFill>
          <a:schemeClr val="bg2">
            <a:alpha val="9000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Первичная острая реакция.</a:t>
          </a: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413349" y="19909"/>
        <a:ext cx="4854326" cy="346349"/>
      </dsp:txXfrm>
    </dsp:sp>
    <dsp:sp modelId="{46FD8ED9-C81E-4889-8646-B96C707D4FA9}">
      <dsp:nvSpPr>
        <dsp:cNvPr id="0" name=""/>
        <dsp:cNvSpPr/>
      </dsp:nvSpPr>
      <dsp:spPr>
        <a:xfrm rot="5400000">
          <a:off x="-88574" y="556240"/>
          <a:ext cx="590497" cy="413348"/>
        </a:xfrm>
        <a:prstGeom prst="chevron">
          <a:avLst/>
        </a:prstGeom>
        <a:solidFill>
          <a:srgbClr val="92D050"/>
        </a:solidFill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2</a:t>
          </a:r>
        </a:p>
      </dsp:txBody>
      <dsp:txXfrm rot="-5400000">
        <a:off x="1" y="674339"/>
        <a:ext cx="413348" cy="177149"/>
      </dsp:txXfrm>
    </dsp:sp>
    <dsp:sp modelId="{97664370-10B4-4A50-92F6-1793C630566D}">
      <dsp:nvSpPr>
        <dsp:cNvPr id="0" name=""/>
        <dsp:cNvSpPr/>
      </dsp:nvSpPr>
      <dsp:spPr>
        <a:xfrm rot="5400000">
          <a:off x="2657968" y="-1776954"/>
          <a:ext cx="383823" cy="4873063"/>
        </a:xfrm>
        <a:prstGeom prst="round2SameRect">
          <a:avLst/>
        </a:prstGeom>
        <a:solidFill>
          <a:schemeClr val="bg2">
            <a:alpha val="90000"/>
          </a:schemeClr>
        </a:solidFill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Кажущееся благополучие.</a:t>
          </a:r>
        </a:p>
      </dsp:txBody>
      <dsp:txXfrm rot="-5400000">
        <a:off x="413349" y="486402"/>
        <a:ext cx="4854326" cy="346349"/>
      </dsp:txXfrm>
    </dsp:sp>
    <dsp:sp modelId="{8BC97808-7683-4624-A8C9-7C726628A753}">
      <dsp:nvSpPr>
        <dsp:cNvPr id="0" name=""/>
        <dsp:cNvSpPr/>
      </dsp:nvSpPr>
      <dsp:spPr>
        <a:xfrm rot="5400000">
          <a:off x="-88574" y="1022733"/>
          <a:ext cx="590497" cy="413348"/>
        </a:xfrm>
        <a:prstGeom prst="chevron">
          <a:avLst/>
        </a:prstGeom>
        <a:solidFill>
          <a:srgbClr val="7030A0"/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3</a:t>
          </a:r>
        </a:p>
      </dsp:txBody>
      <dsp:txXfrm rot="-5400000">
        <a:off x="1" y="1140832"/>
        <a:ext cx="413348" cy="177149"/>
      </dsp:txXfrm>
    </dsp:sp>
    <dsp:sp modelId="{6499D058-424F-41AE-BA91-DD69763CD284}">
      <dsp:nvSpPr>
        <dsp:cNvPr id="0" name=""/>
        <dsp:cNvSpPr/>
      </dsp:nvSpPr>
      <dsp:spPr>
        <a:xfrm rot="5400000">
          <a:off x="2657968" y="-1310461"/>
          <a:ext cx="383823" cy="4873063"/>
        </a:xfrm>
        <a:prstGeom prst="round2SameRect">
          <a:avLst/>
        </a:prstGeom>
        <a:solidFill>
          <a:schemeClr val="bg2">
            <a:alpha val="90000"/>
          </a:schemeClr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Выраженные клинические последствия.</a:t>
          </a:r>
        </a:p>
      </dsp:txBody>
      <dsp:txXfrm rot="-5400000">
        <a:off x="413349" y="952895"/>
        <a:ext cx="4854326" cy="346349"/>
      </dsp:txXfrm>
    </dsp:sp>
    <dsp:sp modelId="{B628FEAA-9082-4CEB-BD41-80914BD0A837}">
      <dsp:nvSpPr>
        <dsp:cNvPr id="0" name=""/>
        <dsp:cNvSpPr/>
      </dsp:nvSpPr>
      <dsp:spPr>
        <a:xfrm rot="5400000">
          <a:off x="-88574" y="1489226"/>
          <a:ext cx="590497" cy="413348"/>
        </a:xfrm>
        <a:prstGeom prst="chevron">
          <a:avLst/>
        </a:prstGeom>
        <a:solidFill>
          <a:schemeClr val="bg1">
            <a:lumMod val="60000"/>
            <a:lumOff val="40000"/>
          </a:schemeClr>
        </a:solidFill>
        <a:ln w="425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4</a:t>
          </a:r>
        </a:p>
      </dsp:txBody>
      <dsp:txXfrm rot="-5400000">
        <a:off x="1" y="1607325"/>
        <a:ext cx="413348" cy="177149"/>
      </dsp:txXfrm>
    </dsp:sp>
    <dsp:sp modelId="{AA868E1F-013C-410B-89CE-7031C3D2FFDA}">
      <dsp:nvSpPr>
        <dsp:cNvPr id="0" name=""/>
        <dsp:cNvSpPr/>
      </dsp:nvSpPr>
      <dsp:spPr>
        <a:xfrm rot="5400000">
          <a:off x="2657968" y="-843968"/>
          <a:ext cx="383823" cy="4873063"/>
        </a:xfrm>
        <a:prstGeom prst="round2SameRect">
          <a:avLst/>
        </a:prstGeom>
        <a:solidFill>
          <a:schemeClr val="bg2">
            <a:alpha val="90000"/>
          </a:schemeClr>
        </a:solidFill>
        <a:ln w="425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Раннее восстановление.</a:t>
          </a:r>
        </a:p>
      </dsp:txBody>
      <dsp:txXfrm rot="-5400000">
        <a:off x="413349" y="1419388"/>
        <a:ext cx="4854326" cy="34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2ABC-D4B1-440A-B779-25A21D0CC9C7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0101C-5C56-4705-8D2F-92FE6563F8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3879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4029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E12DEA-6BBF-419D-A0F7-5D1E1EF11EE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A026A-7E05-47AF-8FC6-A52E3F14A30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25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7C3783-8EC3-488B-BEE3-449F549C763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5360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29F861-04C7-42DA-8820-1E1BEBC54D7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462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A0E1F1-9725-4022-9BFD-3D570172029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872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88361-B1A2-4F0B-8206-9B0D6A7263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597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6A080B-EEC8-4808-952E-E303B466A4E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607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D0CC2A-F6AA-4D91-B626-4C5B4A364CB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0101C-5C56-4705-8D2F-92FE6563F8AC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85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55B17-1CD8-4A77-8082-97F512D6CD9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95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A37603-695F-4647-B22E-6D62A6E530A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059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BB11E5-83BF-4AC7-B50A-C5E3F8A3B6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752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AD3FD-84E7-44FC-94BC-B7BCEAE6689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382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E4818-9CF6-4515-9B72-FDC66C5A2C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162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8F6203-0BC0-419B-BF79-806D08DF037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26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C8D057-D756-4A26-8C0E-46E18C173FF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D23E62E-6F1D-4739-929E-0B513CAE11F8}" type="datetimeFigureOut">
              <a:rPr lang="ru-RU" smtClean="0"/>
              <a:pPr/>
              <a:t>11.11.2017</a:t>
            </a:fld>
            <a:endParaRPr lang="ru-RU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1.xml"/><Relationship Id="rId15" Type="http://schemas.microsoft.com/office/2007/relationships/diagramDrawing" Target="../diagrams/drawing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jpeg"/><Relationship Id="rId5" Type="http://schemas.openxmlformats.org/officeDocument/2006/relationships/oleObject" Target="../embeddings/_____Microsoft_Office_Excel_97-20032.xls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microsoft.com/office/2007/relationships/diagramDrawing" Target="../diagrams/drawing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_____Microsoft_Office_Excel_97-20031.xls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yandex.by/images/search?source=wiz&amp;img_url=http://thumb18.shutterstock.com/thumb_small/349270/349270,1327955579,2/stock-vector-cold-warning-sign-93936688.jpg&amp;uinfo=sw-1455-sh-818-ww-1439-wh-712-pd-1.100000023841858-wp-16x9_1600x900&amp;_=1416551573863&amp;viewport=wide&amp;p=7&amp;text=%D0%98%D0%BE%D0%BD%D0%B8%D0%B7%D0%B8%D1%80%D1%83%D1%8E%D1%89%D0%B5%D0%B5%20%D0%B8%D0%B7%D0%BB%D1%83%D1%87%D0%B5%D0%BD%D0%B8%D0%B5%20-%D0%BA%D0%B0%D1%80%D1%82%D0%B8%D0%BD%D0%BA%D0%B8&amp;noreask=1&amp;pos=218&amp;rpt=simage&amp;lr=157&amp;pin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642918"/>
            <a:ext cx="7772400" cy="2714644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«БЕЗОПАСНОСТЬ ЖИЗНЕДЕЯТЕЛЬНОСТИ ЧЕЛОВЕКА (БЖЧ)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4071942"/>
            <a:ext cx="7772400" cy="20002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Кирвель Павел Иванович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Кандидат географических наук, 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</a:rPr>
              <a:t>доцент кафедры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инженерной психологии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эргономики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</a:rPr>
              <a:t>БГУИР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(ауд. 610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корпуса)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pavelkirviel@yandex.by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868" y="5857892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Проверьте себ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72272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56322" name="Picture 2" descr="Все о машиностроении. Описание машин, деталей, станков и мно…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117693"/>
            <a:ext cx="87868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α-излучение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это поток тяжелых положительно заряженных частиц, которые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вследствии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большой массы при взаимодействии с веществом быстро теряют свою энергию.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α-излучение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обладает большим ионизирующим действием. На 1 см своего пути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α-частицы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образуют десятки тысяч пар ионов, но проникающая способность их незначительная. В воздухе они распространяются на расстоянии до 10 см, а при облучении человека проникают в глубину поверхностного слоя кожи. В случае внешнего облучения для защиты от неблагоприятного воздействия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достаточно использовать обычную одежду или лист бумаги. Высокая ионизирующая способность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делает их очень опасными при попадании внутрь организма с пищей, водой, воздухом. В этом случае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α-частицы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оказывают высокий разрушительный эффект. Для защиты органов дыхания от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α-излучения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достаточно использовать ватно-марлевую повязку,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противопылевую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маску или любую подручную ткань, предварительно смочив водой.</a:t>
            </a:r>
            <a:endParaRPr lang="ru-RU" sz="2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4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85688" y="214290"/>
            <a:ext cx="871546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β-излучение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поток электронов или протонов, которые испускаются при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радиактивном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распаде.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Ионизирующее действие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значительно ниже, чем у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α-излучения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но проникающая способность гораздо выше, в воздухе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распространяется на 3 м и больше, в воде и биологической </a:t>
            </a:r>
            <a:r>
              <a:rPr kumimoji="0" lang="ru-RU" sz="2400" b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ткани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2 см. Зимняя одежда защищает тело человека от внешнего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 открытых поверхностях кожи при попадании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β-частиц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могут образоваться радиационные ожоги различной степени тяжести, а при попадании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β-частиц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хрусталик глаза развивается лучевая катаракта.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защиты органов дыхания от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персоналом используется респиратор или противогаз. Для защиты кожи рук тем же персоналом используются резиновые или прорезиненные перчатки. При поступлении источника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внутрь организма происходит внутреннее облучение, которое приводит к тяжелому лучевому поражения организма.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14282" y="357166"/>
            <a:ext cx="878687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Нейтронное облучение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представляет собой нейтральное не несущие электрического заряда частицы. Нейтронное излучение непосредственно взаимодействует с ядрами атомов и вызывает ядерную реакцию. Оно обладает большой проникающей способность, которая в воздухе может составлять 1 000 м. Нейтроны глубоко проникают в организм человека.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Отличительной особенностью нейтронного излучения является их способность превращать атомы стабильных элементов в их радиоактивные изотопы. Это называется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наведенной радиоактивностью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защиты от нейтронного облучения используется специализированное убежище или укрытия, построенные из бетона и свинца.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357158" y="285728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Гамма излучение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представляет собой коротковолновое электромагнитное излучение, которое испускается при ядерных превращениях. По свой природе гамма излучение аналогично световому, ультрафиолетовому, рентгеновскому, оно обладает большой проникающей способностью. В воздухе распространяется на расстоянии 100м и более. Может проходить через свинцовую пластину, толщиной в несколько см, и полностью проходит через тело человека. Основную опасность гамма излучение представляет как источник внешнего облучения организма. Для защиты от гамма излучения используют специализированное укрытие, убежище, персонал использует экраны из свинца, бетона.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44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Излучение ядер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0" y="571500"/>
            <a:ext cx="6929438" cy="1500188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Альфа-излучение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поток положительно заряженных ядер гелия, распространяющийся со скоростью 10</a:t>
            </a:r>
            <a:r>
              <a:rPr kumimoji="0" lang="ru-RU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м/с, имеющий малую проникающую способность (поглощается алюминиевой пластиной толщиной 0,05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мм ). Альфа распад наблюдается только у тяжёлых ядер (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&gt;200;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&gt;82).</a:t>
            </a:r>
          </a:p>
        </p:txBody>
      </p:sp>
      <p:pic>
        <p:nvPicPr>
          <p:cNvPr id="16" name="Picture 2" descr="http://proeco.visti.net/naturalist/images/bymag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500042"/>
            <a:ext cx="2214562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1928802"/>
            <a:ext cx="2928938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29"/>
          <p:cNvSpPr>
            <a:spLocks noChangeArrowheads="1"/>
          </p:cNvSpPr>
          <p:nvPr/>
        </p:nvSpPr>
        <p:spPr bwMode="auto">
          <a:xfrm>
            <a:off x="0" y="2500306"/>
            <a:ext cx="6929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Бета-излученние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бывает электронное и позитронное:</a:t>
            </a:r>
          </a:p>
        </p:txBody>
      </p:sp>
      <p:sp>
        <p:nvSpPr>
          <p:cNvPr id="19" name="Прямоугольник 36"/>
          <p:cNvSpPr>
            <a:spLocks noChangeArrowheads="1"/>
          </p:cNvSpPr>
          <p:nvPr/>
        </p:nvSpPr>
        <p:spPr bwMode="auto">
          <a:xfrm>
            <a:off x="214282" y="2928934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Электронное бета-излучение</a:t>
            </a: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3357562"/>
            <a:ext cx="30670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Прямоугольник 30"/>
          <p:cNvSpPr>
            <a:spLocks noChangeArrowheads="1"/>
          </p:cNvSpPr>
          <p:nvPr/>
        </p:nvSpPr>
        <p:spPr bwMode="auto">
          <a:xfrm>
            <a:off x="357158" y="4000504"/>
            <a:ext cx="3357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электронное антинейтрино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3571868" y="2928934"/>
            <a:ext cx="1588" cy="11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37"/>
          <p:cNvSpPr>
            <a:spLocks noChangeArrowheads="1"/>
          </p:cNvSpPr>
          <p:nvPr/>
        </p:nvSpPr>
        <p:spPr bwMode="auto">
          <a:xfrm>
            <a:off x="3571868" y="2928934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Позитронное бета-излучение</a:t>
            </a:r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286124"/>
            <a:ext cx="3286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839"/>
          <a:stretch>
            <a:fillRect/>
          </a:stretch>
        </p:blipFill>
        <p:spPr bwMode="auto">
          <a:xfrm>
            <a:off x="142844" y="4000504"/>
            <a:ext cx="2809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4" t="14156"/>
          <a:stretch>
            <a:fillRect/>
          </a:stretch>
        </p:blipFill>
        <p:spPr bwMode="auto">
          <a:xfrm>
            <a:off x="3714744" y="4000504"/>
            <a:ext cx="2857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Прямоугольник 33"/>
          <p:cNvSpPr>
            <a:spLocks noChangeArrowheads="1"/>
          </p:cNvSpPr>
          <p:nvPr/>
        </p:nvSpPr>
        <p:spPr bwMode="auto">
          <a:xfrm>
            <a:off x="4000496" y="4000504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электронное нейтрино</a:t>
            </a:r>
          </a:p>
        </p:txBody>
      </p:sp>
      <p:pic>
        <p:nvPicPr>
          <p:cNvPr id="28" name="Picture 4" descr="http://proeco.visti.net/naturalist/images/odejd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38" y="2643188"/>
            <a:ext cx="22145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Прямоугольник 110"/>
          <p:cNvSpPr>
            <a:spLocks noChangeArrowheads="1"/>
          </p:cNvSpPr>
          <p:nvPr/>
        </p:nvSpPr>
        <p:spPr bwMode="auto">
          <a:xfrm>
            <a:off x="214282" y="4857760"/>
            <a:ext cx="6858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Гамма-излучение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ядер состоит из самопроизвольного испускания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гамма-квантов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Этот процесс происходит без изменения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 поэтому гамма-излучение не является самостоятельным типом радиоактивности.</a:t>
            </a:r>
          </a:p>
        </p:txBody>
      </p:sp>
      <p:pic>
        <p:nvPicPr>
          <p:cNvPr id="30" name="Picture 6" descr="http://proeco.visti.net/naturalist/images/sten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9438" y="4835525"/>
            <a:ext cx="221456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Взаимодействие </a:t>
            </a:r>
            <a:r>
              <a:rPr lang="ru-RU" sz="32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альфа-излучения</a:t>
            </a: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с веществом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22145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Проходя через вещество альфа-частицы, могут взаимодействовать как с электронами, так и с ядрами атомов. Упругое рассеивание альфа-частиц на ядрах атомов маловероятно. При неупругом взаимодействии альфа-частицы с электроном скорость альфа-частицы уменьшается, и атом переходит в возбуждённое состояние за счёт перехода электронов на соседнюю орбиту или в случае если он покидает атом. При этом потери энергии на единицу пути определяются:</a:t>
            </a:r>
          </a:p>
        </p:txBody>
      </p:sp>
      <p:pic>
        <p:nvPicPr>
          <p:cNvPr id="2355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" y="3071813"/>
            <a:ext cx="4429125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4786313"/>
            <a:ext cx="4746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Содержимое 2"/>
          <p:cNvSpPr txBox="1">
            <a:spLocks/>
          </p:cNvSpPr>
          <p:nvPr/>
        </p:nvSpPr>
        <p:spPr bwMode="auto">
          <a:xfrm>
            <a:off x="1357313" y="4857750"/>
            <a:ext cx="7786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заряд альфа-частицы;</a:t>
            </a:r>
          </a:p>
        </p:txBody>
      </p:sp>
      <p:sp>
        <p:nvSpPr>
          <p:cNvPr id="23559" name="Содержимое 2"/>
          <p:cNvSpPr txBox="1">
            <a:spLocks/>
          </p:cNvSpPr>
          <p:nvPr/>
        </p:nvSpPr>
        <p:spPr bwMode="auto">
          <a:xfrm>
            <a:off x="0" y="4857750"/>
            <a:ext cx="12858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</a:p>
        </p:txBody>
      </p:sp>
      <p:pic>
        <p:nvPicPr>
          <p:cNvPr id="2356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281" t="16576" r="9750" b="54420"/>
          <a:stretch>
            <a:fillRect/>
          </a:stretch>
        </p:blipFill>
        <p:spPr bwMode="auto">
          <a:xfrm>
            <a:off x="785813" y="5429250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Содержимое 2"/>
          <p:cNvSpPr txBox="1">
            <a:spLocks/>
          </p:cNvSpPr>
          <p:nvPr/>
        </p:nvSpPr>
        <p:spPr bwMode="auto">
          <a:xfrm>
            <a:off x="1285875" y="5286375"/>
            <a:ext cx="7858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концентрация электронов;</a:t>
            </a:r>
          </a:p>
        </p:txBody>
      </p:sp>
      <p:pic>
        <p:nvPicPr>
          <p:cNvPr id="2356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5715000"/>
            <a:ext cx="6064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Содержимое 2"/>
          <p:cNvSpPr txBox="1">
            <a:spLocks/>
          </p:cNvSpPr>
          <p:nvPr/>
        </p:nvSpPr>
        <p:spPr bwMode="auto">
          <a:xfrm>
            <a:off x="1285875" y="57864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Скорость альфа-частицы.</a:t>
            </a:r>
          </a:p>
        </p:txBody>
      </p:sp>
      <p:pic>
        <p:nvPicPr>
          <p:cNvPr id="23564" name="Picture 2" descr="http://proeco.visti.net/naturalist/images/bymag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68850" y="2643188"/>
            <a:ext cx="418465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2844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2" name="Схема 31"/>
          <p:cNvGraphicFramePr/>
          <p:nvPr/>
        </p:nvGraphicFramePr>
        <p:xfrm>
          <a:off x="0" y="785794"/>
          <a:ext cx="564357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Взаимодействие </a:t>
            </a:r>
            <a:r>
              <a:rPr lang="ru-RU" sz="32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бетта-излучения</a:t>
            </a: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с веществом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0" y="5286375"/>
            <a:ext cx="9144000" cy="157162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прохождении бета-частицы вблизи атомных ядер под действием кулоновской силы, пропорциональной заряду ядра, частица отклоняется от первоначального направления и получает большие ускорения, в результате чего излучаются электромагнитные волны, интенсивность которых пропорциональна квадрату ускорения.</a:t>
            </a:r>
          </a:p>
        </p:txBody>
      </p:sp>
      <p:sp>
        <p:nvSpPr>
          <p:cNvPr id="24581" name="Rectangle 8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6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7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8" name="Rectangle 3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9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4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5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6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7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8" name="Содержимое 2"/>
          <p:cNvSpPr txBox="1">
            <a:spLocks/>
          </p:cNvSpPr>
          <p:nvPr/>
        </p:nvSpPr>
        <p:spPr bwMode="auto">
          <a:xfrm>
            <a:off x="4929188" y="1857375"/>
            <a:ext cx="42148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энергия бета-частицы;</a:t>
            </a:r>
          </a:p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масса бета-частицы</a:t>
            </a:r>
          </a:p>
        </p:txBody>
      </p:sp>
      <p:sp>
        <p:nvSpPr>
          <p:cNvPr id="24599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0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1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2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7838" y="1825625"/>
            <a:ext cx="371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4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2113" y="2143125"/>
            <a:ext cx="4572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6" name="Содержимое 2"/>
          <p:cNvSpPr txBox="1">
            <a:spLocks/>
          </p:cNvSpPr>
          <p:nvPr/>
        </p:nvSpPr>
        <p:spPr bwMode="auto">
          <a:xfrm>
            <a:off x="5214938" y="3929063"/>
            <a:ext cx="3929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заряд бета-частицы;</a:t>
            </a:r>
          </a:p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концентрация электронов;</a:t>
            </a:r>
          </a:p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скорость бета-частиц.</a:t>
            </a:r>
          </a:p>
        </p:txBody>
      </p:sp>
      <p:sp>
        <p:nvSpPr>
          <p:cNvPr id="24607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8" name="Picture 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3929063"/>
            <a:ext cx="309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9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10" name="Picture 1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4214813"/>
            <a:ext cx="2857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1" name="Rectangle 14"/>
          <p:cNvSpPr>
            <a:spLocks noChangeArrowheads="1"/>
          </p:cNvSpPr>
          <p:nvPr/>
        </p:nvSpPr>
        <p:spPr bwMode="auto">
          <a:xfrm>
            <a:off x="928662" y="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12" name="Picture 1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4578350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614" name="Rectangle 3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6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4617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0" y="857250"/>
            <a:ext cx="192722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4619" name="Picture 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38" y="3000375"/>
            <a:ext cx="2786062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24" y="0"/>
            <a:ext cx="4714876" cy="100010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Взаимодействие гамма-излучения с веществом</a:t>
            </a:r>
            <a:endParaRPr lang="ru-RU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429125" y="1000125"/>
            <a:ext cx="4643438" cy="2714625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прохождении через вещество гамма-излучения проявляются как волновые, так и корпускулярные свойства. При прохождении гамма-излучения через вещество в результате взаимодействия с электронами и атомами интенсивность пучка уменьшается по экспоненциальному закону:</a:t>
            </a:r>
          </a:p>
        </p:txBody>
      </p:sp>
      <p:pic>
        <p:nvPicPr>
          <p:cNvPr id="25604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4071938"/>
            <a:ext cx="31432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Содержимое 2"/>
          <p:cNvSpPr txBox="1">
            <a:spLocks/>
          </p:cNvSpPr>
          <p:nvPr/>
        </p:nvSpPr>
        <p:spPr>
          <a:xfrm>
            <a:off x="5357813" y="5000625"/>
            <a:ext cx="3786187" cy="1857375"/>
          </a:xfrm>
          <a:prstGeom prst="rect">
            <a:avLst/>
          </a:prstGeom>
        </p:spPr>
        <p:txBody>
          <a:bodyPr/>
          <a:lstStyle/>
          <a:p>
            <a:pPr marL="1076325" indent="-107632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901700" algn="l"/>
              </a:tabLs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 коэффициент линейного ослабления;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толщина вещества.</a:t>
            </a:r>
          </a:p>
        </p:txBody>
      </p:sp>
      <p:pic>
        <p:nvPicPr>
          <p:cNvPr id="25606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46" t="13786" r="10704" b="46577"/>
          <a:stretch>
            <a:fillRect/>
          </a:stretch>
        </p:blipFill>
        <p:spPr bwMode="auto">
          <a:xfrm>
            <a:off x="5929313" y="5143500"/>
            <a:ext cx="2365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481" t="11775" b="52901"/>
          <a:stretch>
            <a:fillRect/>
          </a:stretch>
        </p:blipFill>
        <p:spPr bwMode="auto">
          <a:xfrm>
            <a:off x="5951538" y="57150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5" cstate="print"/>
          <a:srcRect l="-1787" t="-1109" r="-1786" b="-962"/>
          <a:stretch>
            <a:fillRect/>
          </a:stretch>
        </p:blipFill>
        <p:spPr bwMode="auto">
          <a:xfrm>
            <a:off x="79186" y="0"/>
            <a:ext cx="4323522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29124" y="6072206"/>
            <a:ext cx="4714876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708" y="0"/>
            <a:ext cx="9245708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142984"/>
            <a:ext cx="8929718" cy="2714644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4800" dirty="0" smtClean="0">
                <a:ln w="11430"/>
                <a:solidFill>
                  <a:srgbClr val="FF0D0D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«Защита населения и хозяйственных объектов в чрезвычайных ситуациях. Радиационная безопасность»</a:t>
            </a:r>
            <a:endParaRPr lang="ru-RU" sz="4800" dirty="0">
              <a:ln w="11430"/>
              <a:solidFill>
                <a:srgbClr val="FF0D0D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Доза облучения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часть энергии радиационного излучения, которая расходуется на ионизацию и возбуждение атомов и молекул любого облученного объекта.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Поглощенная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количество энергии, переданной излучением веществу в пересчете на единицу массы. Измеряется в Греях (Гр) и радах (рад).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2357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Экспозиционная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(1-я доза, которую можно измерить прибором) – используется для характеристики воздействия гамма и рентгеновского излучения на окружающую среду, измеряется в рентгенах (Р) и кулонах на кг; измеряется дозиметром.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Эквивалентная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она учитывает особенности повреждающего действия излучений на организм человека. 1 единица измерения –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Зиверт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(Зв) и бэр.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Эффективная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она является мерой риска возникновения отдаленных последствий облучения всего человека или отдельных его органов с учетом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радиочувствительности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Измеряется 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Зивертах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бэрах.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Дозиметрические величины</a:t>
            </a:r>
            <a:endParaRPr lang="ru-RU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5715000" cy="928688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ru-RU" sz="18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Поглощённая доза</a:t>
            </a:r>
            <a:r>
              <a:rPr lang="ru-RU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– количество энергии, поглощённой единицей массы. В СИ единица измерения Грей, внесистемная единица Рад: </a:t>
            </a:r>
            <a:r>
              <a:rPr lang="ru-RU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1Рад = 10</a:t>
            </a:r>
            <a:r>
              <a:rPr lang="ru-RU" sz="18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ru-RU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669925"/>
            <a:ext cx="34290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Содержимое 2"/>
          <p:cNvSpPr txBox="1">
            <a:spLocks/>
          </p:cNvSpPr>
          <p:nvPr/>
        </p:nvSpPr>
        <p:spPr bwMode="auto">
          <a:xfrm>
            <a:off x="0" y="1428750"/>
            <a:ext cx="5286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pitchFamily="34" charset="0"/>
              <a:buNone/>
            </a:pPr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Мощность поглощенной дозы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количество энергии, поглощённое за единицу времени.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1489075"/>
            <a:ext cx="235743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Содержимое 2"/>
          <p:cNvSpPr txBox="1">
            <a:spLocks/>
          </p:cNvSpPr>
          <p:nvPr/>
        </p:nvSpPr>
        <p:spPr bwMode="auto">
          <a:xfrm>
            <a:off x="0" y="2214563"/>
            <a:ext cx="52863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Эквивалентная доза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отличается от поглощённой тем, что она учитывается особенности радиационного эффекта в биологической ткани за счёт коэффициента качества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75" y="2605088"/>
            <a:ext cx="12858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8" t="-2063"/>
          <a:stretch>
            <a:fillRect/>
          </a:stretch>
        </p:blipFill>
        <p:spPr bwMode="auto">
          <a:xfrm>
            <a:off x="2857500" y="3071813"/>
            <a:ext cx="1793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691313" y="2179638"/>
          <a:ext cx="2452694" cy="1341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24066"/>
                <a:gridCol w="428628"/>
              </a:tblGrid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излучения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Гамма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Бета, электроны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Альфа (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E=10</a:t>
                      </a:r>
                      <a:r>
                        <a:rPr lang="ru-RU" sz="160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мЭв</a:t>
                      </a:r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pic>
        <p:nvPicPr>
          <p:cNvPr id="2255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8" t="-2063"/>
          <a:stretch>
            <a:fillRect/>
          </a:stretch>
        </p:blipFill>
        <p:spPr bwMode="auto">
          <a:xfrm>
            <a:off x="8821738" y="2214563"/>
            <a:ext cx="1793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6" name="Прямоугольник 43"/>
          <p:cNvSpPr>
            <a:spLocks noChangeArrowheads="1"/>
          </p:cNvSpPr>
          <p:nvPr/>
        </p:nvSpPr>
        <p:spPr bwMode="auto">
          <a:xfrm>
            <a:off x="0" y="3571875"/>
            <a:ext cx="407193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Эффективная эквивалентная доза</a:t>
            </a:r>
            <a:r>
              <a:rPr lang="ru-RU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учитывает влияние ионизирующего излучения на отдельные органы человека за счёт взвешивающегося коэффициента </a:t>
            </a:r>
          </a:p>
        </p:txBody>
      </p:sp>
      <p:pic>
        <p:nvPicPr>
          <p:cNvPr id="22557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5" y="3857625"/>
            <a:ext cx="155733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8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68" t="44701" r="5495" b="39632"/>
          <a:stretch>
            <a:fillRect/>
          </a:stretch>
        </p:blipFill>
        <p:spPr bwMode="auto">
          <a:xfrm>
            <a:off x="1571625" y="4786313"/>
            <a:ext cx="2143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215063" y="3571875"/>
          <a:ext cx="2928926" cy="1676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28147"/>
                <a:gridCol w="600779"/>
              </a:tblGrid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Органы</a:t>
                      </a:r>
                      <a:r>
                        <a:rPr lang="ru-RU" sz="1600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человека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Половые железы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Костный мозг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Щитовидная железа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Костная ткань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22579" name="Прямоугольник 48"/>
          <p:cNvSpPr>
            <a:spLocks noChangeArrowheads="1"/>
          </p:cNvSpPr>
          <p:nvPr/>
        </p:nvSpPr>
        <p:spPr bwMode="auto">
          <a:xfrm>
            <a:off x="0" y="5143500"/>
            <a:ext cx="5214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Экспозиционная доза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определяет ионизационную способность фотонного излучения в воздухе и равна отношению суммарного заряда всех ионов одного знака возникающих в воздухе при полном торможении электронов и позитронов к массе воздуха в этом объёме.</a:t>
            </a:r>
          </a:p>
        </p:txBody>
      </p:sp>
      <p:pic>
        <p:nvPicPr>
          <p:cNvPr id="22580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68" t="44701" r="5495" b="39632"/>
          <a:stretch>
            <a:fillRect/>
          </a:stretch>
        </p:blipFill>
        <p:spPr bwMode="auto">
          <a:xfrm>
            <a:off x="8715375" y="3643313"/>
            <a:ext cx="2143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1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5" y="5357813"/>
            <a:ext cx="406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82" name="Прямоугольник 36"/>
          <p:cNvSpPr>
            <a:spLocks noChangeArrowheads="1"/>
          </p:cNvSpPr>
          <p:nvPr/>
        </p:nvSpPr>
        <p:spPr bwMode="auto">
          <a:xfrm>
            <a:off x="4929188" y="592931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Мощность экспозиционной дозы:</a:t>
            </a:r>
            <a:endParaRPr lang="ru-RU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83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6243638"/>
            <a:ext cx="32861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Содержимое 3" descr="Рисунок1.jpg"/>
          <p:cNvPicPr>
            <a:picLocks noChangeAspect="1"/>
          </p:cNvPicPr>
          <p:nvPr/>
        </p:nvPicPr>
        <p:blipFill>
          <a:blip r:embed="rId4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Внутреннее облучение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0" y="714375"/>
            <a:ext cx="3786188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Внутреннее облучение человека создаётся радионуклидами, попадающими с: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воздухом;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пищей;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водой.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3857625" y="857250"/>
          <a:ext cx="5286380" cy="1465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1595"/>
                <a:gridCol w="1250173"/>
                <a:gridCol w="1500198"/>
                <a:gridCol w="1214414"/>
              </a:tblGrid>
              <a:tr h="382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Бк/кг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Калий-40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Свинец-210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Уран-238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</a:tr>
              <a:tr h="260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Вода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2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Древесина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150-750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0,05-0,5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0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Почва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‑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4500563" y="2357438"/>
          <a:ext cx="4643439" cy="1752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39692"/>
                <a:gridCol w="1178066"/>
                <a:gridCol w="1525681"/>
              </a:tblGrid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Источник, </a:t>
                      </a:r>
                      <a:r>
                        <a:rPr lang="ru-RU" sz="2000" dirty="0" err="1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мЗв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Внешнее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Внутреннее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Космическое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Калий-40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Уран-238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1,24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Радон-222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122" name="Диаграмма 42"/>
          <p:cNvGraphicFramePr>
            <a:graphicFrameLocks/>
          </p:cNvGraphicFramePr>
          <p:nvPr/>
        </p:nvGraphicFramePr>
        <p:xfrm>
          <a:off x="4429125" y="4071942"/>
          <a:ext cx="4714875" cy="2500312"/>
        </p:xfrm>
        <a:graphic>
          <a:graphicData uri="http://schemas.openxmlformats.org/presentationml/2006/ole">
            <p:oleObj spid="_x0000_s107524" r:id="rId5" imgW="4712616" imgH="2499577" progId="Excel.Sheet.8">
              <p:embed/>
            </p:oleObj>
          </a:graphicData>
        </a:graphic>
      </p:graphicFrame>
      <p:pic>
        <p:nvPicPr>
          <p:cNvPr id="5164" name="Picture 2" descr="http://www.egoist-generation.ru/2008/4_2008/docto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88" y="2428875"/>
            <a:ext cx="2357437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43"/>
          <p:cNvSpPr/>
          <p:nvPr/>
        </p:nvSpPr>
        <p:spPr>
          <a:xfrm>
            <a:off x="0" y="2786063"/>
            <a:ext cx="2143125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Наибольший вклад в эффективную эквивалентную дозу вносят такие элементы: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калий-40;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углерод-14;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радий-226;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радон-220.</a:t>
            </a:r>
          </a:p>
        </p:txBody>
      </p:sp>
      <p:sp>
        <p:nvSpPr>
          <p:cNvPr id="5166" name="Прямоугольник 44"/>
          <p:cNvSpPr>
            <a:spLocks noChangeArrowheads="1"/>
          </p:cNvSpPr>
          <p:nvPr/>
        </p:nvSpPr>
        <p:spPr bwMode="auto">
          <a:xfrm>
            <a:off x="0" y="5380038"/>
            <a:ext cx="42148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180 </a:t>
            </a:r>
            <a:r>
              <a:rPr lang="ru-RU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мкЗв</a:t>
            </a: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/год человек получает от калия-40, который усваивается организмом вместе с нерадиоактивным калием, необходимым для жизнедеятельности организма.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12858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Детектор является основным элементом приборов для обнаружения и измерения количественных характеристик радиоактивного излучения. Детектирование основано на регистрации эффектов, которые вызывает излучение при прохождении через вещество.</a:t>
            </a:r>
          </a:p>
        </p:txBody>
      </p:sp>
      <p:sp>
        <p:nvSpPr>
          <p:cNvPr id="26628" name="Прямоугольник 36"/>
          <p:cNvSpPr>
            <a:spLocks noChangeArrowheads="1"/>
          </p:cNvSpPr>
          <p:nvPr/>
        </p:nvSpPr>
        <p:spPr bwMode="auto">
          <a:xfrm>
            <a:off x="0" y="1857375"/>
            <a:ext cx="578643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Основные характеристики детектора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Эффективность регистрации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отношение числа зарегистрированных частиц к полному числу частиц прошедших через детектор.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Разрешающая способность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определяется минимальным промежутком времени между двумя последовательными актами регистрации, в течение которого детектор нечувствителен к излучению.</a:t>
            </a:r>
          </a:p>
          <a:p>
            <a:pPr algn="just">
              <a:buFont typeface="Wingdings" pitchFamily="2" charset="2"/>
              <a:buChar char="Ø"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Методы регистрации ионизирующего излучения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ионизационный метод;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газоразрядный метод;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счётчик Гейгера-Мюллера;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фотографический, химический;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цинтилляционный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6629" name="Picture 3" descr="\\Zero-one-laptop\users\Yakudza\Documents\BSUIR\ЗНиОотЧС. РБ\Презентация\Картинки\dozimet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7563" y="1714500"/>
            <a:ext cx="3143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 descr="\\Zero-one-laptop\users\Yakudza\Documents\BSUIR\ЗНиОотЧС. РБ\Презентация\Картинки\Рентгенметр ДП-5В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4000504"/>
            <a:ext cx="2786062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14375"/>
            <a:ext cx="9144000" cy="1071563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Простейшим ионизационным детектором является </a:t>
            </a:r>
            <a:r>
              <a:rPr lang="ru-RU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ионизационная камера</a:t>
            </a:r>
            <a:r>
              <a:rPr lang="ru-RU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представляющая собой конденсатор, состоящий из двух параллельных пластин, пространство между которыми заполнено воздухом или газом.</a:t>
            </a:r>
          </a:p>
        </p:txBody>
      </p:sp>
      <p:sp>
        <p:nvSpPr>
          <p:cNvPr id="27652" name="Прямоугольник 32"/>
          <p:cNvSpPr>
            <a:spLocks noChangeArrowheads="1"/>
          </p:cNvSpPr>
          <p:nvPr/>
        </p:nvSpPr>
        <p:spPr bwMode="auto">
          <a:xfrm>
            <a:off x="0" y="5357826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Ионизационные камеры просты в эксплуатации, характеризуются высокой эффективностью регистрации, но недостатками является низкая чувствительность. Напряжение, подаваемое на электроды ионизационной камеры должно составлять порядка 1000 В.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000240"/>
            <a:ext cx="8914149" cy="32861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642938"/>
            <a:ext cx="9144000" cy="1357312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ru-RU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Газоразрядный счётчик</a:t>
            </a:r>
            <a:r>
              <a:rPr lang="ru-RU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представляет собой металлический или стеклянный цилиндр, внутренняя поверхность которого покрыта металлом и который является катодом. Вдоль оси цилиндра натягивается тонкая металлическая нить диаметром порядка 100 микрон, которая является анодом.</a:t>
            </a:r>
          </a:p>
        </p:txBody>
      </p:sp>
      <p:sp>
        <p:nvSpPr>
          <p:cNvPr id="28676" name="Прямоугольник 34"/>
          <p:cNvSpPr>
            <a:spLocks noChangeArrowheads="1"/>
          </p:cNvSpPr>
          <p:nvPr/>
        </p:nvSpPr>
        <p:spPr bwMode="auto">
          <a:xfrm>
            <a:off x="0" y="5715016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Счётчики Гейгера-Мюллера характеризуются высокой эффективностью регистрации и большой амплитудой сигнала (около 40 вольт). Недостатки: малая разрешающая способность и большое время восстановления.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 l="-813" t="-3572" r="-813" b="-3572"/>
          <a:stretch>
            <a:fillRect/>
          </a:stretch>
        </p:blipFill>
        <p:spPr bwMode="auto">
          <a:xfrm>
            <a:off x="1142976" y="2000240"/>
            <a:ext cx="6572296" cy="36804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363" y="260648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87550"/>
            <a:ext cx="83529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u="sng" dirty="0" smtClean="0">
                <a:latin typeface="Times New Roman" pitchFamily="18" charset="0"/>
                <a:cs typeface="Times New Roman" pitchFamily="18" charset="0"/>
              </a:rPr>
              <a:t>Нормативная база</a:t>
            </a:r>
          </a:p>
          <a:p>
            <a:pPr algn="ctr"/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Постановление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Министерства здравоохранения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Республики Беларусь 28.12.2012 №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213</a:t>
            </a: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Гигиеническии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норматив</a:t>
            </a:r>
          </a:p>
          <a:p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«Критерии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оценки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радиационного воздействия»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Санитарные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нормы и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правила</a:t>
            </a:r>
          </a:p>
          <a:p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«Требования к радиационной безопасности»</a:t>
            </a:r>
          </a:p>
          <a:p>
            <a:pPr marL="457200" indent="-457200">
              <a:buFont typeface="Wingdings" pitchFamily="2" charset="2"/>
              <a:buChar char="§"/>
            </a:pP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  <p:extLst>
      <p:ext uri="{BB962C8B-B14F-4D97-AF65-F5344CB8AC3E}">
        <p14:creationId xmlns:p14="http://schemas.microsoft.com/office/powerpoint/2010/main" xmlns="" val="1333536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59977" cy="68580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240484"/>
            <a:ext cx="864096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Настоящий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Гигиенический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норматив устанавливав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количественные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и качественные значения показателей, характеризующих воздействие на человека ионизирующего излучения искусственного или природного происхождения в различных ситуациях облучения и применяемых для обеспечения радиационной безопасности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Настоящие Санитарные нормы и правила устанавливают требования к радиационной безопасности и применяются для обеспечения безопасности человека во всех условиях воздействия на него ионизирующего излучения искусственного или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природного</a:t>
            </a:r>
          </a:p>
          <a:p>
            <a:pPr algn="just"/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	 Для целей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этих документов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используются основные термины и их определения в значениях, установленных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Законом Республики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Беларусь от 5 января 1998 года «О радиационной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безопасности населения»,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Законом Республики Беларусь </a:t>
            </a:r>
            <a:r>
              <a:rPr lang="ru-RU" sz="2100" dirty="0" err="1" smtClean="0">
                <a:latin typeface="Times New Roman" pitchFamily="18" charset="0"/>
                <a:cs typeface="Times New Roman" pitchFamily="18" charset="0"/>
              </a:rPr>
              <a:t>oт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июля 2008 года «Об использовании атомной энергии» (Национальный реестр правовых актов Республики Беларусь, 2008 г.,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187,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2/1523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), Законом Республики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Беларусь.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от 6 января 2009 года «О социальной зашито граждан, пострадавших от катастрофы на Чернобыльской АЭС, других радиационных аварий» (Национальный реестр правовых актов Республики Беларусь, 2009 г., № 17, 2 1561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  <p:extLst>
      <p:ext uri="{BB962C8B-B14F-4D97-AF65-F5344CB8AC3E}">
        <p14:creationId xmlns:p14="http://schemas.microsoft.com/office/powerpoint/2010/main" xmlns="" val="50876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2012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0" y="725488"/>
            <a:ext cx="392906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Гигиеническомнормативе</a:t>
            </a:r>
            <a:endParaRPr lang="ru-RU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«Критерии </a:t>
            </a:r>
            <a:r>
              <a:rPr lang="ru-RU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оценки радиационного </a:t>
            </a:r>
            <a:r>
              <a:rPr lang="ru-RU" sz="2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воздействия»</a:t>
            </a:r>
            <a:r>
              <a:rPr lang="ru-RU" sz="2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приведены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основные пределы доз, допустимые уровни воздействия и требования по ограничению облучения человека.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Нормы распространяются на следующие виды воздействия излучения на человека: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условиях нормальной эксплуатации радиоактивных источников излучения.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результате радиационной аварии.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От природных источников излучения.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Излучение от медицинской аппаратуры.</a:t>
            </a:r>
          </a:p>
        </p:txBody>
      </p:sp>
      <p:pic>
        <p:nvPicPr>
          <p:cNvPr id="53252" name="Picture 2" descr="http://medarticle.moslek.ru/images/352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3786188"/>
            <a:ext cx="1846262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4" descr="http://www.primtechnopolis.ru/images/news/picshort/32D14A2389F1125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0" y="1071563"/>
            <a:ext cx="1785938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4" descr="http://www.clipart.net.ua/images/sclip451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3" y="500063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12" descr="http://img.gazeta.ru/files1/1053373/sam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9063" y="3071813"/>
            <a:ext cx="294640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2012</a:t>
            </a:r>
            <a:endParaRPr lang="ru-RU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Прямоугольник 34"/>
          <p:cNvSpPr>
            <a:spLocks noChangeArrowheads="1"/>
          </p:cNvSpPr>
          <p:nvPr/>
        </p:nvSpPr>
        <p:spPr bwMode="auto">
          <a:xfrm>
            <a:off x="0" y="5715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«Критерии оценки радиационного воздействия»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включает также новые понятия и определения: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Радиационная безопасность населения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состояние защищённости людей от вредного воздействия радиоактивного излучения.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Радиационный риск</a:t>
            </a:r>
            <a:r>
              <a:rPr lang="ru-RU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вероятность возникновения у человека вредного эффекта облучения.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Санитарно-защитная зона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территория вокруг источника радиоактивного излучения, на которой уровень облучения человека может превысить предельно-допустимую дозу.</a:t>
            </a:r>
          </a:p>
        </p:txBody>
      </p:sp>
      <p:graphicFrame>
        <p:nvGraphicFramePr>
          <p:cNvPr id="40" name="Схема 39"/>
          <p:cNvGraphicFramePr/>
          <p:nvPr/>
        </p:nvGraphicFramePr>
        <p:xfrm>
          <a:off x="0" y="3143248"/>
          <a:ext cx="914400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000108"/>
            <a:ext cx="8286808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 i="1" dirty="0" smtClean="0">
                <a:latin typeface="Times New Roman" pitchFamily="18" charset="0"/>
                <a:cs typeface="Times New Roman" pitchFamily="18" charset="0"/>
              </a:rPr>
              <a:t>Воздействие ионизирующих излучений на организм человека </a:t>
            </a:r>
            <a:endParaRPr lang="ru-RU" sz="4800" b="1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2012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Прямоугольник 35"/>
          <p:cNvSpPr>
            <a:spLocks noChangeArrowheads="1"/>
          </p:cNvSpPr>
          <p:nvPr/>
        </p:nvSpPr>
        <p:spPr bwMode="auto">
          <a:xfrm>
            <a:off x="0" y="2763838"/>
            <a:ext cx="91440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основу группировки критических органов положена вероятность возникновения в них отдалённых эффектов облучения. В качестве основных предельных доз в зависимости от групп критических органов для категории А устанавливается предельно допустимая доза (ПДД) а для категории Б предел дозы.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Предельно допустимая доза (ПДД)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наибольшее значение эквивалентной дозы, при которой равномерное облучение в течение 50 лет не вызывает неблагоприятных изменений в здоровье человека.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Предел дозы (ПД)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максимальная эквивалентная доза, при которой при облучении человека в течение 70 лет не приводит к неблагоприятным изменениям в здоровье человека. </a:t>
            </a:r>
          </a:p>
        </p:txBody>
      </p:sp>
      <p:sp>
        <p:nvSpPr>
          <p:cNvPr id="55300" name="Прямоугольник 37"/>
          <p:cNvSpPr>
            <a:spLocks noChangeArrowheads="1"/>
          </p:cNvSpPr>
          <p:nvPr/>
        </p:nvSpPr>
        <p:spPr bwMode="auto">
          <a:xfrm>
            <a:off x="2520950" y="458788"/>
            <a:ext cx="347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2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Группы критических органов</a:t>
            </a:r>
            <a:r>
              <a:rPr lang="ru-RU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0" y="915988"/>
          <a:ext cx="9143999" cy="182647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87515"/>
                <a:gridCol w="1878551"/>
                <a:gridCol w="2077933"/>
              </a:tblGrid>
              <a:tr h="49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Группа органов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ПД, бэр/год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ПДД, бэр/год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</a:tr>
              <a:tr h="49198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Половые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железы и костный мозг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55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 Все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остальное (кроме 1 и 3).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198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 Кожный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покров и костная ткань.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719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FE6700"/>
                </a:solidFill>
                <a:latin typeface="Times New Roman" pitchFamily="18" charset="0"/>
                <a:cs typeface="Times New Roman" pitchFamily="18" charset="0"/>
              </a:rPr>
              <a:t>Лучевая болезнь</a:t>
            </a:r>
            <a:endParaRPr lang="ru-RU" sz="2400" dirty="0">
              <a:solidFill>
                <a:srgbClr val="FE67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428625"/>
            <a:ext cx="91440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Ионизирующее излучение в больших дозах вызывает лучевую болезнь, которая наступает при однократном облучении дозой от 1 до 10 Грей. В зависимости от полученной дозы лучевая болезнь имеет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степени тяжести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Лёгкая 1-2,5 Гр.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Средняя 2,5-4 Гр.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Тяжёлая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4-6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Гр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 4.</a:t>
            </a:r>
            <a:r>
              <a:rPr lang="ru-RU" sz="2000" b="1" dirty="0" smtClean="0"/>
              <a:t>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крайне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тяжелая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6–10 Гр</a:t>
            </a:r>
            <a:endParaRPr lang="ru-RU" sz="20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71406" y="2643182"/>
          <a:ext cx="5286412" cy="199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6325" name="Прямоугольник 39"/>
          <p:cNvSpPr>
            <a:spLocks noChangeArrowheads="1"/>
          </p:cNvSpPr>
          <p:nvPr/>
        </p:nvSpPr>
        <p:spPr bwMode="auto">
          <a:xfrm>
            <a:off x="0" y="46116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длительном облучении малыми дозами радиации развивается </a:t>
            </a:r>
            <a:r>
              <a:rPr lang="ru-RU" sz="20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хроническая </a:t>
            </a: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лучевая болезнь</a:t>
            </a:r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 её возникновению приводит ежедневное облучение дозой 0.5 бэра при достижении суммарной дозы в 100 бэр. При этом наблюдается волнообразное изменение в составе крови. На ряду с изменениями в составе крови наблюдается нарушение нервной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 эндокринной системы. Профилактика хронической лучевой болезни состоит в строгом соблюдении норм и правил на заражённой местности</a:t>
            </a:r>
          </a:p>
        </p:txBody>
      </p:sp>
      <p:pic>
        <p:nvPicPr>
          <p:cNvPr id="56326" name="Picture 4" descr=" (400x300, 56Kb)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63" y="1928813"/>
            <a:ext cx="31432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71438" y="2214563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Фазы острой лучевой болезни: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4282" y="214290"/>
            <a:ext cx="87868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1 (легкая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наблюдается при дозах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1–2,5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Гр. Скрытый период продолжается две-три недели, после чего появляется недомогание, общая слабость, тошнота, головокружение, периодическое повышение температуры. </a:t>
            </a:r>
            <a:endParaRPr lang="be-BY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2 (средней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тяжести)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наблюдается при дозах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2,5–4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Гр. Скрытый период длится около недели. Признаки заболевания выражены более ярко. Появляется рвота, головные боли, наблюдаются кровоизлияния и потеря аппетита. </a:t>
            </a:r>
            <a:endParaRPr lang="be-BY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3 (тяжелая)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наблюдается при дозах 4–6 Гр. Скрытый период составляет несколько часов. Появляется сильная головная боль, рвота, понос с кровью, интенсивное выпадение волос. Летальность может составлять 30–100%. Выздоровление при лечении может наступить через 6–8 месяцев;</a:t>
            </a:r>
            <a:endParaRPr lang="be-BY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4 (крайне тяжелая)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наблюдается при дозах 6–10 Гр. Скрытого периода нет. Признаки заболевания проявляются сразу. Летальность достигает 100%. Причинами смерти чаще всего являются кровоизлияния или инфекционные заболевания, так как иммунная система подавляется полностью.</a:t>
            </a:r>
            <a:endParaRPr lang="be-B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14282" y="214290"/>
            <a:ext cx="87154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Фаза первичной острой реакции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первые минуты и часы после облучения могут появиться следующие симптомы: тошнота, рвота, потеря аппетита, сухость во рту, головная боль, головокружение, слабость, сонливость. При высокой степени тяжести (3–4) возможно развитие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шокоподобного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состояния с падением артериального давления, кратковременная потеря сознания, температура, понос.</a:t>
            </a:r>
            <a:endParaRPr lang="be-BY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2. Латентная фаза (</a:t>
            </a:r>
            <a:r>
              <a:rPr lang="ru-RU" b="1" i="1" u="sng" dirty="0" err="1">
                <a:latin typeface="Times New Roman" pitchFamily="18" charset="0"/>
                <a:cs typeface="Times New Roman" pitchFamily="18" charset="0"/>
              </a:rPr>
              <a:t>фаза</a:t>
            </a:r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 мнимого благополучия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Самочувствие больных улучшается, ослабляются симптомы первичной реакции, но сохраняется снижение аппетита, потливость, лабильность пульса и артериального давления. Начинается выпадение волос на облученных участках кожи. Поражения кожи вновь проявляются на 8-й–15-й день.</a:t>
            </a:r>
            <a:endParaRPr lang="be-B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14282" y="2928934"/>
            <a:ext cx="864399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3. Фаза разгара болезни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 переходе на эту фазу болезни судят уменьшению количества лейкоцитов ниже 1·10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/л. Самочувствие больного ухудшается, повышается температура, увеличивается СОЭ, появляется резкая слабость, головная боль, головокружение, нарушается сон. Возобновляются и усугубляются желудочно-кишечные расстройства (усиливается рвота, исчезает аппетит, развивается понос с кровяными выделениями). Ведущими в клинической картине являются 2 синдрома: геморрагический (кровоизлияния в кожу, слизистые оболочки, желудочно-кишечный тракт, мозг, сердце, легкие) и инфекционный (вызванный как активацией собственной микрофлоры, так и экзогенной инфекцией). В костном мозге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лимфоузлах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выражены признаки регенерации, за исключением крайне тяжелых степеней поражения.</a:t>
            </a:r>
            <a:endParaRPr lang="be-BY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4. Фаза раннего восстановления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Самочувствие улучшается, появляется аппетит, восстанавливается сон, прекращается кровоточивость, нормализуется температура. Однако отдельные проявления поражения остаются. Средняя продолжительность фазы составляет 2–2,5 месяца.</a:t>
            </a:r>
            <a:endParaRPr lang="be-B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719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Биологическое воздействие внутреннего облучения</a:t>
            </a:r>
            <a:endParaRPr lang="ru-RU" sz="24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428625"/>
            <a:ext cx="62150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Кроме внешнего облучения организма возможен случай, когда радионуклиды попадают внутрь организма, накапливаются в нём и облучают отдельные органы. Подвергаясь радиоактивному распаду изотопы излучают альфа, бета и гамма частицы. Если изотоп излучает гамма-лучи, то значительная часть их выходит за пределы организма не причиняя вреда. Альфа и бета излучения полностью поглощаются организмом, что связано с большой потерей энергии на единицу пути и происходит большой разрушительный эффект.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Пути поступления радионуклидов в организм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через лёгкие;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 пищей и водой;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через кожу.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Исход поражения человека радионуклидами зависит прежде всего от эффективности выведения его из организма.</a:t>
            </a:r>
          </a:p>
        </p:txBody>
      </p:sp>
      <p:pic>
        <p:nvPicPr>
          <p:cNvPr id="57348" name="Picture 2" descr="http://www.ferra.ru/images/213/21386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9038" y="5214938"/>
            <a:ext cx="28749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4" descr="http://www.newsplaneta.com/news/data/upimages/eda_mozg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2928938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Легкие, пораженные рако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500063"/>
            <a:ext cx="285750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Действие радиоактивного излучения на ткани, органы и на весь организм человека</a:t>
            </a:r>
            <a:endParaRPr lang="ru-RU" sz="20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9"/>
          <p:cNvSpPr>
            <a:spLocks noChangeArrowheads="1"/>
          </p:cNvSpPr>
          <p:nvPr/>
        </p:nvSpPr>
        <p:spPr bwMode="auto">
          <a:xfrm>
            <a:off x="0" y="5937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чувствительность биологических объектов к действию ионизирующего излучения. Обратным понятием является </a:t>
            </a:r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радиоустойчивость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71438" y="4000500"/>
          <a:ext cx="5929322" cy="2804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58517"/>
                <a:gridCol w="227080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Живой организм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ДО</a:t>
                      </a:r>
                      <a:r>
                        <a:rPr lang="ru-RU" sz="2000" baseline="-25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(Гр)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Овца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Человек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Рыбы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8-20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Змеи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80-200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Растения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10-1500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Птицы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8-20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Бактерии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1000-3000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8392" name="Picture 3" descr="http://zdd.1september.ru/2008/16/9-0.gif"/>
          <p:cNvPicPr>
            <a:picLocks noChangeAspect="1" noChangeArrowheads="1"/>
          </p:cNvPicPr>
          <p:nvPr/>
        </p:nvPicPr>
        <p:blipFill>
          <a:blip r:embed="rId4"/>
          <a:srcRect l="24580" t="4291" r="24533" b="3642"/>
          <a:stretch>
            <a:fillRect/>
          </a:stretch>
        </p:blipFill>
        <p:spPr bwMode="auto">
          <a:xfrm>
            <a:off x="6143636" y="1714488"/>
            <a:ext cx="2805113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93" name="Прямоугольник 41"/>
          <p:cNvSpPr>
            <a:spLocks noChangeArrowheads="1"/>
          </p:cNvSpPr>
          <p:nvPr/>
        </p:nvSpPr>
        <p:spPr bwMode="auto">
          <a:xfrm>
            <a:off x="0" y="1500188"/>
            <a:ext cx="5929313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качестве меры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радиочувствительности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используется доза облучения. </a:t>
            </a: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Доза облучения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доза, которая приводит к гибели 50% облученных клеток. На клеточном уровне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зависит от содержания в клетке антиоксидантов, активности ферментов, интенсивности окислительно-восстановительных процессов и состояние системы ДНК.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t="9091"/>
          <a:stretch>
            <a:fillRect/>
          </a:stretch>
        </p:blipFill>
        <p:spPr bwMode="auto">
          <a:xfrm>
            <a:off x="1357290" y="285728"/>
            <a:ext cx="5761380" cy="297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57158" y="3410902"/>
            <a:ext cx="820737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Прямое действие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ионизирующих излучений вызывает ионизацию атомов и молекул, образование ионов, возникновение возбужденных атомов, появление радикалов. Активные молекулы и обломки молекул индуцируют различные химические реакции, повреждая комплексы клеток.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Косвенное действие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излучений заключается в том, что образованные радикалы воды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пероксиды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вступают в химические реакции с молекулами белка, с липидами и т.д. и приводят к структурным изменениям тканей и клеток.</a:t>
            </a:r>
          </a:p>
          <a:p>
            <a:endParaRPr lang="ru-RU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86050" y="571480"/>
            <a:ext cx="34996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Радиационные повреждения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596" y="1428736"/>
          <a:ext cx="8207375" cy="4248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492"/>
                <a:gridCol w="6011883"/>
              </a:tblGrid>
              <a:tr h="79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Уровень биологической организации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be-BY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Радиационные повреждения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531019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Молекулярный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Повреждение ферментов, ДНК, РНК, нарушение обмена веществ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531019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Субклеточный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Повреждение клеточных мембран, ядер, хромосом, митохондрий, лизосом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531019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Клеточный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Остановка деления и гибель клеток, трансформация в злокачественные клетки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796528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Тканевой, органный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Повреждение центральной нервной системы, костного мозга, желудочно-кишечного тракта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531019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Организменный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Смерть или сокращение продолжительности жизни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  <a:tr h="531019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Популяционный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Изменение генетических характеристик в результате мутаций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7" marR="68567" marT="0" marB="0"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8501122" cy="62151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8728" y="428604"/>
            <a:ext cx="58489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Действие излучения на человека при облучении </a:t>
            </a:r>
            <a:br>
              <a:rPr lang="ru-RU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всего организма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750" y="1236663"/>
          <a:ext cx="7993063" cy="4568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941"/>
                <a:gridCol w="6928122"/>
              </a:tblGrid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Доза, Гр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Действие на человека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285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0–0,25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Отсутствие явных повреждений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0,2–0,5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Возможное изменение состава крови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285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0,5–1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Изменения в крови, усталость, слабая тошнота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856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1–2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Изменения в составе крови, рвота, явные патологические изменения. Нижний уровень развития легкой степени лучевой болезни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2–4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Нетрудоспособность (кровоизлияние, временная стерильность)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Смертность около 50%, тяжелая степень лучевой болезни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Повреждение центральной нервной системы, смертность около 100%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  <a:tr h="285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&gt;8</a:t>
                      </a:r>
                      <a:endParaRPr lang="be-BY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11176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Смерть неизбежна</a:t>
                      </a:r>
                      <a:endParaRPr lang="be-BY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57158" y="428604"/>
            <a:ext cx="842968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/>
              <a:t>Выводы:</a:t>
            </a:r>
            <a:endParaRPr lang="be-BY" dirty="0" smtClean="0"/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Молекулы ДНК и клетки человека могут противостоять радиоактивному облучению, но только при определенной интенсивности и времени действия облучения.</a:t>
            </a:r>
            <a:endParaRPr lang="be-BY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Гибель отдельных клеток не означает гибели органа или организма в целом, вместо погибших клеток стимулируется деление новых. Появление живой, но измененной клетки вызывает опасность развития рака.</a:t>
            </a:r>
            <a:endParaRPr lang="be-BY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Наиболее разрушительными для организма человека являются радикалы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воды (наиболее страдает кровь)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b="21384"/>
          <a:stretch>
            <a:fillRect/>
          </a:stretch>
        </p:blipFill>
        <p:spPr bwMode="auto">
          <a:xfrm>
            <a:off x="1042988" y="3278188"/>
            <a:ext cx="7696200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20" y="142852"/>
            <a:ext cx="8643998" cy="6555641"/>
          </a:xfrm>
          <a:prstGeom prst="rect">
            <a:avLst/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План занятия: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3038" marR="0" lvl="0" indent="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Виды и характеристика ионизирующих излучений</a:t>
            </a:r>
            <a:r>
              <a:rPr kumimoji="0" 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ионизирующих излучений с веществом и биологическими объектами..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Действия ионизирующих излучений на организм человека.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Способы обнаружения и измерения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радиактивного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излучения. Дозиметры 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Действия больших и малых доз радиации на человека.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86182" y="628652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14282" y="214291"/>
            <a:ext cx="8715436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Внешнее облучение 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излучение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источник которого находится вне организма. Внешнее облучение создается в основном гамма-излучением, рентгеновским излучением и нейтронным излучением.</a:t>
            </a:r>
          </a:p>
          <a:p>
            <a:pPr algn="just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Семенники.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них постоянно идет размножение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сперматогониев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которые обладают высокой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радиочувствительностью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Напротив, сперматозоиды (зрелые клетки) являются более устойчивыми к облучению. Уже при дозах 0,15 Гр происходит клеточное опустошение семенников. При облучении в дозах 3,5–6 Гр возникает постоянная стерильность.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● Яичники.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яичниках взрослой женщины содержится популяция незаменяемых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овоцитов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Воздействие однократного облучения в дозе 1–2 Гр на оба яичника вызывает временное бесплодие и прекращение менструаций на 1–3 года. При остром облучении в диапазоне 2,5–6 Гр развивается стойкое бесплодие.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Органы пищеварения.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Наибольшей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радиочувствительностью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обладает тонкий кишечник. Далее по снижению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радиочувствительности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следуют полость рта, язык, слюнные железы, пищевод, желудок, прямая и ободочная кишки, поджелудочная железа, печень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Органы выделения.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Почки достаточно радиоустойчивы. Однако облучение почек в дозах более 30 Гр за 5 недель может привести к развитию хронического нефрита.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Органы зрения.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Возможны два типа поражений глаз: воспалительные процессы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коньюктиве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склере (при дозах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3–8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Гр) и катаракта (при дозах более 8 Гр). В этом случае наиболее опасно нейтронное облучение.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Центральная нервная система.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Это высокоспециализированная ткань человека радиоустойчива. Клеточная гибель наблюдается при дозах свыше 100 Гр.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Эндокринная система.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Она обладает относительной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радиоустойчивостью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Кости, сухожилия.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 взрослых они радиоустойчивы, в детском возрасте или при заживлении переломов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повышается. Наибольшая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скелетной ткани характерна для эмбрионального периода.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● Мышцы.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Высокорадиоустойчивы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e-BY" dirty="0">
              <a:latin typeface="Times New Roman" pitchFamily="18" charset="0"/>
              <a:cs typeface="Times New Roman" pitchFamily="18" charset="0"/>
            </a:endParaRPr>
          </a:p>
          <a:p>
            <a:endParaRPr lang="be-BY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8675687" cy="63367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14282" y="214290"/>
            <a:ext cx="864399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Внутреннее облучение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если источник излучения находится внутри организма. Радионуклиды попадают в организм в виде аэрозолей, атомов, молекул вместе с продуктами питания (90%), с питьевой водой (5–8%), с вдыхаемым воздухом (2–5%).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оценки скорости выведения радионуклидов из организма введено понятие –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период биологического полувыведения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т.е. это время, в течение которого количество данного радионуклида в органе или организме уменьшится вдвое.</a:t>
            </a:r>
          </a:p>
          <a:p>
            <a:endParaRPr lang="be-BY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 как действие радионуклида зависит и от периода полураспада, то введено понятие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эффективного периода полувыведения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который определяется по формуле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baseline="-25000" dirty="0" err="1">
                <a:latin typeface="Times New Roman" pitchFamily="18" charset="0"/>
                <a:cs typeface="Times New Roman" pitchFamily="18" charset="0"/>
              </a:rPr>
              <a:t>эф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= Т• Т</a:t>
            </a:r>
            <a:r>
              <a:rPr lang="ru-RU" sz="2000" b="1" baseline="-25000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/(Т + Т</a:t>
            </a:r>
            <a:r>
              <a:rPr lang="ru-RU" sz="2000" b="1" baseline="-25000" dirty="0">
                <a:latin typeface="Times New Roman" pitchFamily="18" charset="0"/>
                <a:cs typeface="Times New Roman" pitchFamily="18" charset="0"/>
              </a:rPr>
              <a:t>б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где: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период полураспада;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baseline="-25000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период биологического полувыведения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4786322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Установлено, что при внутреннем облучении относительно активно противостоять радиации могут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печень,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почки,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иммунная и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кровеносная системы.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85728"/>
            <a:ext cx="8501122" cy="63579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5720" y="142852"/>
            <a:ext cx="85011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Хроническая лучевая болезнь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представляет собой клинический синдром, формирующийся медленно, постепенно, при длительном воздействии на организм ионизирующего излучения, разовые и суммарные дозы которых превышают принятые предельно допустимые для профессионального облучения.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533465"/>
            <a:ext cx="85011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Выделяют два варианта ХЛБ:</a:t>
            </a:r>
            <a:endParaRPr lang="be-BY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с развернутым клиническим синдромом, возникновение которого обусловлено действием общего облучения;</a:t>
            </a:r>
            <a:endParaRPr lang="be-BY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с клиническим синдромом преимущественного поражения отдельных органов и систем от внутреннего или внешнего облучения (местные лучевые поражения).</a:t>
            </a:r>
          </a:p>
          <a:p>
            <a:pPr algn="just"/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ХЛБ легкой (1) степени тяжести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представляет собой период обратимых реакций организма. Больные жалуются на общую слабость, повышенную утомляемость, снижение работоспособности, головные боли, ухудшение аппетита, бессонницу.</a:t>
            </a:r>
          </a:p>
          <a:p>
            <a:pPr algn="just"/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ХЛБ средней (2) степени тяжести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характеризуется углублением функциональных нарушений со стороны нервной,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пищеварительной систем, выраженным стойким угнетением кроветворения. Усиливаются головные боли и головокружение, ухудшается память, наблюдаются кровоточивость десен и подкожные кровоизлияния. Могут появиться трофические изменения кожи и ее придатков: сухость кожи, выпадение волос, ломкость ногтей.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14810" y="6489700"/>
            <a:ext cx="492919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Способы защиты человека от радиации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Физический: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защита расстоянием и временем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дезактивация продуктов питания, воды, одежды, различных поверхностей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защита органов дыхания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использование специализированных экранов и укрытий.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Химический: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использование радиопротекторов (вещества, обладающие радиозащитным эффектом) химического происхождения, применение специальных лекарственных средств, применение витаминов и минералов (антиоксиданты-витамины)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Биологический (все натуральное):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радиопротекторы биологического происхождения и отдельные продукты питания (витамины, такие вещества, как экстракты женьшеня, китайского лимонника повышают устойчивость организма к самым разным воздействиям, включая радиацию).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/>
          </a:blip>
          <a:srcRect t="19843" b="55023"/>
          <a:stretch>
            <a:fillRect/>
          </a:stretch>
        </p:blipFill>
        <p:spPr bwMode="auto">
          <a:xfrm>
            <a:off x="1785918" y="357166"/>
            <a:ext cx="5940425" cy="953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6802" name="Picture 2" descr="Где живут самые счастливые люди? &quot;8 Часов&quot; - сообщество людей со здоровым отношением к работе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714488"/>
            <a:ext cx="2331308" cy="3500462"/>
          </a:xfrm>
          <a:prstGeom prst="rect">
            <a:avLst/>
          </a:prstGeom>
          <a:noFill/>
        </p:spPr>
      </p:pic>
      <p:pic>
        <p:nvPicPr>
          <p:cNvPr id="76804" name="Picture 4" descr="FUN и эмоции в продажах/ Телефонные продажи профессионально / Подкаст на PodFM.r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3357562"/>
            <a:ext cx="224167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Содержимое 4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714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8858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Ионизирующее излучение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это излучение, которое создается при радиоактивном распаде ядерных превращений торможения заряженных частиц в веществе и образует при взаимодействии со средой ионы разных знаков. Сходство между разными излучениями состоит в том, что все они обладают высокой энергией и осуществляют свое действие через эффекты ионизации и последующее развитие химических реакций в биологических структурах клетки. Что может привести к ее гибели. Ионизирующее излучение не воспринимается органами чувств человека, мы не чувствуем его воздействия на наше тело.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Рисунок 18" descr="Измерение ионизирующего излучения (радиации), предложение Но…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857628"/>
            <a:ext cx="3714776" cy="271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143372" y="4143380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Важнейшими свойствами ионизирующего излучения является их проникающая способность и ионизирующее действие.</a:t>
            </a:r>
            <a:endParaRPr lang="ru-RU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4" descr="Рисунок1.jpg"/>
          <p:cNvPicPr>
            <a:picLocks noGrp="1" noChangeAspect="1"/>
          </p:cNvPicPr>
          <p:nvPr>
            <p:ph idx="1"/>
          </p:nvPr>
        </p:nvPicPr>
        <p:blipFill>
          <a:blip r:embed="rId4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4" name="Прямоугольник 43"/>
          <p:cNvSpPr/>
          <p:nvPr/>
        </p:nvSpPr>
        <p:spPr>
          <a:xfrm>
            <a:off x="0" y="385763"/>
            <a:ext cx="9144000" cy="4186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900" b="1" dirty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Область применения закрытых источников ионизирующего излучения:</a:t>
            </a:r>
            <a:endParaRPr lang="ru-RU" sz="19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Медицина и биология: ускорители заряженных частиц, рентгеновские и гамма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Сельское хозяйство: химические удобрения и гамма установки.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Пищевая промышленность: радиоизотопные приборы (уровнемеры).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Химическая и лёгкая промышленность: </a:t>
            </a:r>
            <a:r>
              <a:rPr lang="ru-RU" sz="19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толщиномеры</a:t>
            </a: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и приборы для снятия статического заряда.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Металлургия: ускорители заряженных частиц, рентгеновские аппараты и дефектоскопы.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Строительная индустрия: ускорители и рентгеновские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Геология: нейтронные и </a:t>
            </a:r>
            <a:r>
              <a:rPr lang="ru-RU" sz="19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гамма-источники</a:t>
            </a: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Научные исследования: ускорители заряженных частиц и рентгеновские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Ядерная энергетика: нейтронные источники.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Источники ионизирующего излучения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4857750" y="4572000"/>
          <a:ext cx="4286280" cy="23309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57520"/>
                <a:gridCol w="1428760"/>
              </a:tblGrid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 облучения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Доза,</a:t>
                      </a:r>
                      <a:r>
                        <a:rPr lang="ru-RU" sz="1900" baseline="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aseline="0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мкЗв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3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Ежедневный 3-х часовой просмотр </a:t>
                      </a: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ТВ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Флюрография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100-500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грудной клетки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100-1000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зубов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100-300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желудка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100-250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146" name="Диаграмма 41"/>
          <p:cNvGraphicFramePr>
            <a:graphicFrameLocks/>
          </p:cNvGraphicFramePr>
          <p:nvPr/>
        </p:nvGraphicFramePr>
        <p:xfrm>
          <a:off x="0" y="4572000"/>
          <a:ext cx="4714875" cy="2286000"/>
        </p:xfrm>
        <a:graphic>
          <a:graphicData uri="http://schemas.openxmlformats.org/presentationml/2006/ole">
            <p:oleObj spid="_x0000_s106500" r:id="rId5" imgW="4712616" imgH="2286198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Проверьте себ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11054" cy="6572272"/>
          </a:xfrm>
          <a:prstGeom prst="rect">
            <a:avLst/>
          </a:prstGeom>
          <a:noFill/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35716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857356" y="0"/>
            <a:ext cx="529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Естественные источники излучений</a:t>
            </a: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428604"/>
            <a:ext cx="914400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Создают </a:t>
            </a:r>
            <a:r>
              <a:rPr lang="ru-RU" sz="2300" dirty="0" smtClean="0">
                <a:solidFill>
                  <a:schemeClr val="bg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естественный или природный радиационный фон, который представлен космическим излучением и излучением радионуклидов земного происхождения, в 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окружающей среде и</a:t>
            </a:r>
            <a:r>
              <a:rPr lang="ru-RU" sz="2300" dirty="0" smtClean="0">
                <a:solidFill>
                  <a:schemeClr val="bg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оказывают внешнее и внутреннее воздействие на человека. В Беларуси естественный радиационный фон находится в пределах 10-20 </a:t>
            </a:r>
            <a:r>
              <a:rPr kumimoji="0" lang="ru-RU" sz="23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мкР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/ч (микрорентген в час).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Существует такое понятие как технологически измененный естественный радиационный фон, который представляет собой излучение от природных источников, </a:t>
            </a:r>
            <a:r>
              <a:rPr kumimoji="0" lang="ru-RU" sz="23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притерпевших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изменения в результате деятельности человека. К технологически измененному естественному радиационному фону относятся излучения, в результате добычи полезных ископаемых, излучения при сгорании продуктов органического топлива, излучения в помещениях, построенных из материала, содержащих естественные радионуклиды. В почвах содержатся следующие радионуклиды: углерод-14, калий-40, свинец-210, полоний-210, среди наиболее распространенных в РБ можно назвать радон.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Содержимое 5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8728" y="142852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Искусственные источники излучений</a:t>
            </a:r>
            <a:endParaRPr lang="ru-RU" sz="24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14298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214282" y="571480"/>
            <a:ext cx="621510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Создают радиационный фон в окружающей среде.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ИИИ ионизирующих излучений созданы человеком и обуславливают искусственный радиационный фон, который составляют глобальные выпадения искусственных радионуклидов, связанных с испытанием ядерного оружия: радиоактивные загрязнения локального, регионального и глобального характера за счет отходов ядерной энергетики и радиационных аварий, а также радионуклиды, которые используются в промышленности, с/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науке, медицине и др. Искусственные источники радиации оказывают внешнее и внутреннее воздействие на человека.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8" name="Рисунок 17" descr="Ionizing Radiation Symbol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7" y="785794"/>
            <a:ext cx="271461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http://im3-tub-by.yandex.net/i?id=a1684b6670050cb366c6b07a86dc35ab-97-144&amp;n=21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643314"/>
            <a:ext cx="24288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Другая 9">
      <a:dk1>
        <a:srgbClr val="000000"/>
      </a:dk1>
      <a:lt1>
        <a:srgbClr val="00B0F0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0000"/>
      </a:accent6>
      <a:hlink>
        <a:srgbClr val="FFFFFF"/>
      </a:hlink>
      <a:folHlink>
        <a:srgbClr val="FFFFFF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658</TotalTime>
  <Words>3884</Words>
  <Application>Microsoft Office PowerPoint</Application>
  <PresentationFormat>Экран (4:3)</PresentationFormat>
  <Paragraphs>433</Paragraphs>
  <Slides>44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Аспект</vt:lpstr>
      <vt:lpstr>Лист Microsoft Office Excel 97-2003</vt:lpstr>
      <vt:lpstr>«БЕЗОПАСНОСТЬ ЖИЗНЕДЕЯТЕЛЬНОСТИ ЧЕЛОВЕКА (БЖЧ)</vt:lpstr>
      <vt:lpstr>«Защита населения и хозяйственных объектов в чрезвычайных ситуациях. Радиационная безопасность»</vt:lpstr>
      <vt:lpstr>Слайд 3</vt:lpstr>
      <vt:lpstr>Слайд 4</vt:lpstr>
      <vt:lpstr>Слайд 5</vt:lpstr>
      <vt:lpstr>Источники ионизирующего излучения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Взаимодействие альфа-излучения с веществом</vt:lpstr>
      <vt:lpstr>Взаимодействие бетта-излучения с веществом</vt:lpstr>
      <vt:lpstr>Взаимодействие гамма-излучения с веществом</vt:lpstr>
      <vt:lpstr>Слайд 20</vt:lpstr>
      <vt:lpstr>Дозиметрические величины</vt:lpstr>
      <vt:lpstr>Внутреннее облучение</vt:lpstr>
      <vt:lpstr>Детекторы радиоактивного излучения</vt:lpstr>
      <vt:lpstr>Детекторы радиоактивного излучения</vt:lpstr>
      <vt:lpstr>Детекторы радиоактивного излучения</vt:lpstr>
      <vt:lpstr>Слайд 26</vt:lpstr>
      <vt:lpstr>Слайд 27</vt:lpstr>
      <vt:lpstr>Нормы радиационной безопасности 2012</vt:lpstr>
      <vt:lpstr>Нормы радиационной безопасности 2012</vt:lpstr>
      <vt:lpstr>Нормы радиационной безопасности 2012</vt:lpstr>
      <vt:lpstr>Лучевая болезнь</vt:lpstr>
      <vt:lpstr>Слайд 32</vt:lpstr>
      <vt:lpstr>Слайд 33</vt:lpstr>
      <vt:lpstr>Биологическое воздействие внутреннего облучения</vt:lpstr>
      <vt:lpstr>Действие радиоактивного излучения на ткани, органы и на весь организм человека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«БЕЗОПАСНОСТЬ ЖИЗНЕДЕЯТЕЛЬНОСТИ ЧЕЛОВЕКА (БЖЧ)</dc:title>
  <dc:creator>user</dc:creator>
  <cp:lastModifiedBy>user</cp:lastModifiedBy>
  <cp:revision>74</cp:revision>
  <dcterms:created xsi:type="dcterms:W3CDTF">2014-11-13T11:15:36Z</dcterms:created>
  <dcterms:modified xsi:type="dcterms:W3CDTF">2017-11-10T22:39:26Z</dcterms:modified>
</cp:coreProperties>
</file>