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301" r:id="rId7"/>
    <p:sldId id="261" r:id="rId8"/>
    <p:sldId id="262" r:id="rId9"/>
    <p:sldId id="267" r:id="rId10"/>
    <p:sldId id="297" r:id="rId11"/>
    <p:sldId id="296" r:id="rId12"/>
    <p:sldId id="263" r:id="rId13"/>
    <p:sldId id="265" r:id="rId14"/>
    <p:sldId id="264" r:id="rId15"/>
    <p:sldId id="298" r:id="rId16"/>
    <p:sldId id="266" r:id="rId17"/>
    <p:sldId id="268" r:id="rId18"/>
    <p:sldId id="269" r:id="rId19"/>
    <p:sldId id="27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  <p:sldId id="306" r:id="rId32"/>
    <p:sldId id="308" r:id="rId33"/>
    <p:sldId id="303" r:id="rId34"/>
    <p:sldId id="282" r:id="rId35"/>
    <p:sldId id="283" r:id="rId36"/>
    <p:sldId id="304" r:id="rId37"/>
    <p:sldId id="305" r:id="rId38"/>
    <p:sldId id="285" r:id="rId39"/>
    <p:sldId id="286" r:id="rId40"/>
    <p:sldId id="287" r:id="rId41"/>
    <p:sldId id="288" r:id="rId42"/>
    <p:sldId id="289" r:id="rId43"/>
    <p:sldId id="309" r:id="rId44"/>
    <p:sldId id="295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99"/>
    <a:srgbClr val="080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8531A-E4B0-4F0F-B255-92DC7C1049D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8F91B-4C88-4E81-8F16-DAF0C4C43D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8F91B-4C88-4E81-8F16-DAF0C4C43D8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8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8F91B-4C88-4E81-8F16-DAF0C4C43D8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8F91B-4C88-4E81-8F16-DAF0C4C43D8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4052CAE-3C34-454B-AB41-728FAAE7A9E2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B2CEA91-3619-423B-87DC-731355AC6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PowerPoint.sl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376" y="4214818"/>
            <a:ext cx="7772400" cy="12858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Кирвель Павел Иванович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Кандидат географических наук, </a:t>
            </a: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</a:rPr>
              <a:t>доцент кафедры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инженерной психологии</a:t>
            </a: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эргономики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</a:rPr>
              <a:t>БГУИР</a:t>
            </a:r>
          </a:p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(ауд. 610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корпуса)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E-mail: pavelkirviel@yandex.by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ru-RU" sz="20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71868" y="5857892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Кирвель </a:t>
            </a:r>
            <a:r>
              <a:rPr lang="ru-RU" b="1" dirty="0">
                <a:solidFill>
                  <a:srgbClr val="000000"/>
                </a:solidFill>
              </a:rPr>
              <a:t>П.И.</a:t>
            </a:r>
          </a:p>
        </p:txBody>
      </p:sp>
      <p:sp>
        <p:nvSpPr>
          <p:cNvPr id="6" name="Заголовок 1"/>
          <p:cNvSpPr>
            <a:spLocks noGrp="1"/>
          </p:cNvSpPr>
          <p:nvPr/>
        </p:nvSpPr>
        <p:spPr bwMode="auto">
          <a:xfrm>
            <a:off x="857224" y="1214422"/>
            <a:ext cx="7772400" cy="19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 fontScale="6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800" i="1" dirty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БЕЗОПАСНОСТЬ ЖИЗНЕДЕЯТЕЛЬНОСТИ ЧЕЛОВЕКА (БЖЧ</a:t>
            </a:r>
            <a:r>
              <a:rPr lang="ru-RU" sz="4800" i="1" dirty="0" smtClean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)</a:t>
            </a:r>
            <a:endParaRPr lang="en-US" sz="4800" i="1" dirty="0" smtClean="0"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800" i="1" dirty="0" smtClean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«</a:t>
            </a:r>
            <a:r>
              <a:rPr lang="ru-RU" sz="4800" i="1" dirty="0" smtClean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Основы экологии</a:t>
            </a:r>
            <a:endParaRPr lang="en-US" sz="4800" i="1" dirty="0" smtClean="0"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800" i="1" dirty="0" smtClean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 и энергосбережения»</a:t>
            </a:r>
            <a:endParaRPr lang="ru-RU" sz="4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28596" y="1857364"/>
            <a:ext cx="8215370" cy="4286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714348" y="500042"/>
            <a:ext cx="7777162" cy="720725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загрязнение атмосферы</a:t>
            </a: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86182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43108" y="1357298"/>
            <a:ext cx="50006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По масштабу распространения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214554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Глобальные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фоново-биосферные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обнаруживаются в любой точке планеты далеко от его источника загрязнения.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2910" y="3429000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Региональные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обнаруживаются в пределах значительного пространства (региона), но не распространены повсеместно.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2910" y="4786322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Локальные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загрязнение небольшого участка, обычно вокруг предприятия, города или его части, населенного пункта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http://i1.studmed.ru/b/a/81961.jpg"/>
          <p:cNvPicPr>
            <a:picLocks noChangeAspect="1" noChangeArrowheads="1"/>
          </p:cNvPicPr>
          <p:nvPr/>
        </p:nvPicPr>
        <p:blipFill>
          <a:blip r:embed="rId2"/>
          <a:srcRect l="22500" t="43333" r="30000" b="13333"/>
          <a:stretch>
            <a:fillRect/>
          </a:stretch>
        </p:blipFill>
        <p:spPr bwMode="auto">
          <a:xfrm>
            <a:off x="3286116" y="357167"/>
            <a:ext cx="2286016" cy="1564116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14348" y="2000240"/>
            <a:ext cx="7777162" cy="720725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загрязнение атмосферы</a:t>
            </a: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10800000" flipV="1">
            <a:off x="2071670" y="3286124"/>
            <a:ext cx="642942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5400000">
            <a:off x="4286248" y="3643314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286512" y="3286124"/>
            <a:ext cx="1143008" cy="857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785786" y="3857628"/>
            <a:ext cx="2286016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000760" y="4286256"/>
            <a:ext cx="2714644" cy="57150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57224" y="3857628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Физическое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0430" y="3929066"/>
            <a:ext cx="228601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Химическое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2198" y="4286256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Биологическое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666" name="Picture 2" descr="http://im2-tub-by.yandex.net/i?id=293818c96e47405af623d072d3bdef97-110-144&amp;n=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8605"/>
            <a:ext cx="2071702" cy="1515880"/>
          </a:xfrm>
          <a:prstGeom prst="rect">
            <a:avLst/>
          </a:prstGeom>
          <a:noFill/>
        </p:spPr>
      </p:pic>
      <p:sp>
        <p:nvSpPr>
          <p:cNvPr id="18" name="Прямоугольник 17"/>
          <p:cNvSpPr/>
          <p:nvPr/>
        </p:nvSpPr>
        <p:spPr>
          <a:xfrm>
            <a:off x="357158" y="4643446"/>
            <a:ext cx="1454244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ru-RU" b="1" dirty="0" smtClean="0"/>
              <a:t>Тепловое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57158" y="5000636"/>
            <a:ext cx="14253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ru-RU" b="1" dirty="0" smtClean="0"/>
              <a:t>Шумовое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57158" y="6072206"/>
            <a:ext cx="267893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b="1" dirty="0" smtClean="0"/>
              <a:t>Электромагнитное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57158" y="5357826"/>
            <a:ext cx="21162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b="1" dirty="0" smtClean="0">
                <a:cs typeface="Times New Roman" pitchFamily="18" charset="0"/>
              </a:rPr>
              <a:t>Механическое</a:t>
            </a:r>
            <a:endParaRPr lang="ru-RU" b="1" dirty="0">
              <a:cs typeface="Times New Roman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57158" y="5715016"/>
            <a:ext cx="2222083" cy="369332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r>
              <a:rPr lang="ru-RU" b="1" dirty="0" smtClean="0"/>
              <a:t>Радиоактивное</a:t>
            </a:r>
            <a:endParaRPr lang="ru-RU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500298" y="2786058"/>
            <a:ext cx="37862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По характеру загрязнения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428992" y="4929198"/>
            <a:ext cx="1875835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r>
              <a:rPr lang="ru-RU" b="1" dirty="0" smtClean="0"/>
              <a:t>Пылевидное</a:t>
            </a:r>
            <a:endParaRPr lang="ru-RU" b="1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428992" y="5643578"/>
            <a:ext cx="203132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ru-RU" b="1" dirty="0" smtClean="0"/>
              <a:t>Газообразное</a:t>
            </a:r>
            <a:endParaRPr lang="ru-RU" b="1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428992" y="6000768"/>
            <a:ext cx="210346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b="1" dirty="0" smtClean="0"/>
              <a:t>Парообразное</a:t>
            </a:r>
            <a:endParaRPr lang="ru-RU" b="1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428992" y="5286388"/>
            <a:ext cx="19127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b="1" dirty="0" smtClean="0"/>
              <a:t>Аэрозольное</a:t>
            </a:r>
            <a:endParaRPr lang="ru-RU" b="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6286512" y="5072074"/>
            <a:ext cx="19014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b="1" dirty="0" smtClean="0"/>
              <a:t>Биотическое</a:t>
            </a:r>
            <a:endParaRPr lang="ru-RU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643570" y="5429264"/>
            <a:ext cx="314380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b="1" dirty="0" smtClean="0"/>
              <a:t>Микробиологическое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500430" y="3929066"/>
            <a:ext cx="228601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Соединительная линия уступом 48"/>
          <p:cNvCxnSpPr/>
          <p:nvPr/>
        </p:nvCxnSpPr>
        <p:spPr>
          <a:xfrm rot="10800000" flipV="1">
            <a:off x="1928794" y="4500570"/>
            <a:ext cx="714380" cy="64294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rot="5400000">
            <a:off x="4643438" y="4643446"/>
            <a:ext cx="357190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/>
          <p:nvPr/>
        </p:nvCxnSpPr>
        <p:spPr>
          <a:xfrm rot="10800000" flipV="1">
            <a:off x="8286776" y="5000636"/>
            <a:ext cx="357190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70" name="Picture 6" descr="Air Pollution Illustr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57166"/>
            <a:ext cx="3000396" cy="1643074"/>
          </a:xfrm>
          <a:prstGeom prst="rect">
            <a:avLst/>
          </a:prstGeom>
          <a:noFill/>
        </p:spPr>
      </p:pic>
      <p:sp>
        <p:nvSpPr>
          <p:cNvPr id="57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14348" y="285728"/>
            <a:ext cx="7777162" cy="720725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загрязнение атмосферы</a:t>
            </a: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714348" y="1031853"/>
            <a:ext cx="7777162" cy="5446712"/>
          </a:xfrm>
          <a:prstGeom prst="rect">
            <a:avLst/>
          </a:prstGeom>
          <a:solidFill>
            <a:srgbClr val="CCECFF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endParaRPr kumimoji="0" lang="ru-RU" sz="1800" b="1" i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ru-RU" sz="24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Природное: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лесные пожары;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вулканические извержения, окисление серы и сульфатов;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выделения океанов;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пылевые бури;</a:t>
            </a:r>
            <a:endParaRPr kumimoji="0" lang="ru-RU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ru-RU" sz="24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Антропогенное:</a:t>
            </a:r>
            <a:endParaRPr kumimoji="0" lang="ru-RU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производство и добыча строительных материалов;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Сжигание нефтепродуктов и др. хим. соединений (выбросы предприятий, автомобильный транспорт);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Энергетическая и химическая промышленность и </a:t>
            </a:r>
            <a:r>
              <a:rPr kumimoji="0" lang="ru-RU" sz="24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д.р</a:t>
            </a:r>
            <a:endParaRPr kumimoji="0" lang="ru-RU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Теплоэнергетика, отопление жилищ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28992" y="1071546"/>
            <a:ext cx="416684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По источникам загрязнения: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Funny Air Pollution Pic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643182"/>
            <a:ext cx="2071696" cy="158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14348" y="366695"/>
            <a:ext cx="8002587" cy="633412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Основные экологические проблемы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714348" y="928670"/>
            <a:ext cx="7991475" cy="5521345"/>
          </a:xfrm>
          <a:prstGeom prst="rect">
            <a:avLst/>
          </a:prstGeom>
          <a:solidFill>
            <a:srgbClr val="CCECFF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Запылённость;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Изменение газового состава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Озоновые дыры;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Антропогенные облака и туманы;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Радионуклидное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загрязнение.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Основные загрязнители: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Твердые частицы (зола, пыль)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ru-RU" sz="24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СО;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Летучие углеводороды, (фреоны);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ПАУ;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формальдегид</a:t>
            </a: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pic>
        <p:nvPicPr>
          <p:cNvPr id="5" name="Picture 14" descr="формальдегид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71802" y="5715016"/>
            <a:ext cx="704863" cy="662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16"/>
          <p:cNvGraphicFramePr>
            <a:graphicFrameLocks noGrp="1"/>
          </p:cNvGraphicFramePr>
          <p:nvPr/>
        </p:nvGraphicFramePr>
        <p:xfrm>
          <a:off x="0" y="0"/>
          <a:ext cx="9144000" cy="6655118"/>
        </p:xfrm>
        <a:graphic>
          <a:graphicData uri="http://schemas.openxmlformats.org/drawingml/2006/table">
            <a:tbl>
              <a:tblPr/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Загрязнения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Основные естественные источники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Основные антропогенные источники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Среднегодовая кон-центрация в воз-духе, мг/м</a:t>
                      </a:r>
                      <a:r>
                        <a:rPr kumimoji="0" lang="ru-RU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3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Твердые частицы (зола, пыль)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извержения, пыле-вые бури, лесные пожары и пр.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Сжигание топлива в пром. и бытовых установках, пром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Calibri" pitchFamily="34" charset="0"/>
                        </a:rPr>
                        <a:t> строительных материалов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В городах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0,04-0,4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4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S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0</a:t>
                      </a:r>
                      <a:r>
                        <a:rPr kumimoji="0" lang="ru-RU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2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Вулканические из-вержения, окисление серы и сульфатов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То же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В городах до 1,0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NO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Лесные пожары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Промышленность, автотранспорт, ТЭС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В районах с раз-витой промыш-ленностью до 0,2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СО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Лесные пожары, выделения океанов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Автотранспорт, промышленные энергоустановки, черная металлургия  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В городах от 1,0 до 50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Летучие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углеводоро-ды,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(фреоны)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Лесные пожары, природный метан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Автотранспорт, дожигание отходов, холодильная техника  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В районах с раз-витой промыш-ленностью до 3,0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ПАУ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-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Автотранспорт, химические заводы,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нефтепрераба-тывающие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 заводы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В районах с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раз-витой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промыш-ленностью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 до 0,01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80368" y="6466313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Кирвель </a:t>
            </a:r>
            <a:r>
              <a:rPr lang="ru-RU" b="1" dirty="0">
                <a:solidFill>
                  <a:srgbClr val="000000"/>
                </a:solidFill>
              </a:rPr>
              <a:t>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1688p26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316912" cy="3992563"/>
          </a:xfrm>
          <a:prstGeom prst="rect">
            <a:avLst/>
          </a:prstGeom>
          <a:noFill/>
          <a:ln w="9525">
            <a:pattFill prst="pct5">
              <a:fgClr>
                <a:schemeClr val="tx1"/>
              </a:fgClr>
              <a:bgClr>
                <a:schemeClr val="tx1"/>
              </a:bgClr>
            </a:pattFill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28596" y="428604"/>
            <a:ext cx="8229600" cy="1357322"/>
          </a:xfrm>
          <a:prstGeom prst="rect">
            <a:avLst/>
          </a:prstGeom>
          <a:solidFill>
            <a:srgbClr val="FFFF99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Антропогенные загрязнители атмосферы и связанные</a:t>
            </a:r>
            <a:b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</a:b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с ними изменения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/>
            </a:r>
            <a:b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</a:b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357166"/>
            <a:ext cx="8572560" cy="614366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3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 l="1915" t="3125" r="16406" b="3125"/>
          <a:stretch>
            <a:fillRect/>
          </a:stretch>
        </p:blipFill>
        <p:spPr bwMode="auto">
          <a:xfrm>
            <a:off x="571472" y="428604"/>
            <a:ext cx="8080398" cy="572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786182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282" y="285728"/>
            <a:ext cx="8643998" cy="6286544"/>
          </a:xfrm>
          <a:prstGeom prst="rect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285720" y="428604"/>
            <a:ext cx="857256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Одним из результатов деятельности человечества в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XX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ст. явилось загрязнение атмосферы и других компонентов природы </a:t>
            </a: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радиоактивными элементами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Радиоактивное загрязнение окружающей среды представляет собой увеличение естественного радиационного фона в результате использования человеком естественных и искусственных радиоактивных веществ.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Источниками радиоактивного загрязнения окружающей среды явились, прежде всего, экспериментальные взрывы при испытаниях атомных и водородных бомб, различные производства, связанные с изготовлением ядерного оружия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 также ядерные реакторы и атомные электростанции, отходы атомных предприятий и установок. Различного рода повреждения и аварии атомных реакторов в Англии, Франции, Болгарии, Германии, США и в ряде других стран мира приводили к выбросам в окружающую среду. Крупнейшей катастрофой явился взрыв ядерного реактора на Чернобыльской АЭС в 1986 г. Радиоактивное загрязнение воздушной среды такими летучими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элементами, как цезий-137, стронций-90, плутоний распространилось по всей Европе. Самое большое пятно очень сильного загрязнения (более 40 Ки на 1 км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находится в Беларуси — 2,6 км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далее идут Украина — 0, 56 км - и Россия — 0,46 км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В других странах Европы загрязнение не превышает 2 — 5 Ки на 1 км, такие пятна были обнаружены в Финляндии, Австрии, Швеции и Франции. По оценкам отдельных ученых, на рубеже нового тысячелетия население земного шара получает дополнительное облучение, вдвое большее, чем доза естественного радиационного фона.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786182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714356"/>
            <a:ext cx="5000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Химическое загрязнение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атмосферы</a:t>
            </a:r>
            <a:endParaRPr lang="ru-RU" b="1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86182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>
            <a:off x="4078799" y="1350433"/>
            <a:ext cx="41648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785918" y="1643050"/>
            <a:ext cx="5000660" cy="4286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285984" y="171448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Кислотные дожди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5" descr="acid_pic2"/>
          <p:cNvPicPr>
            <a:picLocks noChangeAspect="1" noChangeArrowheads="1"/>
          </p:cNvPicPr>
          <p:nvPr/>
        </p:nvPicPr>
        <p:blipFill>
          <a:blip r:embed="rId2">
            <a:lum bright="-60000" contrast="80000"/>
          </a:blip>
          <a:srcRect/>
          <a:stretch>
            <a:fillRect/>
          </a:stretch>
        </p:blipFill>
        <p:spPr bwMode="auto">
          <a:xfrm>
            <a:off x="1928793" y="2357430"/>
            <a:ext cx="5048253" cy="37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21510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357158" y="357166"/>
            <a:ext cx="9144000" cy="5000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Среднесуточное поступление в атмосферу оксидов серы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33330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Содержимое 3"/>
          <p:cNvGraphicFramePr>
            <a:graphicFrameLocks/>
          </p:cNvGraphicFramePr>
          <p:nvPr/>
        </p:nvGraphicFramePr>
        <p:xfrm>
          <a:off x="285718" y="1071546"/>
          <a:ext cx="8715437" cy="5151871"/>
        </p:xfrm>
        <a:graphic>
          <a:graphicData uri="http://schemas.openxmlformats.org/drawingml/2006/table">
            <a:tbl>
              <a:tblPr/>
              <a:tblGrid>
                <a:gridCol w="2315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страна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Общий объем, тыс. т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Доля поступления из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других стран, %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Норвегия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Швеция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Дания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7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Великобритания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Нидерланды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Германия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208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Польша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Швейцария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Австрия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1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Франция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Италия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113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86182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85786" y="1643050"/>
            <a:ext cx="7643866" cy="246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Антропогенные </a:t>
            </a:r>
          </a:p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природные источники загрязнения</a:t>
            </a:r>
            <a:r>
              <a:rPr kumimoji="0" lang="ru-RU" sz="4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а</a:t>
            </a:r>
            <a:r>
              <a:rPr kumimoji="0" lang="ru-RU" sz="4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тмосферы. </a:t>
            </a:r>
            <a:endParaRPr kumimoji="0" lang="ru-RU" sz="4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428992" y="6000768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Кирвель </a:t>
            </a:r>
            <a:r>
              <a:rPr lang="ru-RU" b="1" dirty="0">
                <a:solidFill>
                  <a:srgbClr val="000000"/>
                </a:solidFill>
              </a:rPr>
              <a:t>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786182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pic>
        <p:nvPicPr>
          <p:cNvPr id="88068" name="Picture 4" descr="Схема образования кислотных осадков - Презентация 1031/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7929618" cy="5947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http://im1-tub-by.yandex.net/i?id=d9c959bd85dfefa8fdf3efba1f25fc44-133-144&amp;n=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3497605" cy="2428892"/>
          </a:xfrm>
          <a:prstGeom prst="rect">
            <a:avLst/>
          </a:prstGeom>
          <a:noFill/>
        </p:spPr>
      </p:pic>
      <p:pic>
        <p:nvPicPr>
          <p:cNvPr id="90116" name="Picture 4" descr="КОЖУХОВО ОНЛАЙН :: Просмотр темы - Веселые картинк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500042"/>
            <a:ext cx="4553644" cy="2994021"/>
          </a:xfrm>
          <a:prstGeom prst="rect">
            <a:avLst/>
          </a:prstGeom>
          <a:noFill/>
        </p:spPr>
      </p:pic>
      <p:pic>
        <p:nvPicPr>
          <p:cNvPr id="90118" name="Picture 6" descr="Завод СПГ грозит Хасанскому району Приморья кислотными дождями - Новости Приморья Золото Уссурийск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7" y="3429000"/>
            <a:ext cx="3643338" cy="2428892"/>
          </a:xfrm>
          <a:prstGeom prst="rect">
            <a:avLst/>
          </a:prstGeom>
          <a:noFill/>
        </p:spPr>
      </p:pic>
      <p:pic>
        <p:nvPicPr>
          <p:cNvPr id="90120" name="Picture 8" descr="Что такое кислотный дождь?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3571876"/>
            <a:ext cx="4071966" cy="2786082"/>
          </a:xfrm>
          <a:prstGeom prst="rect">
            <a:avLst/>
          </a:prstGeom>
          <a:noFill/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643306" y="6357958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 preferRelativeResize="0">
            <a:picLocks noChangeArrowheads="1"/>
          </p:cNvPicPr>
          <p:nvPr/>
        </p:nvPicPr>
        <p:blipFill>
          <a:blip r:embed="rId2">
            <a:lum bright="-12000" contrast="42000"/>
          </a:blip>
          <a:srcRect/>
          <a:stretch>
            <a:fillRect/>
          </a:stretch>
        </p:blipFill>
        <p:spPr>
          <a:xfrm>
            <a:off x="428596" y="642918"/>
            <a:ext cx="8215370" cy="5643602"/>
          </a:xfrm>
          <a:prstGeom prst="rect">
            <a:avLst/>
          </a:prstGeom>
          <a:noFill/>
        </p:spPr>
      </p:pic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428596" y="214290"/>
            <a:ext cx="8510588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загрязнение атмосферы выбросами двуокиси азота (NO2)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643306" y="6357958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285720" y="357166"/>
            <a:ext cx="8572560" cy="614366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62" name="Picture 2" descr="http://im3-tub-by.yandex.net/i?id=29ee8f6df5ae809efcfaeff02353430d-117-144&amp;n=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3321867" cy="2214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71538" y="357166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Смог - канцерогенный фотохимический туман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85723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Пекин</a:t>
            </a:r>
            <a:endParaRPr lang="ru-RU" dirty="0"/>
          </a:p>
        </p:txBody>
      </p:sp>
      <p:pic>
        <p:nvPicPr>
          <p:cNvPr id="92164" name="Picture 4" descr="http://im3-tub-by.yandex.net/i?id=b531c907dc166afb0e540667d00032d4-12-144&amp;n=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214422"/>
            <a:ext cx="3286148" cy="219076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00760" y="85723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Сингапур</a:t>
            </a:r>
          </a:p>
          <a:p>
            <a:endParaRPr lang="ru-RU" dirty="0"/>
          </a:p>
        </p:txBody>
      </p:sp>
      <p:pic>
        <p:nvPicPr>
          <p:cNvPr id="9" name="Рисунок 8" descr="pic1_smog"/>
          <p:cNvPicPr>
            <a:picLocks noChangeAspect="1" noChangeArrowheads="1"/>
          </p:cNvPicPr>
          <p:nvPr/>
        </p:nvPicPr>
        <p:blipFill>
          <a:blip r:embed="rId4">
            <a:lum bright="18000" contrast="24000"/>
          </a:blip>
          <a:srcRect/>
          <a:stretch>
            <a:fillRect/>
          </a:stretch>
        </p:blipFill>
        <p:spPr bwMode="auto">
          <a:xfrm>
            <a:off x="642910" y="3857628"/>
            <a:ext cx="3786214" cy="255306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28728" y="357187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Лос-Анджелес</a:t>
            </a:r>
            <a:endParaRPr lang="ru-RU" dirty="0"/>
          </a:p>
        </p:txBody>
      </p:sp>
      <p:pic>
        <p:nvPicPr>
          <p:cNvPr id="92166" name="Picture 6" descr="http://im1-tub-by.yandex.net/i?id=fa3f0c054db3ef2099e8df20fc9352aa-29-144&amp;n=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1525" y="4143380"/>
            <a:ext cx="4133879" cy="221457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429388" y="364331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Москва</a:t>
            </a:r>
            <a:endParaRPr lang="ru-RU" dirty="0"/>
          </a:p>
        </p:txBody>
      </p:sp>
      <p:pic>
        <p:nvPicPr>
          <p:cNvPr id="92168" name="Picture 8" descr="Best Pers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1934" y="3357562"/>
            <a:ext cx="1643074" cy="1215875"/>
          </a:xfrm>
          <a:prstGeom prst="rect">
            <a:avLst/>
          </a:prstGeom>
          <a:noFill/>
        </p:spPr>
      </p:pic>
      <p:cxnSp>
        <p:nvCxnSpPr>
          <p:cNvPr id="15" name="Прямая со стрелкой 14"/>
          <p:cNvCxnSpPr/>
          <p:nvPr/>
        </p:nvCxnSpPr>
        <p:spPr>
          <a:xfrm rot="5400000">
            <a:off x="4750595" y="2464587"/>
            <a:ext cx="857256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6200000" flipH="1">
            <a:off x="4214810" y="2428868"/>
            <a:ext cx="78581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643306" y="3643314"/>
            <a:ext cx="35719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0800000">
            <a:off x="5786446" y="3714752"/>
            <a:ext cx="285752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3786182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7158" y="357166"/>
            <a:ext cx="8429684" cy="6143668"/>
          </a:xfrm>
          <a:prstGeom prst="rect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00100" y="500042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Возникновение антропогенных облаков и туманов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4210" name="Picture 2" descr="Вселенная - Вид из космоса, работа космонавтов Картинки на все случаи жизн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000108"/>
            <a:ext cx="3333773" cy="2500330"/>
          </a:xfrm>
          <a:prstGeom prst="rect">
            <a:avLst/>
          </a:prstGeom>
          <a:noFill/>
        </p:spPr>
      </p:pic>
      <p:pic>
        <p:nvPicPr>
          <p:cNvPr id="94212" name="Picture 4" descr="Персональный сайт - Как правильно ездить во время туман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643314"/>
            <a:ext cx="4008347" cy="2667807"/>
          </a:xfrm>
          <a:prstGeom prst="rect">
            <a:avLst/>
          </a:prstGeom>
          <a:noFill/>
        </p:spPr>
      </p:pic>
      <p:pic>
        <p:nvPicPr>
          <p:cNvPr id="94214" name="Picture 6" descr="Едем отдыхать за границу без проблем и нервотрёпо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6524" y="1071547"/>
            <a:ext cx="3159474" cy="2357454"/>
          </a:xfrm>
          <a:prstGeom prst="rect">
            <a:avLst/>
          </a:prstGeom>
          <a:noFill/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786182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4"/>
          <p:cNvSpPr txBox="1">
            <a:spLocks noChangeArrowheads="1"/>
          </p:cNvSpPr>
          <p:nvPr/>
        </p:nvSpPr>
        <p:spPr>
          <a:xfrm>
            <a:off x="0" y="0"/>
            <a:ext cx="9144000" cy="404813"/>
          </a:xfrm>
          <a:prstGeom prst="rect">
            <a:avLst/>
          </a:prstGeom>
          <a:solidFill>
            <a:srgbClr val="99CCFF"/>
          </a:solidFill>
        </p:spPr>
        <p:txBody>
          <a:bodyPr vert="horz" anchor="b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характеристики антропогенных облаков и туманов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3" name="Group 465"/>
          <p:cNvGraphicFramePr>
            <a:graphicFrameLocks/>
          </p:cNvGraphicFramePr>
          <p:nvPr/>
        </p:nvGraphicFramePr>
        <p:xfrm>
          <a:off x="0" y="642917"/>
          <a:ext cx="9144001" cy="6215082"/>
        </p:xfrm>
        <a:graphic>
          <a:graphicData uri="http://schemas.openxmlformats.org/drawingml/2006/table">
            <a:tbl>
              <a:tblPr/>
              <a:tblGrid>
                <a:gridCol w="38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04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№ </a:t>
                      </a:r>
                      <a:r>
                        <a:rPr kumimoji="0" 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п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</a:t>
                      </a:r>
                      <a:r>
                        <a:rPr kumimoji="0" 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п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Вид образования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Темпер.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Относ. влажность, %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Скор. ветра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Время суток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Геометр. размеры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54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</a:t>
                      </a:r>
                      <a:r>
                        <a:rPr kumimoji="0" 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Times New Roman" pitchFamily="18" charset="0"/>
                          <a:cs typeface="Arial" charset="0"/>
                        </a:rPr>
                        <a:t>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За самолётами (облачные следы) 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&lt; - 28°C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любая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круглые сутки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 км в длину и до 1 км в ширину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&lt; - 36°C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3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&lt; - 39°C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94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2.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Смоги: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90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а) Лос-Анджелес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24..32°C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60..70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штиль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полденьутро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по площади до 1000 км</a:t>
                      </a:r>
                      <a:r>
                        <a:rPr kumimoji="0" lang="ru-RU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90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б) Лондон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-1..4°C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80..100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0..3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по площади до 1000 км</a:t>
                      </a:r>
                      <a:r>
                        <a:rPr kumimoji="0" lang="ru-RU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711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Облачные шлейфы от крупных пожаров 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при любых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&lt;100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любая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круглые сутки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в длину до 500 км, в ширину до 400 км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214678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714356"/>
            <a:ext cx="47149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Тепловое загрязнение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атмосферы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71670" y="1643050"/>
            <a:ext cx="4786346" cy="4286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643174" y="171448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Парниковый эффект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>
            <a:off x="4071934" y="1357298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234" name="Picture 2" descr="Украина устроила распродажу квот на парниковые газы - Финансы на Новостей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4572032" cy="3429024"/>
          </a:xfrm>
          <a:prstGeom prst="rect">
            <a:avLst/>
          </a:prstGeom>
          <a:noFill/>
        </p:spPr>
      </p:pic>
      <p:sp>
        <p:nvSpPr>
          <p:cNvPr id="95236" name="AutoShape 4" descr="Австралия намерена уменьшить выбросы парниковых газов к 2020 г. на 10% Землянин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5238" name="AutoShape 6" descr="Австралия намерена уменьшить выбросы парниковых газов к 2020 г. на 10% Землянин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5240" name="AutoShape 8" descr="Австралия намерена уменьшить выбросы парниковых газов к 2020 г. на 10% Землянин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5242" name="AutoShape 10" descr="Австралия намерена уменьшить выбросы парниковых газов к 2020 г. на 10% Землянин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5244" name="AutoShape 12" descr="Австралия намерена уменьшить выбросы парниковых газов к 2020 г. на 10% Землянин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5246" name="AutoShape 14" descr="Австралия намерена уменьшить выбросы парниковых газов к 2020 г. на 10% Землянин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5248" name="AutoShape 16" descr="Австралия намерена уменьшить выбросы парниковых газов к 2020…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5250" name="AutoShape 18" descr="Австралия намерена уменьшить выбросы парниковых газов к 2020…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52" name="Picture 20" descr="Runaway Greenhouse Effect : WAOW Weather Blo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857496"/>
            <a:ext cx="2583674" cy="2500330"/>
          </a:xfrm>
          <a:prstGeom prst="rect">
            <a:avLst/>
          </a:prstGeom>
          <a:noFill/>
        </p:spPr>
      </p:pic>
      <p:sp>
        <p:nvSpPr>
          <p:cNvPr id="17" name="Стрелка вправо 16"/>
          <p:cNvSpPr/>
          <p:nvPr/>
        </p:nvSpPr>
        <p:spPr>
          <a:xfrm>
            <a:off x="5357818" y="3714752"/>
            <a:ext cx="571504" cy="5715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3643306" y="6072206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1472" y="2786058"/>
            <a:ext cx="8229600" cy="1143000"/>
          </a:xfrm>
          <a:prstGeom prst="rect">
            <a:avLst/>
          </a:prstGeom>
          <a:solidFill>
            <a:srgbClr val="FFFF00"/>
          </a:solidFill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ja-JP" sz="6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парниковые газы</a:t>
            </a:r>
            <a:r>
              <a:rPr kumimoji="0" lang="ru-RU" altLang="ja-JP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62047" y="4081458"/>
            <a:ext cx="3168650" cy="2160588"/>
            <a:chOff x="793" y="2568"/>
            <a:chExt cx="1996" cy="1361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793" y="2568"/>
              <a:ext cx="1996" cy="1361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1474" y="3067"/>
              <a:ext cx="771" cy="404"/>
            </a:xfrm>
            <a:prstGeom prst="rect">
              <a:avLst/>
            </a:prstGeom>
            <a:solidFill>
              <a:srgbClr val="FF3F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altLang="ja-JP" sz="36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С0</a:t>
              </a:r>
              <a:r>
                <a:rPr lang="ru-RU" altLang="ja-JP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r>
                <a:rPr lang="ru-RU" altLang="ja-JP" sz="3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 </a:t>
              </a:r>
              <a:endParaRPr lang="ru-RU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035522" y="4081458"/>
            <a:ext cx="3168650" cy="2160588"/>
            <a:chOff x="3107" y="2568"/>
            <a:chExt cx="1996" cy="136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107" y="2568"/>
              <a:ext cx="1996" cy="1361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742" y="3067"/>
              <a:ext cx="816" cy="404"/>
            </a:xfrm>
            <a:prstGeom prst="rect">
              <a:avLst/>
            </a:prstGeom>
            <a:solidFill>
              <a:srgbClr val="FF3F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altLang="ja-JP" sz="3600" b="1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СН</a:t>
              </a:r>
              <a:r>
                <a:rPr lang="ru-RU" altLang="ja-JP" b="1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endParaRPr lang="ru-RU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290609" y="481008"/>
            <a:ext cx="3168650" cy="2160588"/>
            <a:chOff x="748" y="300"/>
            <a:chExt cx="1996" cy="1361"/>
          </a:xfrm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 rot="10800000">
              <a:off x="748" y="300"/>
              <a:ext cx="1996" cy="1361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83" y="663"/>
              <a:ext cx="817" cy="404"/>
            </a:xfrm>
            <a:prstGeom prst="rect">
              <a:avLst/>
            </a:prstGeom>
            <a:solidFill>
              <a:srgbClr val="FF3F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altLang="ja-JP" sz="36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</a:t>
              </a:r>
              <a:r>
                <a:rPr lang="ru-RU" altLang="ja-JP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r>
                <a:rPr lang="ru-RU" altLang="ja-JP" sz="36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</a:t>
              </a:r>
              <a:endParaRPr lang="ru-RU" sz="3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4891059" y="481008"/>
            <a:ext cx="3168650" cy="2160588"/>
            <a:chOff x="3061" y="300"/>
            <a:chExt cx="1996" cy="1361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 rot="10800000">
              <a:off x="3061" y="300"/>
              <a:ext cx="1996" cy="1361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ru-RU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742" y="663"/>
              <a:ext cx="907" cy="404"/>
            </a:xfrm>
            <a:prstGeom prst="rect">
              <a:avLst/>
            </a:prstGeom>
            <a:solidFill>
              <a:srgbClr val="FF3F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H</a:t>
              </a: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r>
                <a:rPr lang="en-US" sz="36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</a:t>
              </a:r>
              <a:endParaRPr lang="ru-RU" sz="3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714744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5"/>
          <p:cNvGraphicFramePr>
            <a:graphicFrameLocks noChangeAspect="1"/>
          </p:cNvGraphicFramePr>
          <p:nvPr/>
        </p:nvGraphicFramePr>
        <p:xfrm>
          <a:off x="0" y="0"/>
          <a:ext cx="9323387" cy="724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Шаблон Microsoft Office PowerPoint 2007" r:id="rId3" imgW="4570530" imgH="3427616" progId="PowerPoint.Slide.12">
                  <p:embed/>
                </p:oleObj>
              </mc:Choice>
              <mc:Fallback>
                <p:oleObj name="Шаблон Microsoft Office PowerPoint 2007" r:id="rId3" imgW="4570530" imgH="3427616" progId="PowerPoint.Slide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323387" cy="724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14282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357166"/>
            <a:ext cx="8572560" cy="6143668"/>
          </a:xfrm>
          <a:prstGeom prst="rect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28596" y="857232"/>
            <a:ext cx="8429652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	Атмосферные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загрязнения оказывают многообразное вредное влияние на организм человека, животных, растения и микроорганизмы, вызывают глобальные изменения в биосфере, наносят ощутимый экономический ущерб.</a:t>
            </a:r>
          </a:p>
          <a:p>
            <a:pPr algn="just"/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Повышенный уровень загрязнения атмосферного воздуха отражается, прежде всего, на здоровье людей.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Многочисленными исследованиями доказано, что в промышленных центрах с высоким уровнем загрязнения воздуха резко возрастает количество заболеваний, особенно среди людей старшего возраста и детей, повышается смертность, Взвешенные частицы дыма и сажи поглощают солнечный свет, при этом теряется значительная часть ультрафиолетовых лучей, представляющих наибольшую ценность для здоровья людей и животных. 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Ультрафиолетовая недостаточность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часто становится причиной заболеваний рахитом и авитаминозом. Загрязненный воздух вызывает раздражения и болезни дыхательных путей — бронхит, эмфизему, астму.</a:t>
            </a:r>
          </a:p>
          <a:p>
            <a:pPr algn="just"/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Особенно опасны воздействия на человека канцерогенных веществ, которые способствуют развитию раковых и других опухолевых образований. Канцерогенные вещества образуются в</a:t>
            </a:r>
            <a:r>
              <a:rPr lang="ru-RU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результате частичного синтеза при неполном сгорании топлива. Их источниками являются выхлопные газы автотранспорта, авиации, промышленные отходы при сжигании твердого и жидкого топлива, газы, образующиеся в процессе переработки нефти.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42976" y="500042"/>
            <a:ext cx="6858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Экологические последствия загрязнения атмосферы</a:t>
            </a:r>
            <a:endParaRPr lang="ru-RU" sz="2000" b="1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9058" y="6357958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Кирвель </a:t>
            </a:r>
            <a:r>
              <a:rPr lang="ru-RU" b="1" dirty="0">
                <a:solidFill>
                  <a:srgbClr val="000000"/>
                </a:solidFill>
              </a:rPr>
              <a:t>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714348" y="1000108"/>
            <a:ext cx="7786742" cy="4401205"/>
          </a:xfrm>
          <a:prstGeom prst="rect">
            <a:avLst/>
          </a:prstGeom>
          <a:solidFill>
            <a:srgbClr val="99CC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План занятия: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Источники и важнейшие компоненты антропогенного загрязнения атмосферы. Природные процессы загрязнения атмосферы.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Экологические последствия загрязнения атмосферы.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Способы нормирования качества атмосферного воздуха.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Основные направления и технологические мероприятия по защите воздушного бассейна.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428992" y="6000768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Кирвель </a:t>
            </a:r>
            <a:r>
              <a:rPr lang="ru-RU" b="1" dirty="0">
                <a:solidFill>
                  <a:srgbClr val="000000"/>
                </a:solidFill>
              </a:rPr>
              <a:t>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357166"/>
            <a:ext cx="8572560" cy="614366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428596" y="642918"/>
            <a:ext cx="8286808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Загрязнение воздушного бассейна вызывает значительные потери в народном хозяйстве. В промышленном производстве — это разрушение металлических конструкций, крыш и фасадов зданий, снижение качества выпускаемой продукции. Высокие концентрации в воздухе окислов серы, азота и углерода ускоряют процессы разрушения строительных материалов и коррозии металлов. Установлено, что в индустриальных городах сталь ржавеет в 20, а алюминий разрушается в 100 раз быстрее, чем в сельской местности. Аналогичный ущерб наносится жилищно-коммунальному хозяйству городов, объектам социально-культурной сферы, памятникам архитектуры и искусства, находящимся на открытом воздухе.</a:t>
            </a:r>
            <a:endParaRPr kumimoji="0" 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Загрязнение атмосферы наносит огромный ущерб сельскому хозяйству. Существует зависимость недобора урожая сельскохозяйственных растений от содержания загрязнителей в</a:t>
            </a:r>
            <a:r>
              <a:rPr kumimoji="0" lang="ru-RU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воздухе Установлено отрицательное влияние фенола, пыли и сернистого ангидрида на урожайность озимой пшеницы. При снижении концентрации пыли на 0,1 мг/м</a:t>
            </a:r>
            <a:r>
              <a:rPr kumimoji="0" lang="ru-RU" sz="19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урожайность пшеницы возрастает на 0,36 </a:t>
            </a:r>
            <a:r>
              <a:rPr kumimoji="0" 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</a:t>
            </a: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/га. С загрязнением воздуха и других компонентов окружающей среды связано снижение продуктивности сельскохозяйственных животных.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Виды лишайников, используемые в лихеноиндикаци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929618" cy="434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5"/>
          <p:cNvSpPr>
            <a:spLocks noChangeArrowheads="1"/>
          </p:cNvSpPr>
          <p:nvPr/>
        </p:nvSpPr>
        <p:spPr bwMode="auto">
          <a:xfrm>
            <a:off x="285720" y="5786454"/>
            <a:ext cx="8501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i="1" dirty="0">
                <a:solidFill>
                  <a:srgbClr val="333300"/>
                </a:solidFill>
              </a:rPr>
              <a:t>1–</a:t>
            </a:r>
            <a:r>
              <a:rPr lang="ru-RU" b="1" i="1" dirty="0" err="1">
                <a:solidFill>
                  <a:srgbClr val="333300"/>
                </a:solidFill>
              </a:rPr>
              <a:t>пармелия</a:t>
            </a:r>
            <a:r>
              <a:rPr lang="ru-RU" b="1" i="1" dirty="0">
                <a:solidFill>
                  <a:srgbClr val="333300"/>
                </a:solidFill>
              </a:rPr>
              <a:t>; </a:t>
            </a:r>
            <a:r>
              <a:rPr lang="en-US" b="1" i="1" dirty="0">
                <a:solidFill>
                  <a:srgbClr val="333300"/>
                </a:solidFill>
              </a:rPr>
              <a:t>      </a:t>
            </a:r>
            <a:r>
              <a:rPr lang="ru-RU" b="1" i="1" dirty="0">
                <a:solidFill>
                  <a:srgbClr val="333300"/>
                </a:solidFill>
              </a:rPr>
              <a:t>2–</a:t>
            </a:r>
            <a:r>
              <a:rPr lang="ru-RU" b="1" i="1" dirty="0" err="1">
                <a:solidFill>
                  <a:srgbClr val="333300"/>
                </a:solidFill>
              </a:rPr>
              <a:t>гипогимния</a:t>
            </a:r>
            <a:r>
              <a:rPr lang="ru-RU" b="1" i="1" dirty="0">
                <a:solidFill>
                  <a:srgbClr val="333300"/>
                </a:solidFill>
              </a:rPr>
              <a:t>; </a:t>
            </a:r>
            <a:r>
              <a:rPr lang="en-US" b="1" i="1" dirty="0">
                <a:solidFill>
                  <a:srgbClr val="333300"/>
                </a:solidFill>
              </a:rPr>
              <a:t>      </a:t>
            </a:r>
            <a:r>
              <a:rPr lang="ru-RU" b="1" i="1" dirty="0">
                <a:solidFill>
                  <a:srgbClr val="333300"/>
                </a:solidFill>
              </a:rPr>
              <a:t>3–</a:t>
            </a:r>
            <a:r>
              <a:rPr lang="ru-RU" b="1" i="1" dirty="0" err="1">
                <a:solidFill>
                  <a:srgbClr val="333300"/>
                </a:solidFill>
              </a:rPr>
              <a:t>эверния</a:t>
            </a:r>
            <a:endParaRPr lang="ru-RU" dirty="0"/>
          </a:p>
        </p:txBody>
      </p:sp>
      <p:sp>
        <p:nvSpPr>
          <p:cNvPr id="4" name="Прямоугольник 5"/>
          <p:cNvSpPr>
            <a:spLocks noChangeArrowheads="1"/>
          </p:cNvSpPr>
          <p:nvPr/>
        </p:nvSpPr>
        <p:spPr bwMode="auto">
          <a:xfrm>
            <a:off x="285720" y="428604"/>
            <a:ext cx="8501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БИОИНДИКАЦИЯ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86182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71472" y="-357182"/>
            <a:ext cx="8858312" cy="35718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Степень загрязнения в зависимости от видового разнообразия лишайников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357159" y="1142985"/>
          <a:ext cx="8501122" cy="5168463"/>
        </p:xfrm>
        <a:graphic>
          <a:graphicData uri="http://schemas.openxmlformats.org/drawingml/2006/table">
            <a:tbl>
              <a:tblPr/>
              <a:tblGrid>
                <a:gridCol w="877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8674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Зона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Степень загрязнения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spc="-3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Наличие (+) или отсутствие (–) лишайников</a:t>
                      </a:r>
                      <a:endParaRPr lang="ru-RU" sz="2000" b="1">
                        <a:solidFill>
                          <a:srgbClr val="3333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3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кустистые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листовые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накипные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3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Загрязнения нет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1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Относительно чистая зона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14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Зона умеренного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загрязнения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86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Зона критического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загрязнения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3333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4414" y="500042"/>
            <a:ext cx="6711774" cy="584775"/>
          </a:xfrm>
          <a:prstGeom prst="rect">
            <a:avLst/>
          </a:prstGeom>
          <a:solidFill>
            <a:srgbClr val="99CCFF"/>
          </a:solidFill>
          <a:ln w="222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Мониторинг атмосферного воздуха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7158" y="1643050"/>
            <a:ext cx="8358246" cy="489765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596" y="1071546"/>
            <a:ext cx="8286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Наблюдение и контроль за состоянием атмосферы осуществляется в рамках Национальной системы мониторинга Республики Беларусь.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929058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4282" y="357166"/>
            <a:ext cx="8715436" cy="6072230"/>
          </a:xfrm>
          <a:prstGeom prst="rect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42976" y="357166"/>
            <a:ext cx="7286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Способы нормирования качества атмосферного воздуха. </a:t>
            </a:r>
            <a:endParaRPr lang="ru-RU" sz="2000" b="1" dirty="0"/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214282" y="642918"/>
            <a:ext cx="8715436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475" algn="l"/>
              </a:tabLst>
            </a:pP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Для оценки состояния атмосферного воздуха на территории Республики Беларусь действуют единые </a:t>
            </a:r>
            <a:r>
              <a:rPr kumimoji="0" lang="ru-RU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нормативы предельно допустимых концентраций </a:t>
            </a: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загрязняющих веществ в атмосферном воздухе (ориентировочно безопасных уровней воздействия) и уровней вредных физических и иных воздействий на него. </a:t>
            </a:r>
            <a:endParaRPr kumimoji="0" 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475" algn="l"/>
              </a:tabLst>
            </a:pP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Качество атмосферного воздуха регулируется также нормативами:</a:t>
            </a:r>
            <a:endParaRPr kumimoji="0" 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98475" algn="l"/>
              </a:tabLst>
            </a:pP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предельных объемов образования загрязняющих веществ при эксплуатации технологического и другого оборудования, сооружений и объектов;</a:t>
            </a:r>
            <a:endParaRPr kumimoji="0" 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98475" algn="l"/>
              </a:tabLst>
            </a:pP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потребления атмосферного воздуха для производственных нужд;</a:t>
            </a:r>
            <a:endParaRPr kumimoji="0" 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475" algn="l"/>
              </a:tabLst>
            </a:pP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— содержания загрязняющих веществ в отработанных газах и вредных физических и иных воздействий передвижных источников на атмосферный воздух;</a:t>
            </a:r>
            <a:endParaRPr kumimoji="0" 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475" algn="l"/>
              </a:tabLst>
            </a:pP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— удельных выбросов загрязняющих веществ в атмосферный воздух.</a:t>
            </a:r>
            <a:endParaRPr kumimoji="0" 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475" algn="l"/>
              </a:tabLst>
            </a:pP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Наблюдение и контроль за состоянием воздушного бассейна страны осуществляется в рамках Национальной системы мониторинга Республики Беларусь. Наблюдение за состоянием атмосферного</a:t>
            </a:r>
            <a:r>
              <a:rPr kumimoji="0" lang="ru-RU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воздуха по химическим, физическим, биологическим и другим показателям проводят органы гидрометеорологической и санитарно-эпидемиологической служб. Они располагают широкой сетью станций и постов наблюдения, соответствующими лабораториями.</a:t>
            </a:r>
            <a:endParaRPr kumimoji="0" 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 l="29710" t="45822" r="31158" b="48296"/>
          <a:stretch>
            <a:fillRect/>
          </a:stretch>
        </p:blipFill>
        <p:spPr bwMode="auto">
          <a:xfrm>
            <a:off x="0" y="0"/>
            <a:ext cx="9144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4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 t="67653" b="5991"/>
          <a:stretch>
            <a:fillRect/>
          </a:stretch>
        </p:blipFill>
        <p:spPr bwMode="auto">
          <a:xfrm>
            <a:off x="0" y="2428875"/>
            <a:ext cx="91440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5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 l="996" t="10016" r="7390" b="72508"/>
          <a:stretch>
            <a:fillRect/>
          </a:stretch>
        </p:blipFill>
        <p:spPr bwMode="auto">
          <a:xfrm>
            <a:off x="0" y="4286250"/>
            <a:ext cx="9144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6"/>
          <p:cNvPicPr>
            <a:picLocks noChangeAspect="1" noChangeArrowheads="1"/>
          </p:cNvPicPr>
          <p:nvPr/>
        </p:nvPicPr>
        <p:blipFill>
          <a:blip r:embed="rId2">
            <a:lum bright="-20000" contrast="30000"/>
          </a:blip>
          <a:srcRect l="4688" t="55907" r="3123" b="36530"/>
          <a:stretch>
            <a:fillRect/>
          </a:stretch>
        </p:blipFill>
        <p:spPr bwMode="auto">
          <a:xfrm>
            <a:off x="0" y="857250"/>
            <a:ext cx="9144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43372" y="5715016"/>
            <a:ext cx="500062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sz="1600" b="1" dirty="0">
                <a:solidFill>
                  <a:srgbClr val="000000"/>
                </a:solidFill>
              </a:rPr>
              <a:t>Разработчик:</a:t>
            </a:r>
            <a:r>
              <a:rPr lang="ru-RU" sz="1600" dirty="0">
                <a:solidFill>
                  <a:srgbClr val="000000"/>
                </a:solidFill>
              </a:rPr>
              <a:t> преп. каф. экологии  </a:t>
            </a:r>
            <a:r>
              <a:rPr lang="ru-RU" sz="1600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285720" y="357166"/>
            <a:ext cx="8572560" cy="2714644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Для гигиенической оценки степени опасности загрязнения атмосферного воздуха при одновременном присутствии нескольких веществ применяют комплексный показатель загрязнения 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Показатель 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учитывает кратность превышения ПДК, класс опасности вещества, количество совместно присутствующих загрязнителей в атмосфере, характер комбинированного действия веществ.</a:t>
            </a:r>
            <a:endParaRPr kumimoji="0" lang="be-BY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2071670" y="2285992"/>
          <a:ext cx="4176713" cy="207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5" name="Equation" r:id="rId3" imgW="990360" imgH="495000" progId="Equation.DSMT4">
                  <p:embed/>
                </p:oleObj>
              </mc:Choice>
              <mc:Fallback>
                <p:oleObj name="Equation" r:id="rId3" imgW="99036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285992"/>
                        <a:ext cx="4176713" cy="2073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3"/>
          <p:cNvSpPr txBox="1">
            <a:spLocks noChangeAspect="1" noChangeArrowheads="1"/>
          </p:cNvSpPr>
          <p:nvPr/>
        </p:nvSpPr>
        <p:spPr>
          <a:xfrm>
            <a:off x="357158" y="4143380"/>
            <a:ext cx="8501122" cy="242889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– показатель, который учитывает кратность превышения ПДК;</a:t>
            </a:r>
          </a:p>
          <a:p>
            <a:pPr marL="265176" marR="0" lvl="0" indent="-265176" algn="l" defTabSz="914400" rtl="0" eaLnBrk="1" fontAlgn="auto" latinLnBrk="0" hangingPunct="1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– количество загрязняющих веществ;</a:t>
            </a:r>
          </a:p>
          <a:p>
            <a:pPr marL="265176" marR="0" lvl="0" indent="-265176" algn="l" defTabSz="914400" rtl="0" eaLnBrk="1" fontAlgn="auto" latinLnBrk="0" hangingPunct="1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ru-RU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– коэффициент 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изоэффективности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зависящий от класса опасности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-вещества: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8640" marR="0" lvl="1" indent="-201168" algn="l" defTabSz="914400" rtl="0" eaLnBrk="1" fontAlgn="auto" latinLnBrk="0" hangingPunct="1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для 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класса – 2,0, для 2 класса – 1,5, для 3 класса – 1,0, для 4 класса – 0,8;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ru-RU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– фактическая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среднесуточная (среднегодовая) концентрация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-вещества, мг/м</a:t>
            </a:r>
            <a:r>
              <a:rPr kumimoji="0" lang="ru-RU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65176" marR="0" lvl="0" indent="-265176" algn="l" defTabSz="914400" rtl="0" eaLnBrk="1" fontAlgn="auto" latinLnBrk="0" hangingPunct="1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ПДК</a:t>
            </a:r>
            <a:r>
              <a:rPr kumimoji="0" lang="ru-RU" sz="2000" b="0" i="1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– среднесуточная (среднегодовая) ПДК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-вещества, мг/м</a:t>
            </a:r>
            <a:r>
              <a:rPr kumimoji="0" lang="ru-RU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be-BY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428604"/>
            <a:ext cx="8358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Степень суммарного загрязнения атмосферного воздуха рядом веществ может оцениваться по индексу загрязнения атмосферы (ИЗА). Расчет ИЗА производится для приоритетных для данной территории загрязняющих веществ.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2357422" y="2071678"/>
          <a:ext cx="4321175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9" name="Equation" r:id="rId3" imgW="1320480" imgH="507960" progId="Equation.DSMT4">
                  <p:embed/>
                </p:oleObj>
              </mc:Choice>
              <mc:Fallback>
                <p:oleObj name="Equation" r:id="rId3" imgW="1320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2071678"/>
                        <a:ext cx="4321175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3929066"/>
            <a:ext cx="8572560" cy="250033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ru-RU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безразмерный коэффициент, учитывающий опасность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-вещества, равный 1,5 для веществ 1-го класса опасности, 1,3 – 2-го класса, 1,0 – 3-го класса и с неустановленным классом, 0,85 – 4-го класса.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ИЗА ≤ 5 – низкий уровень загрязнения,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&lt; ИЗА &lt; 7 – повышенный уровень загрязнения,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≤ ИЗА &lt; 14 – высокий уровень загрязнения,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ИЗА ≥ 14 - очень высоким уровень загрязнения.</a:t>
            </a:r>
            <a:endParaRPr kumimoji="0" lang="be-BY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720" y="357166"/>
            <a:ext cx="8572560" cy="6143668"/>
          </a:xfrm>
          <a:prstGeom prst="rect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428604"/>
            <a:ext cx="8143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Основные направления и технологические мероприятия по защите воздушного бассейна.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1142984"/>
            <a:ext cx="84296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Защита атмосферного воздуха от загрязнений предусматривает систему мероприятий.</a:t>
            </a:r>
          </a:p>
          <a:p>
            <a:pPr algn="just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Группа санитарно-технических мероприятий: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установка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газопылеочистного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оборудования, герметизация технологического и транспортного оборудования, сооружение сверхвысоких дымовых труб. Одна из основных мер предотвращения загрязнения атмосферного воздуха — строительство газоочистных сооружений и устройств. Наиболее распространены сухие инерционные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золоулавливатели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(батарейные циклоны) и электрофильтры. В мокрых инерционных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золоулавливателях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процесс осаждения частиц летящей золы осуществляется с участием воды.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При невозможности или нецелесообразности использования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пылегазоулавливающих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устройств применяют прием рассеивания загрязняющих веществ через высокие 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сверхвысокие дымовые трубы. Этот метод не позволяет защищать воздушную среду от поступления токсичных примесей, но дает возможность существенно снизить их приземную концентрацию до уровня ПДК. Сущность метода заключается в том, что мощные потоки дымовых газов, двигаясь в трубе с высокой скоростью за счет естественной тяги, рассеиваются на значительном расстоянии от источника загрязнения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910" y="428604"/>
            <a:ext cx="8001056" cy="6000792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00034" y="571480"/>
            <a:ext cx="8215370" cy="578647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714348" y="571480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Условием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появления и развития жизни на Земле является атмосфера — окружающая Землю газовая среда, воздушный бассейн. По объему и составу образующих газов атмосфера Земли резко отличается от газовых оболочек других планет Солнечной системы.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1859340"/>
            <a:ext cx="79296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Атмосфера </a:t>
            </a:r>
            <a:r>
              <a:rPr lang="ru-RU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Земли (от греч.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atmos</a:t>
            </a:r>
            <a:r>
              <a:rPr lang="ru-RU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пар и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sphaira</a:t>
            </a:r>
            <a:r>
              <a:rPr lang="ru-RU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-шар) - это газовая, воздушная оболочка, окружающая Землю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Атмосфера прослеживается на расстоянии до 2000 км от поверхности Земли.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sz="28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Атмосферный </a:t>
            </a:r>
            <a:r>
              <a:rPr lang="ru-RU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воздух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— это механическая смесь газов с взвешенными каплями воды, пыли, кристаллами льда и пр.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643306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Кирвель </a:t>
            </a:r>
            <a:r>
              <a:rPr lang="ru-RU" b="1" dirty="0">
                <a:solidFill>
                  <a:srgbClr val="000000"/>
                </a:solidFill>
              </a:rPr>
              <a:t>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1472" y="500042"/>
            <a:ext cx="7929618" cy="5840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348" y="500042"/>
            <a:ext cx="7772770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00034" y="571480"/>
            <a:ext cx="8286808" cy="5715040"/>
          </a:xfrm>
          <a:prstGeom prst="rect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Кирвель </a:t>
            </a:r>
            <a:r>
              <a:rPr lang="ru-RU" b="1" dirty="0">
                <a:solidFill>
                  <a:srgbClr val="000000"/>
                </a:solidFill>
              </a:rPr>
              <a:t>П.И.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571480"/>
            <a:ext cx="81439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9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900" b="1" i="1" dirty="0" smtClean="0">
                <a:latin typeface="Times New Roman" pitchFamily="18" charset="0"/>
                <a:cs typeface="Times New Roman" pitchFamily="18" charset="0"/>
              </a:rPr>
              <a:t>Группа </a:t>
            </a:r>
            <a:r>
              <a:rPr lang="ru-RU" sz="1900" b="1" i="1" dirty="0">
                <a:latin typeface="Times New Roman" pitchFamily="18" charset="0"/>
                <a:cs typeface="Times New Roman" pitchFamily="18" charset="0"/>
              </a:rPr>
              <a:t>технологических мероприятий: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улучшение технологии производства и сжигания топлива; создание новых технологий, основанных на частично или полностью замкнутых циклах, при которых исключаются выбросы вредных веществ в атмосферу. В то же время решается важная задача — утилизация и возвращение в производство ценных продуктов, сырья и материалов.</a:t>
            </a:r>
          </a:p>
          <a:p>
            <a:pPr algn="just"/>
            <a:r>
              <a:rPr lang="ru-RU" sz="1900" b="1" i="1" dirty="0">
                <a:latin typeface="Times New Roman" pitchFamily="18" charset="0"/>
                <a:cs typeface="Times New Roman" pitchFamily="18" charset="0"/>
              </a:rPr>
              <a:t>Группа планировочных </a:t>
            </a:r>
            <a:r>
              <a:rPr lang="ru-RU" sz="1900" b="1" i="1" dirty="0" smtClean="0">
                <a:latin typeface="Times New Roman" pitchFamily="18" charset="0"/>
                <a:cs typeface="Times New Roman" pitchFamily="18" charset="0"/>
              </a:rPr>
              <a:t>мероприятий: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оптимальное расположение промышленных предприятий с учетом "розы ветров", создание санитарно-защитных зон вокруг промышленных предприятий, вынос наиболее токсичных производств за черту города, рациональная планировка городской застройки, озеленение городов.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3786190"/>
            <a:ext cx="821537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целью охраны атмосферного воздуха на территориях населенных мест при размещении новых объектов и реконструкции действующих устанавливаются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санитарнозащитные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зоны. 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Санитарно-защитная зона 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это территория вокруг предприятия, где возможно превышение ПДК для одного или нескольких загрязняющих веществ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357166"/>
            <a:ext cx="8572560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Нормативные правовые акты</a:t>
            </a:r>
            <a:endParaRPr kumimoji="0" lang="be-BY" sz="28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928670"/>
            <a:ext cx="8572560" cy="5780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Закон Республики Беларусь «Об охране атмосферного воздуха» № 2-З от 16 декабря 2008 г.</a:t>
            </a:r>
          </a:p>
          <a:p>
            <a:pPr algn="just">
              <a:lnSpc>
                <a:spcPct val="80000"/>
              </a:lnSpc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Постановления Совета Министров Республики Беларусь: </a:t>
            </a:r>
          </a:p>
          <a:p>
            <a:pPr algn="just">
              <a:lnSpc>
                <a:spcPct val="80000"/>
              </a:lnSpc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«Об утверждении Положения о порядке выдачи разрешений на выбросы загрязняющих веществ в атмосферный воздух, внесения в них изменений и (или) дополнений, приостановления, возобновления, продления срока действия разрешений на выбросы загрязняющих веществ в атмосферный воздух, прекращения их действия»</a:t>
            </a:r>
          </a:p>
          <a:p>
            <a:pPr lvl="2">
              <a:lnSpc>
                <a:spcPct val="80000"/>
              </a:lnSpc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№ 664 от 21.05.2009 г.</a:t>
            </a:r>
          </a:p>
          <a:p>
            <a:pPr lvl="1">
              <a:lnSpc>
                <a:spcPct val="80000"/>
              </a:lnSpc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«Об утверждении Положения о порядке ведения государственного кадастра атмосферного воздуха и использования его данных»</a:t>
            </a:r>
          </a:p>
          <a:p>
            <a:pPr lvl="2">
              <a:lnSpc>
                <a:spcPct val="80000"/>
              </a:lnSpc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№ 509 от 21.04.2009 г.</a:t>
            </a:r>
          </a:p>
          <a:p>
            <a:pPr marL="0" lvl="2">
              <a:lnSpc>
                <a:spcPct val="80000"/>
              </a:lnSpc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80000"/>
              </a:lnSpc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Постановление Министерства природных ресурсов и охраны окружающей среды Республики Беларусь</a:t>
            </a:r>
          </a:p>
          <a:p>
            <a:pPr lvl="1">
              <a:lnSpc>
                <a:spcPct val="80000"/>
              </a:lnSpc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«Об утверждении Инструкции о порядке установления нормативов допустимых выбросов загрязняющих веществ в атмосферный воздух»</a:t>
            </a:r>
          </a:p>
          <a:p>
            <a:pPr lvl="2">
              <a:lnSpc>
                <a:spcPct val="80000"/>
              </a:lnSpc>
            </a:pP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№ 43 от 23.06.2009 г.</a:t>
            </a:r>
            <a:endParaRPr lang="ru-RU" sz="21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428596" y="857232"/>
            <a:ext cx="8340725" cy="5322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Прямоугольник 2"/>
          <p:cNvSpPr/>
          <p:nvPr/>
        </p:nvSpPr>
        <p:spPr>
          <a:xfrm>
            <a:off x="3214678" y="1500174"/>
            <a:ext cx="377571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МИР В НАШИХ РУКАХ!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2IFDDNCAFGXTOTCAYHH8FHCA7JXDHJCALHIY9DCAARMS7NCALE8E33CAOPGF24CAJTCZMRCA7GJI2VCAKE26N2CA0Q3WIACAVX8UAACA8WJKH9CAVVGA0OCATWA16ECAYSM45ZCAZY97G2CAE0SY2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429000"/>
            <a:ext cx="2606675" cy="196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5720" y="357166"/>
            <a:ext cx="8572560" cy="6143668"/>
          </a:xfrm>
          <a:prstGeom prst="rect">
            <a:avLst/>
          </a:prstGeom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643306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7"/>
          <p:cNvGraphicFramePr>
            <a:graphicFrameLocks/>
          </p:cNvGraphicFramePr>
          <p:nvPr/>
        </p:nvGraphicFramePr>
        <p:xfrm>
          <a:off x="357158" y="357166"/>
          <a:ext cx="8513763" cy="6143669"/>
        </p:xfrm>
        <a:graphic>
          <a:graphicData uri="http://schemas.openxmlformats.org/drawingml/2006/table">
            <a:tbl>
              <a:tblPr/>
              <a:tblGrid>
                <a:gridCol w="13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7652"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Высота, км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T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,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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Слои атмосферы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Характеристика слоев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652"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3000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Верхние слои атмосферы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Воздух  не рассеивает солнечный свет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652"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1000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+1500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Термосфера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Воздух разрежен, сильно ионизирован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780"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100 – 50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–90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Мезосфера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Давление меньше в 200 раз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652"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55 – 50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Стратосфера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Воздух разрежен, холодный, сухой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7501"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25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+10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Озоносфера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Не пропускает ультрафиолетовое излучение Солнца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80"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17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км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–60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Тропосфера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Narrow" pitchFamily="34" charset="0"/>
                        </a:rPr>
                        <a:t>Облака, осадки, ветер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065588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14348" y="500042"/>
            <a:ext cx="7858180" cy="5786478"/>
          </a:xfrm>
          <a:prstGeom prst="rect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714348" y="571480"/>
            <a:ext cx="7772400" cy="130650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СОСТАВ АТМОСФЕРЫ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Содержание газов в сухом воздухе (об. %) вблизи поверхности Земли</a:t>
            </a:r>
          </a:p>
        </p:txBody>
      </p:sp>
      <p:pic>
        <p:nvPicPr>
          <p:cNvPr id="77826" name="Picture 2" descr="Состав атмосферы Земли - Картинка 14388/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0"/>
            <a:ext cx="5572164" cy="4179124"/>
          </a:xfrm>
          <a:prstGeom prst="rect">
            <a:avLst/>
          </a:prstGeom>
          <a:noFill/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857620" y="6357958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428604"/>
            <a:ext cx="8429684" cy="6000792"/>
          </a:xfrm>
          <a:prstGeom prst="rect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034" y="357166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Значение атмосферы и её роль</a:t>
            </a:r>
          </a:p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обеспечении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жизнедеятельности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человека</a:t>
            </a:r>
          </a:p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(функции)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500174"/>
            <a:ext cx="8429684" cy="493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ru-RU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Защитная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(Предохранение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 ультрафиолетового излучения, метеоритов и т.п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.)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ru-RU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Теплоболансовая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Удержание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теплового баланса – «функция одеяла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»)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ru-RU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Жизнедеятельная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(Необходима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для поддержания жизни всех биологических видов на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Земле)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ru-RU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Климатообразующая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(Формирование климата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погоды)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ru-RU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Ресурсная</a:t>
            </a:r>
          </a:p>
          <a:p>
            <a:pPr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химических составляющих атмосферного воздуха в технологических процессах промышленного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производства)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Физическая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(Атмосфера является средой распространения света и звука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Механическая</a:t>
            </a:r>
          </a:p>
          <a:p>
            <a:pPr algn="just">
              <a:lnSpc>
                <a:spcPct val="90000"/>
              </a:lnSpc>
              <a:defRPr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(Предоставляет возможность перемещения)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720" y="357166"/>
            <a:ext cx="8572560" cy="6143668"/>
          </a:xfrm>
          <a:prstGeom prst="rect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28596" y="357166"/>
            <a:ext cx="8286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Важнейшей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характеристикой воздушного бассейна является его качество, так как нормальная жизнедеятельность людей требует не просто воздуха, но воздуха определенной чистоты.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От качества воздуха зависят здоровье людей, состояние растительного и животного мира, прочность и долговечность любых конструкций зданий и сооружений.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процессе антропогенной деятельности атмосфера подвергается изъятию газовых элементов, загрязнению газовыми примесями и вредными веществами, нагреванию и самоочищению.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Привнесение в воздушную среду каких-либо новых веществ, не характерных для нее, называется загрязнением.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428596" y="2857496"/>
            <a:ext cx="82868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Отмечается изменение газового состава атмосферы: рост концентрации некоторых ее компонентов (углекислого газа — на 0,4 % , метана — на 1 % , закиси азота — на 0,2 % и др.) и появление новых загрязняющих веществ.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85720" y="3714752"/>
            <a:ext cx="850112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Загрязнение атмосферного воздуха может быть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локальным, региональным и глобальным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Масштабы загрязнения связаны с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мощностью выброса и характером воздушных потоков.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Локальное загрязнение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обусловлено одним или несколькими источниками выбросов, зона влияния которых определяется, главным образом, изменчивой скоростью и направлением ветра. Под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региональным загрязнением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понимается загрязнение атмосферного воздуха на территории в сотни километров, которая находится под воздействием выбросов крупных производственных ком­плексов.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Глобальное загрязнение,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распространяется на тысячи километров от источника загрязнения и нередко смыкается в пределах всего земного шара. Это относится, прежде всего, к Северному полушарию планеты.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857620" y="6489700"/>
            <a:ext cx="5078412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00"/>
                </a:solidFill>
              </a:rPr>
              <a:t>Разработчик: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преп. каф. </a:t>
            </a:r>
            <a:r>
              <a:rPr lang="ru-RU" dirty="0" err="1" smtClean="0">
                <a:solidFill>
                  <a:srgbClr val="000000"/>
                </a:solidFill>
              </a:rPr>
              <a:t>ИПиЭ</a:t>
            </a: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b="1" dirty="0">
                <a:solidFill>
                  <a:srgbClr val="000000"/>
                </a:solidFill>
              </a:rPr>
              <a:t>Кирвель П.И.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416</TotalTime>
  <Words>2760</Words>
  <Application>Microsoft Office PowerPoint</Application>
  <PresentationFormat>Экран (4:3)</PresentationFormat>
  <Paragraphs>384</Paragraphs>
  <Slides>44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44</vt:i4>
      </vt:variant>
    </vt:vector>
  </HeadingPairs>
  <TitlesOfParts>
    <vt:vector size="59" baseType="lpstr">
      <vt:lpstr>ＭＳ ゴシック</vt:lpstr>
      <vt:lpstr>Arial</vt:lpstr>
      <vt:lpstr>Arial Narrow</vt:lpstr>
      <vt:lpstr>Calibri</vt:lpstr>
      <vt:lpstr>Comic Sans MS</vt:lpstr>
      <vt:lpstr>Garamond</vt:lpstr>
      <vt:lpstr>Symbol</vt:lpstr>
      <vt:lpstr>Tahoma</vt:lpstr>
      <vt:lpstr>Times New Roman</vt:lpstr>
      <vt:lpstr>Verdana</vt:lpstr>
      <vt:lpstr>Wingdings</vt:lpstr>
      <vt:lpstr>Wingdings 2</vt:lpstr>
      <vt:lpstr>Аспект</vt:lpstr>
      <vt:lpstr>Шаблон Microsoft Office PowerPoint 2007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«БЕЗОПАСНОСТЬ ЖИЗНЕДЕЯТЕЛЬНОСТИ ЧЕЛОВЕКА (БЖЧ)</dc:title>
  <dc:creator>user</dc:creator>
  <cp:lastModifiedBy>ltso2</cp:lastModifiedBy>
  <cp:revision>42</cp:revision>
  <dcterms:created xsi:type="dcterms:W3CDTF">2014-09-19T00:32:45Z</dcterms:created>
  <dcterms:modified xsi:type="dcterms:W3CDTF">2019-09-21T06:49:16Z</dcterms:modified>
</cp:coreProperties>
</file>