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95" r:id="rId2"/>
    <p:sldId id="256" r:id="rId3"/>
    <p:sldId id="289" r:id="rId4"/>
    <p:sldId id="292" r:id="rId5"/>
    <p:sldId id="257" r:id="rId6"/>
    <p:sldId id="290" r:id="rId7"/>
    <p:sldId id="258" r:id="rId8"/>
    <p:sldId id="259" r:id="rId9"/>
    <p:sldId id="260" r:id="rId10"/>
    <p:sldId id="317" r:id="rId11"/>
    <p:sldId id="291" r:id="rId12"/>
    <p:sldId id="261" r:id="rId13"/>
    <p:sldId id="293" r:id="rId14"/>
    <p:sldId id="262" r:id="rId15"/>
    <p:sldId id="263" r:id="rId16"/>
    <p:sldId id="265" r:id="rId17"/>
    <p:sldId id="264" r:id="rId18"/>
    <p:sldId id="266" r:id="rId19"/>
    <p:sldId id="267" r:id="rId20"/>
    <p:sldId id="268" r:id="rId21"/>
    <p:sldId id="269" r:id="rId22"/>
    <p:sldId id="270" r:id="rId23"/>
    <p:sldId id="272" r:id="rId24"/>
    <p:sldId id="273" r:id="rId25"/>
    <p:sldId id="274" r:id="rId26"/>
    <p:sldId id="275" r:id="rId27"/>
    <p:sldId id="276" r:id="rId28"/>
    <p:sldId id="319" r:id="rId29"/>
    <p:sldId id="277" r:id="rId30"/>
    <p:sldId id="278" r:id="rId31"/>
    <p:sldId id="279" r:id="rId32"/>
    <p:sldId id="280" r:id="rId33"/>
    <p:sldId id="281" r:id="rId34"/>
    <p:sldId id="282" r:id="rId35"/>
    <p:sldId id="294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E744AAE-58EC-41A3-A105-3033C36124D7}">
          <p14:sldIdLst>
            <p14:sldId id="295"/>
          </p14:sldIdLst>
        </p14:section>
        <p14:section name="Методузловых напряжений" id="{0B60EA24-239E-40BB-918B-B28DF1E586F6}">
          <p14:sldIdLst>
            <p14:sldId id="256"/>
            <p14:sldId id="289"/>
            <p14:sldId id="292"/>
            <p14:sldId id="257"/>
            <p14:sldId id="290"/>
            <p14:sldId id="258"/>
            <p14:sldId id="259"/>
          </p14:sldIdLst>
        </p14:section>
        <p14:section name="Метод контурных токов" id="{BA63B6AD-002E-4E91-9A42-B9868CA8B9A1}">
          <p14:sldIdLst>
            <p14:sldId id="260"/>
            <p14:sldId id="317"/>
            <p14:sldId id="291"/>
            <p14:sldId id="261"/>
            <p14:sldId id="293"/>
            <p14:sldId id="262"/>
            <p14:sldId id="263"/>
          </p14:sldIdLst>
        </p14:section>
        <p14:section name="Метод наложения" id="{FD7A5AA0-46DD-4895-A6B9-7E99E28E73A7}">
          <p14:sldIdLst>
            <p14:sldId id="265"/>
            <p14:sldId id="264"/>
            <p14:sldId id="266"/>
          </p14:sldIdLst>
        </p14:section>
        <p14:section name="Входные и взаимные проводимости ветвей" id="{1C1F0AA8-55FF-456B-A86A-FE192F8CB351}">
          <p14:sldIdLst>
            <p14:sldId id="267"/>
          </p14:sldIdLst>
        </p14:section>
        <p14:section name="Метод преобразования" id="{98BB9503-7BCB-4CC8-BCB4-9246D0440696}">
          <p14:sldIdLst>
            <p14:sldId id="268"/>
            <p14:sldId id="269"/>
            <p14:sldId id="270"/>
            <p14:sldId id="272"/>
            <p14:sldId id="273"/>
            <p14:sldId id="274"/>
            <p14:sldId id="275"/>
          </p14:sldIdLst>
        </p14:section>
        <p14:section name="МЭГН(Метод эквивалентного генератора напряжения)" id="{B322CCF9-7EDA-41DD-BF8C-2B5F8D470D4B}">
          <p14:sldIdLst>
            <p14:sldId id="276"/>
            <p14:sldId id="319"/>
            <p14:sldId id="277"/>
            <p14:sldId id="278"/>
            <p14:sldId id="279"/>
            <p14:sldId id="280"/>
          </p14:sldIdLst>
        </p14:section>
        <p14:section name="МЭГТ(Метод эквивалентного генератора тока)" id="{D13ECC6E-84A7-4D33-9FEC-750FF56A60EF}">
          <p14:sldIdLst>
            <p14:sldId id="281"/>
            <p14:sldId id="282"/>
            <p14:sldId id="29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0" autoAdjust="0"/>
    <p:restoredTop sz="99145" autoAdjust="0"/>
  </p:normalViewPr>
  <p:slideViewPr>
    <p:cSldViewPr>
      <p:cViewPr>
        <p:scale>
          <a:sx n="100" d="100"/>
          <a:sy n="100" d="100"/>
        </p:scale>
        <p:origin x="-198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2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E13E2-39F9-4DC2-AAFF-091422DA05E4}" type="datetimeFigureOut">
              <a:rPr lang="ru-RU" smtClean="0"/>
              <a:t>18.10.2012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42414-7B93-43DD-B18A-837A842EFB7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623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t>18.10.2012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747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t>18.10.2012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095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t>18.10.2012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61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t>18.10.2012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36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t>18.10.2012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47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t>18.10.2012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926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t>18.10.2012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459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t>18.10.2012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13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t>18.10.2012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46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t>18.10.2012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783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t>18.10.2012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534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211E9-A616-45AE-BF3B-228F0A9A5A42}" type="datetimeFigureOut">
              <a:rPr lang="ru-RU" smtClean="0"/>
              <a:t>18.10.2012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979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13" Type="http://schemas.openxmlformats.org/officeDocument/2006/relationships/image" Target="../media/image31.png"/><Relationship Id="rId12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29.png"/><Relationship Id="rId15" Type="http://schemas.openxmlformats.org/officeDocument/2006/relationships/image" Target="../media/image33.png"/><Relationship Id="rId10" Type="http://schemas.openxmlformats.org/officeDocument/2006/relationships/image" Target="../media/image232.png"/><Relationship Id="rId9" Type="http://schemas.openxmlformats.org/officeDocument/2006/relationships/image" Target="../media/image220.png"/><Relationship Id="rId1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11.png"/><Relationship Id="rId18" Type="http://schemas.openxmlformats.org/officeDocument/2006/relationships/image" Target="../media/image35.png"/><Relationship Id="rId26" Type="http://schemas.openxmlformats.org/officeDocument/2006/relationships/image" Target="../media/image43.png"/><Relationship Id="rId21" Type="http://schemas.openxmlformats.org/officeDocument/2006/relationships/image" Target="../media/image38.png"/><Relationship Id="rId3" Type="http://schemas.openxmlformats.org/officeDocument/2006/relationships/image" Target="../media/image201.png"/><Relationship Id="rId7" Type="http://schemas.openxmlformats.org/officeDocument/2006/relationships/image" Target="../media/image240.png"/><Relationship Id="rId12" Type="http://schemas.openxmlformats.org/officeDocument/2006/relationships/image" Target="../media/image2911.png"/><Relationship Id="rId17" Type="http://schemas.openxmlformats.org/officeDocument/2006/relationships/image" Target="../media/image34.png"/><Relationship Id="rId25" Type="http://schemas.openxmlformats.org/officeDocument/2006/relationships/image" Target="../media/image42.png"/><Relationship Id="rId16" Type="http://schemas.openxmlformats.org/officeDocument/2006/relationships/image" Target="../media/image3311.png"/><Relationship Id="rId20" Type="http://schemas.openxmlformats.org/officeDocument/2006/relationships/image" Target="../media/image37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1.png"/><Relationship Id="rId11" Type="http://schemas.openxmlformats.org/officeDocument/2006/relationships/image" Target="../media/image2810.png"/><Relationship Id="rId24" Type="http://schemas.openxmlformats.org/officeDocument/2006/relationships/image" Target="../media/image41.png"/><Relationship Id="rId5" Type="http://schemas.openxmlformats.org/officeDocument/2006/relationships/image" Target="../media/image221.png"/><Relationship Id="rId15" Type="http://schemas.openxmlformats.org/officeDocument/2006/relationships/image" Target="../media/image3211.png"/><Relationship Id="rId23" Type="http://schemas.openxmlformats.org/officeDocument/2006/relationships/image" Target="../media/image40.png"/><Relationship Id="rId28" Type="http://schemas.openxmlformats.org/officeDocument/2006/relationships/image" Target="../media/image45.png"/><Relationship Id="rId10" Type="http://schemas.openxmlformats.org/officeDocument/2006/relationships/image" Target="../media/image2711.png"/><Relationship Id="rId19" Type="http://schemas.openxmlformats.org/officeDocument/2006/relationships/image" Target="../media/image36.png"/><Relationship Id="rId9" Type="http://schemas.openxmlformats.org/officeDocument/2006/relationships/image" Target="../media/image260.png"/><Relationship Id="rId14" Type="http://schemas.openxmlformats.org/officeDocument/2006/relationships/image" Target="../media/image3111.png"/><Relationship Id="rId22" Type="http://schemas.openxmlformats.org/officeDocument/2006/relationships/image" Target="../media/image39.png"/><Relationship Id="rId27" Type="http://schemas.openxmlformats.org/officeDocument/2006/relationships/image" Target="../media/image44.png"/><Relationship Id="rId4" Type="http://schemas.openxmlformats.org/officeDocument/2006/relationships/image" Target="../media/image2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0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0.png"/><Relationship Id="rId4" Type="http://schemas.openxmlformats.org/officeDocument/2006/relationships/image" Target="../media/image5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68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67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11" Type="http://schemas.openxmlformats.org/officeDocument/2006/relationships/image" Target="../media/image640.png"/><Relationship Id="rId5" Type="http://schemas.openxmlformats.org/officeDocument/2006/relationships/image" Target="../media/image64.png"/><Relationship Id="rId10" Type="http://schemas.openxmlformats.org/officeDocument/2006/relationships/image" Target="../media/image630.png"/><Relationship Id="rId4" Type="http://schemas.openxmlformats.org/officeDocument/2006/relationships/image" Target="../media/image63.png"/><Relationship Id="rId9" Type="http://schemas.openxmlformats.org/officeDocument/2006/relationships/image" Target="../media/image6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54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5.png"/><Relationship Id="rId4" Type="http://schemas.openxmlformats.org/officeDocument/2006/relationships/image" Target="../media/image8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0.png"/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540.png"/><Relationship Id="rId9" Type="http://schemas.openxmlformats.org/officeDocument/2006/relationships/image" Target="../media/image102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09.png"/><Relationship Id="rId7" Type="http://schemas.openxmlformats.org/officeDocument/2006/relationships/image" Target="../media/image107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5" Type="http://schemas.openxmlformats.org/officeDocument/2006/relationships/image" Target="../media/image106.png"/><Relationship Id="rId4" Type="http://schemas.openxmlformats.org/officeDocument/2006/relationships/image" Target="../media/image110.png"/><Relationship Id="rId9" Type="http://schemas.openxmlformats.org/officeDocument/2006/relationships/image" Target="../media/image100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13" Type="http://schemas.openxmlformats.org/officeDocument/2006/relationships/image" Target="../media/image9.png"/><Relationship Id="rId3" Type="http://schemas.openxmlformats.org/officeDocument/2006/relationships/image" Target="../media/image132.png"/><Relationship Id="rId7" Type="http://schemas.openxmlformats.org/officeDocument/2006/relationships/image" Target="../media/image310.png"/><Relationship Id="rId12" Type="http://schemas.openxmlformats.org/officeDocument/2006/relationships/image" Target="../media/image8.png"/><Relationship Id="rId2" Type="http://schemas.openxmlformats.org/officeDocument/2006/relationships/image" Target="../media/image2.png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1.png"/><Relationship Id="rId10" Type="http://schemas.openxmlformats.org/officeDocument/2006/relationships/image" Target="../media/image6.png"/><Relationship Id="rId4" Type="http://schemas.openxmlformats.org/officeDocument/2006/relationships/image" Target="../media/image2101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7" Type="http://schemas.openxmlformats.org/officeDocument/2006/relationships/image" Target="../media/image10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14.png"/><Relationship Id="rId5" Type="http://schemas.openxmlformats.org/officeDocument/2006/relationships/image" Target="../media/image119.png"/><Relationship Id="rId4" Type="http://schemas.openxmlformats.org/officeDocument/2006/relationships/image" Target="../media/image1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2.png"/><Relationship Id="rId7" Type="http://schemas.openxmlformats.org/officeDocument/2006/relationships/image" Target="../media/image371.png"/><Relationship Id="rId12" Type="http://schemas.openxmlformats.org/officeDocument/2006/relationships/image" Target="../media/image124.png"/><Relationship Id="rId2" Type="http://schemas.openxmlformats.org/officeDocument/2006/relationships/image" Target="../media/image10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0.png"/><Relationship Id="rId11" Type="http://schemas.openxmlformats.org/officeDocument/2006/relationships/image" Target="../media/image123.png"/><Relationship Id="rId10" Type="http://schemas.openxmlformats.org/officeDocument/2006/relationships/image" Target="../media/image374.png"/><Relationship Id="rId9" Type="http://schemas.openxmlformats.org/officeDocument/2006/relationships/image" Target="../media/image373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1.png"/><Relationship Id="rId12" Type="http://schemas.openxmlformats.org/officeDocument/2006/relationships/image" Target="../media/image380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379.png"/><Relationship Id="rId10" Type="http://schemas.openxmlformats.org/officeDocument/2006/relationships/image" Target="../media/image378.png"/><Relationship Id="rId9" Type="http://schemas.openxmlformats.org/officeDocument/2006/relationships/image" Target="../media/image377.png"/><Relationship Id="rId14" Type="http://schemas.openxmlformats.org/officeDocument/2006/relationships/image" Target="../media/image38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0.png"/><Relationship Id="rId2" Type="http://schemas.openxmlformats.org/officeDocument/2006/relationships/image" Target="../media/image114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3" Type="http://schemas.openxmlformats.org/officeDocument/2006/relationships/image" Target="../media/image26.png"/><Relationship Id="rId7" Type="http://schemas.openxmlformats.org/officeDocument/2006/relationships/image" Target="../media/image192.png"/><Relationship Id="rId2" Type="http://schemas.openxmlformats.org/officeDocument/2006/relationships/image" Target="../media/image25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1.png"/><Relationship Id="rId11" Type="http://schemas.openxmlformats.org/officeDocument/2006/relationships/image" Target="../media/image232.png"/><Relationship Id="rId5" Type="http://schemas.openxmlformats.org/officeDocument/2006/relationships/image" Target="../media/image27.png"/><Relationship Id="rId10" Type="http://schemas.openxmlformats.org/officeDocument/2006/relationships/image" Target="../media/image220.png"/><Relationship Id="rId4" Type="http://schemas.openxmlformats.org/officeDocument/2006/relationships/image" Target="../media/image181.png"/><Relationship Id="rId9" Type="http://schemas.openxmlformats.org/officeDocument/2006/relationships/image" Target="../media/image2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" descr="C:\Users\Vyacheslav\Desktop\branch_electrical_circuits_wiring_s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413" y="3196549"/>
            <a:ext cx="471487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Прямоугольник 46"/>
          <p:cNvSpPr/>
          <p:nvPr/>
        </p:nvSpPr>
        <p:spPr>
          <a:xfrm>
            <a:off x="1974522" y="351801"/>
            <a:ext cx="5014049" cy="33886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0" dirty="0">
                <a:solidFill>
                  <a:schemeClr val="tx1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abriola" pitchFamily="82" charset="0"/>
              </a:rPr>
              <a:t>Электрические</a:t>
            </a:r>
          </a:p>
          <a:p>
            <a:pPr algn="ctr"/>
            <a:r>
              <a:rPr lang="ru-RU" sz="6000" dirty="0">
                <a:solidFill>
                  <a:schemeClr val="tx1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abriola" pitchFamily="82" charset="0"/>
              </a:rPr>
              <a:t> цепи постоянного</a:t>
            </a:r>
          </a:p>
          <a:p>
            <a:pPr algn="ctr"/>
            <a:r>
              <a:rPr lang="ru-RU" sz="6000" dirty="0">
                <a:solidFill>
                  <a:schemeClr val="tx1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abriola" pitchFamily="82" charset="0"/>
              </a:rPr>
              <a:t>тока</a:t>
            </a:r>
          </a:p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48" name="Прямая соединительная линия 47"/>
          <p:cNvCxnSpPr>
            <a:stCxn id="87" idx="2"/>
          </p:cNvCxnSpPr>
          <p:nvPr/>
        </p:nvCxnSpPr>
        <p:spPr>
          <a:xfrm flipH="1" flipV="1">
            <a:off x="2011543" y="3786777"/>
            <a:ext cx="2357667" cy="7467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flipH="1">
            <a:off x="4506237" y="370457"/>
            <a:ext cx="2427106" cy="0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rot="5400000">
            <a:off x="2914331" y="-569352"/>
            <a:ext cx="0" cy="1879618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 rot="16200000">
            <a:off x="3968032" y="-60109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59" name="Группа 58"/>
          <p:cNvGrpSpPr/>
          <p:nvPr/>
        </p:nvGrpSpPr>
        <p:grpSpPr>
          <a:xfrm rot="16200000" flipH="1">
            <a:off x="1680288" y="853801"/>
            <a:ext cx="648072" cy="288032"/>
            <a:chOff x="6009192" y="3049765"/>
            <a:chExt cx="648072" cy="288032"/>
          </a:xfrm>
        </p:grpSpPr>
        <p:sp>
          <p:nvSpPr>
            <p:cNvPr id="60" name="Дуга 59"/>
            <p:cNvSpPr/>
            <p:nvPr/>
          </p:nvSpPr>
          <p:spPr>
            <a:xfrm>
              <a:off x="6009192" y="3049765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Дуга 60"/>
            <p:cNvSpPr/>
            <p:nvPr/>
          </p:nvSpPr>
          <p:spPr>
            <a:xfrm>
              <a:off x="6225216" y="3049765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Дуга 61"/>
            <p:cNvSpPr/>
            <p:nvPr/>
          </p:nvSpPr>
          <p:spPr>
            <a:xfrm>
              <a:off x="6441240" y="3049765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63" name="Прямая соединительная линия 62"/>
          <p:cNvCxnSpPr/>
          <p:nvPr/>
        </p:nvCxnSpPr>
        <p:spPr>
          <a:xfrm>
            <a:off x="1794070" y="2997016"/>
            <a:ext cx="434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1999077" y="370457"/>
            <a:ext cx="3838" cy="3033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>
            <a:off x="2002323" y="1967869"/>
            <a:ext cx="1297" cy="885131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>
            <a:off x="2001026" y="2997016"/>
            <a:ext cx="1297" cy="789761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>
            <a:stCxn id="62" idx="2"/>
          </p:cNvCxnSpPr>
          <p:nvPr/>
        </p:nvCxnSpPr>
        <p:spPr>
          <a:xfrm flipH="1">
            <a:off x="2002916" y="1321853"/>
            <a:ext cx="1408" cy="646016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>
            <a:off x="1781613" y="2853000"/>
            <a:ext cx="434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Овал 68"/>
          <p:cNvSpPr/>
          <p:nvPr/>
        </p:nvSpPr>
        <p:spPr>
          <a:xfrm>
            <a:off x="1945258" y="3732956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1945257" y="1967869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1945257" y="316636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2" name="Овал 71"/>
          <p:cNvSpPr/>
          <p:nvPr/>
        </p:nvSpPr>
        <p:spPr>
          <a:xfrm>
            <a:off x="5076056" y="101354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3" name="Прямая со стрелкой 72"/>
          <p:cNvCxnSpPr/>
          <p:nvPr/>
        </p:nvCxnSpPr>
        <p:spPr>
          <a:xfrm rot="16200000">
            <a:off x="5346085" y="102280"/>
            <a:ext cx="0" cy="53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Овал 73"/>
          <p:cNvSpPr/>
          <p:nvPr/>
        </p:nvSpPr>
        <p:spPr>
          <a:xfrm rot="5400000">
            <a:off x="6718060" y="1213841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75" name="Группа 74"/>
          <p:cNvGrpSpPr/>
          <p:nvPr/>
        </p:nvGrpSpPr>
        <p:grpSpPr>
          <a:xfrm>
            <a:off x="6822123" y="1361314"/>
            <a:ext cx="330077" cy="275126"/>
            <a:chOff x="7444203" y="4623158"/>
            <a:chExt cx="330077" cy="275126"/>
          </a:xfrm>
        </p:grpSpPr>
        <p:cxnSp>
          <p:nvCxnSpPr>
            <p:cNvPr id="76" name="Прямая соединительная линия 75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0" name="Прямая соединительная линия 79"/>
          <p:cNvCxnSpPr/>
          <p:nvPr/>
        </p:nvCxnSpPr>
        <p:spPr>
          <a:xfrm>
            <a:off x="6988571" y="351801"/>
            <a:ext cx="27" cy="862040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Овал 80"/>
          <p:cNvSpPr/>
          <p:nvPr/>
        </p:nvSpPr>
        <p:spPr>
          <a:xfrm>
            <a:off x="6933342" y="324103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2" name="Прямая соединительная линия 81"/>
          <p:cNvCxnSpPr/>
          <p:nvPr/>
        </p:nvCxnSpPr>
        <p:spPr>
          <a:xfrm>
            <a:off x="6965333" y="1752045"/>
            <a:ext cx="0" cy="2088552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 flipH="1" flipV="1">
            <a:off x="4423031" y="3786776"/>
            <a:ext cx="2494699" cy="1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Овал 83"/>
          <p:cNvSpPr/>
          <p:nvPr/>
        </p:nvSpPr>
        <p:spPr>
          <a:xfrm>
            <a:off x="6902484" y="3740423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единительная линия 84"/>
          <p:cNvCxnSpPr/>
          <p:nvPr/>
        </p:nvCxnSpPr>
        <p:spPr>
          <a:xfrm flipH="1">
            <a:off x="4427864" y="3791020"/>
            <a:ext cx="3498" cy="382208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>
            <a:off x="3982233" y="4173228"/>
            <a:ext cx="879693" cy="0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Овал 86"/>
          <p:cNvSpPr/>
          <p:nvPr/>
        </p:nvSpPr>
        <p:spPr>
          <a:xfrm>
            <a:off x="4369210" y="3740423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906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/>
          <p:cNvSpPr txBox="1"/>
          <p:nvPr/>
        </p:nvSpPr>
        <p:spPr>
          <a:xfrm>
            <a:off x="-108520" y="0"/>
            <a:ext cx="9505056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Gabriola" pitchFamily="82" charset="0"/>
              </a:rPr>
              <a:t>МЕТОД КОНТУРНЫХ </a:t>
            </a:r>
            <a:r>
              <a:rPr lang="ru-RU" sz="2400" dirty="0" smtClean="0">
                <a:solidFill>
                  <a:schemeClr val="tx1"/>
                </a:solidFill>
                <a:latin typeface="Gabriola" pitchFamily="82" charset="0"/>
              </a:rPr>
              <a:t>ТОКОВ</a:t>
            </a:r>
            <a:endParaRPr lang="ru-RU" sz="2400" dirty="0">
              <a:solidFill>
                <a:schemeClr val="tx1"/>
              </a:solidFill>
              <a:latin typeface="Gabriola" pitchFamily="82" charset="0"/>
            </a:endParaRPr>
          </a:p>
        </p:txBody>
      </p:sp>
      <p:sp>
        <p:nvSpPr>
          <p:cNvPr id="80" name="Загнутый угол 79"/>
          <p:cNvSpPr/>
          <p:nvPr/>
        </p:nvSpPr>
        <p:spPr>
          <a:xfrm>
            <a:off x="4263794" y="3472902"/>
            <a:ext cx="4807249" cy="1582058"/>
          </a:xfrm>
          <a:prstGeom prst="foldedCorner">
            <a:avLst>
              <a:gd name="adj" fmla="val 26674"/>
            </a:avLst>
          </a:prstGeom>
          <a:ln>
            <a:prstDash val="sys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849880" y="5060836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1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799171" y="3472902"/>
                <a:ext cx="58677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ru-RU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ru-RU" sz="2000" b="0" i="1" smtClean="0">
                          <a:latin typeface="Cambria Math"/>
                        </a:rPr>
                        <m:t>)−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00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ru-RU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171" y="3472902"/>
                <a:ext cx="5867744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Левая фигурная скобка 80"/>
          <p:cNvSpPr/>
          <p:nvPr/>
        </p:nvSpPr>
        <p:spPr>
          <a:xfrm>
            <a:off x="4420201" y="3539365"/>
            <a:ext cx="246525" cy="1126971"/>
          </a:xfrm>
          <a:prstGeom prst="leftBrace">
            <a:avLst>
              <a:gd name="adj1" fmla="val 32899"/>
              <a:gd name="adj2" fmla="val 5000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108644" y="693701"/>
            <a:ext cx="4120434" cy="4796149"/>
            <a:chOff x="-159176" y="504442"/>
            <a:chExt cx="5383476" cy="6266319"/>
          </a:xfrm>
        </p:grpSpPr>
        <p:cxnSp>
          <p:nvCxnSpPr>
            <p:cNvPr id="6" name="Прямая соединительная линия 5"/>
            <p:cNvCxnSpPr/>
            <p:nvPr/>
          </p:nvCxnSpPr>
          <p:spPr>
            <a:xfrm>
              <a:off x="565519" y="1258414"/>
              <a:ext cx="0" cy="48801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565519" y="6138600"/>
              <a:ext cx="396043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H="1" flipV="1">
              <a:off x="4525958" y="1258414"/>
              <a:ext cx="1" cy="48801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H="1">
              <a:off x="565519" y="1258414"/>
              <a:ext cx="396044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565519" y="2970760"/>
              <a:ext cx="396044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>
              <a:off x="2545739" y="2970760"/>
              <a:ext cx="0" cy="31678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Прямоугольник 32"/>
            <p:cNvSpPr/>
            <p:nvPr/>
          </p:nvSpPr>
          <p:spPr>
            <a:xfrm rot="5400000">
              <a:off x="1375362" y="2540196"/>
              <a:ext cx="215282" cy="8611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4" name="Прямоугольник 33"/>
            <p:cNvSpPr/>
            <p:nvPr/>
          </p:nvSpPr>
          <p:spPr>
            <a:xfrm rot="5400000">
              <a:off x="3480729" y="2540197"/>
              <a:ext cx="215282" cy="8611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457878" y="3887820"/>
              <a:ext cx="215282" cy="8611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6" name="Прямоугольник 35"/>
            <p:cNvSpPr/>
            <p:nvPr/>
          </p:nvSpPr>
          <p:spPr>
            <a:xfrm rot="5400000">
              <a:off x="3500176" y="5708037"/>
              <a:ext cx="215282" cy="8611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2438098" y="3887820"/>
              <a:ext cx="215282" cy="8611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96828" y="504442"/>
              <a:ext cx="564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R</a:t>
              </a:r>
              <a:r>
                <a:rPr lang="ru-RU" sz="2000" dirty="0" smtClean="0"/>
                <a:t>2</a:t>
              </a:r>
              <a:endParaRPr lang="ru-RU" sz="2000" dirty="0"/>
            </a:p>
          </p:txBody>
        </p:sp>
        <p:sp>
          <p:nvSpPr>
            <p:cNvPr id="39" name="Прямоугольник 38"/>
            <p:cNvSpPr/>
            <p:nvPr/>
          </p:nvSpPr>
          <p:spPr>
            <a:xfrm rot="5400000">
              <a:off x="1728660" y="827851"/>
              <a:ext cx="215282" cy="8611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74753" y="2211514"/>
              <a:ext cx="564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R</a:t>
              </a:r>
              <a:r>
                <a:rPr lang="ru-RU" sz="2000" dirty="0" smtClean="0"/>
                <a:t>4</a:t>
              </a:r>
              <a:endParaRPr lang="ru-RU" sz="2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361595" y="2211142"/>
              <a:ext cx="564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R</a:t>
              </a:r>
              <a:r>
                <a:rPr lang="ru-RU" sz="2000" dirty="0" smtClean="0"/>
                <a:t>5</a:t>
              </a:r>
              <a:endParaRPr lang="ru-RU" sz="2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641710" y="4089296"/>
              <a:ext cx="564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R</a:t>
              </a:r>
              <a:r>
                <a:rPr lang="ru-RU" sz="2000" dirty="0" smtClean="0"/>
                <a:t>6</a:t>
              </a:r>
              <a:endParaRPr lang="ru-RU" sz="2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73160" y="4070618"/>
              <a:ext cx="564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R</a:t>
              </a:r>
              <a:r>
                <a:rPr lang="ru-RU" sz="2000" dirty="0" smtClean="0"/>
                <a:t>1</a:t>
              </a:r>
              <a:endParaRPr lang="ru-RU" sz="2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06606" y="6124430"/>
              <a:ext cx="564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R</a:t>
              </a:r>
              <a:r>
                <a:rPr lang="ru-RU" sz="2000" dirty="0" smtClean="0"/>
                <a:t>3</a:t>
              </a:r>
              <a:endParaRPr lang="ru-RU" sz="2000" dirty="0"/>
            </a:p>
          </p:txBody>
        </p:sp>
        <p:sp>
          <p:nvSpPr>
            <p:cNvPr id="45" name="Овал 44"/>
            <p:cNvSpPr/>
            <p:nvPr/>
          </p:nvSpPr>
          <p:spPr>
            <a:xfrm>
              <a:off x="511698" y="2916939"/>
              <a:ext cx="107641" cy="10764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2491918" y="2916939"/>
              <a:ext cx="107641" cy="10764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4472137" y="2916939"/>
              <a:ext cx="107641" cy="10764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0" name="Овал 49"/>
            <p:cNvSpPr/>
            <p:nvPr/>
          </p:nvSpPr>
          <p:spPr>
            <a:xfrm>
              <a:off x="2491917" y="6084779"/>
              <a:ext cx="107641" cy="10764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2460143" y="6246242"/>
              <a:ext cx="201683" cy="201683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52" name="Круговая стрелка 51"/>
            <p:cNvSpPr/>
            <p:nvPr/>
          </p:nvSpPr>
          <p:spPr>
            <a:xfrm rot="9821207">
              <a:off x="1319849" y="3900824"/>
              <a:ext cx="781364" cy="78136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3110507"/>
                <a:gd name="adj5" fmla="val 12500"/>
              </a:avLst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3" name="Круговая стрелка 52"/>
            <p:cNvSpPr/>
            <p:nvPr/>
          </p:nvSpPr>
          <p:spPr>
            <a:xfrm rot="9821207">
              <a:off x="3248887" y="3881086"/>
              <a:ext cx="781364" cy="78136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3110507"/>
                <a:gd name="adj5" fmla="val 12500"/>
              </a:avLst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3000972" y="989312"/>
              <a:ext cx="538204" cy="5382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0585" y="1270878"/>
              <a:ext cx="5405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E</a:t>
              </a:r>
              <a:r>
                <a:rPr lang="ru-RU" sz="2000" dirty="0" smtClean="0"/>
                <a:t>2</a:t>
              </a:r>
              <a:endParaRPr lang="ru-RU" sz="2000" dirty="0"/>
            </a:p>
          </p:txBody>
        </p:sp>
        <p:cxnSp>
          <p:nvCxnSpPr>
            <p:cNvPr id="56" name="Прямая со стрелкой 55"/>
            <p:cNvCxnSpPr/>
            <p:nvPr/>
          </p:nvCxnSpPr>
          <p:spPr>
            <a:xfrm rot="-5400000">
              <a:off x="3284150" y="990238"/>
              <a:ext cx="0" cy="5363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Овал 56"/>
            <p:cNvSpPr/>
            <p:nvPr/>
          </p:nvSpPr>
          <p:spPr>
            <a:xfrm>
              <a:off x="4250513" y="4070618"/>
              <a:ext cx="538204" cy="5382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590323" y="3625437"/>
              <a:ext cx="5405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E</a:t>
              </a:r>
              <a:r>
                <a:rPr lang="ru-RU" sz="2000" dirty="0" smtClean="0"/>
                <a:t>3</a:t>
              </a:r>
              <a:endParaRPr lang="ru-RU" sz="2000" dirty="0"/>
            </a:p>
          </p:txBody>
        </p:sp>
        <p:cxnSp>
          <p:nvCxnSpPr>
            <p:cNvPr id="59" name="Прямая со стрелкой 58"/>
            <p:cNvCxnSpPr/>
            <p:nvPr/>
          </p:nvCxnSpPr>
          <p:spPr>
            <a:xfrm>
              <a:off x="4525959" y="4078141"/>
              <a:ext cx="0" cy="5363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Овал 59"/>
            <p:cNvSpPr/>
            <p:nvPr/>
          </p:nvSpPr>
          <p:spPr>
            <a:xfrm>
              <a:off x="1165603" y="5869497"/>
              <a:ext cx="538204" cy="5382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62" name="Прямая со стрелкой 61"/>
            <p:cNvCxnSpPr/>
            <p:nvPr/>
          </p:nvCxnSpPr>
          <p:spPr>
            <a:xfrm rot="-5400000">
              <a:off x="1448781" y="5870423"/>
              <a:ext cx="0" cy="5363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Стрелка вправо 62"/>
            <p:cNvSpPr/>
            <p:nvPr/>
          </p:nvSpPr>
          <p:spPr>
            <a:xfrm rot="16200000">
              <a:off x="-137217" y="5247096"/>
              <a:ext cx="1077545" cy="178722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4" name="Стрелка вправо 63"/>
            <p:cNvSpPr/>
            <p:nvPr/>
          </p:nvSpPr>
          <p:spPr>
            <a:xfrm rot="5400000">
              <a:off x="4167844" y="5166361"/>
              <a:ext cx="1077545" cy="178722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5" name="Стрелка вправо 64"/>
            <p:cNvSpPr/>
            <p:nvPr/>
          </p:nvSpPr>
          <p:spPr>
            <a:xfrm>
              <a:off x="735981" y="2176618"/>
              <a:ext cx="1077545" cy="178722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6" name="Стрелка вправо 65"/>
            <p:cNvSpPr/>
            <p:nvPr/>
          </p:nvSpPr>
          <p:spPr>
            <a:xfrm rot="10800000">
              <a:off x="3083926" y="2259161"/>
              <a:ext cx="1077545" cy="178722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-159176" y="5148164"/>
              <a:ext cx="4283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ru-RU" sz="14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795978" y="5013290"/>
              <a:ext cx="428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ru-RU" sz="14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ru-RU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09701" y="1447745"/>
              <a:ext cx="4283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ru-RU" sz="1400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972779" y="1565880"/>
              <a:ext cx="4283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ru-RU" sz="1400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ru-RU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Стрелка вправо 70"/>
            <p:cNvSpPr/>
            <p:nvPr/>
          </p:nvSpPr>
          <p:spPr>
            <a:xfrm rot="5400000">
              <a:off x="1826096" y="5205872"/>
              <a:ext cx="1077545" cy="178722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801359" y="5089678"/>
              <a:ext cx="4283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ru-RU" sz="1400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ru-RU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Овал 72"/>
            <p:cNvSpPr/>
            <p:nvPr/>
          </p:nvSpPr>
          <p:spPr>
            <a:xfrm>
              <a:off x="253542" y="2769077"/>
              <a:ext cx="201683" cy="201683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74" name="Овал 73"/>
            <p:cNvSpPr/>
            <p:nvPr/>
          </p:nvSpPr>
          <p:spPr>
            <a:xfrm>
              <a:off x="2540868" y="2673533"/>
              <a:ext cx="201683" cy="201683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75" name="Овал 74"/>
            <p:cNvSpPr/>
            <p:nvPr/>
          </p:nvSpPr>
          <p:spPr>
            <a:xfrm>
              <a:off x="4270342" y="2717535"/>
              <a:ext cx="201683" cy="201683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4</a:t>
              </a:r>
              <a:endParaRPr lang="ru-RU" dirty="0"/>
            </a:p>
          </p:txBody>
        </p:sp>
        <p:sp>
          <p:nvSpPr>
            <p:cNvPr id="76" name="Круговая стрелка 75"/>
            <p:cNvSpPr/>
            <p:nvPr/>
          </p:nvSpPr>
          <p:spPr>
            <a:xfrm rot="9821207">
              <a:off x="2158429" y="1599822"/>
              <a:ext cx="781364" cy="78136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3110507"/>
                <a:gd name="adj5" fmla="val 12500"/>
              </a:avLst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Прямоугольник 1"/>
                <p:cNvSpPr/>
                <p:nvPr/>
              </p:nvSpPr>
              <p:spPr>
                <a:xfrm>
                  <a:off x="1483003" y="4066791"/>
                  <a:ext cx="5055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𝐽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1к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" name="Прямоугольник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3003" y="4066791"/>
                  <a:ext cx="505588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Прямоугольник 90"/>
                <p:cNvSpPr/>
                <p:nvPr/>
              </p:nvSpPr>
              <p:spPr>
                <a:xfrm>
                  <a:off x="3420585" y="4043129"/>
                  <a:ext cx="5109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ru-RU" i="1">
                                <a:latin typeface="Cambria Math"/>
                              </a:rPr>
                              <m:t>к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1" name="Прямоугольник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0585" y="4043129"/>
                  <a:ext cx="51090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Прямоугольник 91"/>
                <p:cNvSpPr/>
                <p:nvPr/>
              </p:nvSpPr>
              <p:spPr>
                <a:xfrm>
                  <a:off x="2305529" y="1789946"/>
                  <a:ext cx="5109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ru-RU" i="1">
                                <a:latin typeface="Cambria Math"/>
                              </a:rPr>
                              <m:t>к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2" name="Прямоугольник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5529" y="1789946"/>
                  <a:ext cx="51090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Стрелка вправо 88"/>
            <p:cNvSpPr/>
            <p:nvPr/>
          </p:nvSpPr>
          <p:spPr>
            <a:xfrm>
              <a:off x="398045" y="864683"/>
              <a:ext cx="1077545" cy="178722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79677" y="342981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263794" y="3412849"/>
            <a:ext cx="4807249" cy="6005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3688159" y="3855930"/>
                <a:ext cx="58677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ru-RU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ru-RU" sz="2000" b="0" i="1" smtClean="0">
                          <a:latin typeface="Cambria Math"/>
                        </a:rPr>
                        <m:t>)−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00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ru-RU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159" y="3855930"/>
                <a:ext cx="5867744" cy="400110"/>
              </a:xfrm>
              <a:prstGeom prst="rect">
                <a:avLst/>
              </a:prstGeom>
              <a:blipFill rotWithShape="1">
                <a:blip r:embed="rId11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3688159" y="4249584"/>
                <a:ext cx="58677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ru-RU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ru-RU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ru-RU" sz="2000" b="0" i="1" smtClean="0">
                          <a:latin typeface="Cambria Math"/>
                        </a:rPr>
                        <m:t>)−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ru-RU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159" y="4249584"/>
                <a:ext cx="5867744" cy="400110"/>
              </a:xfrm>
              <a:prstGeom prst="rect">
                <a:avLst/>
              </a:prstGeom>
              <a:blipFill rotWithShape="1">
                <a:blip r:embed="rId1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Группа 95"/>
          <p:cNvGrpSpPr/>
          <p:nvPr/>
        </p:nvGrpSpPr>
        <p:grpSpPr>
          <a:xfrm>
            <a:off x="3892106" y="1708254"/>
            <a:ext cx="5176576" cy="1395637"/>
            <a:chOff x="176805" y="-1762578"/>
            <a:chExt cx="6197677" cy="1670932"/>
          </a:xfrm>
        </p:grpSpPr>
        <p:sp>
          <p:nvSpPr>
            <p:cNvPr id="97" name="Загнутый угол 96"/>
            <p:cNvSpPr/>
            <p:nvPr/>
          </p:nvSpPr>
          <p:spPr>
            <a:xfrm>
              <a:off x="606302" y="-1747030"/>
              <a:ext cx="5754092" cy="1655384"/>
            </a:xfrm>
            <a:prstGeom prst="foldedCorner">
              <a:avLst>
                <a:gd name="adj" fmla="val 26674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183353" y="-1762577"/>
                  <a:ext cx="6166028" cy="4790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ru-RU" sz="2000" b="0" i="1" smtClean="0">
                                <a:latin typeface="Cambria Math"/>
                              </a:rPr>
                              <m:t>к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000" b="0" i="1" smtClean="0">
                                <a:latin typeface="Cambria Math"/>
                              </a:rPr>
                              <m:t>11</m:t>
                            </m:r>
                          </m:sub>
                        </m:sSub>
                        <m:r>
                          <a:rPr lang="ru-RU" sz="20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ru-RU" sz="20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ru-RU" sz="2000" i="1">
                                <a:latin typeface="Cambria Math"/>
                              </a:rPr>
                              <m:t>к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000" i="1">
                                <a:latin typeface="Cambria Math"/>
                              </a:rPr>
                              <m:t>1</m:t>
                            </m:r>
                            <m:r>
                              <a:rPr lang="ru-RU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ru-RU" sz="20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ru-RU" sz="20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ru-RU" sz="2000" i="1">
                                <a:latin typeface="Cambria Math"/>
                              </a:rPr>
                              <m:t>к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000" i="1">
                                <a:latin typeface="Cambria Math"/>
                              </a:rPr>
                              <m:t>1</m:t>
                            </m:r>
                            <m:r>
                              <a:rPr lang="ru-RU" sz="20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ru-RU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1400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53" y="-1762577"/>
                  <a:ext cx="6166028" cy="479033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183355" y="-1371815"/>
                  <a:ext cx="6166027" cy="4790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ru-RU" sz="2000" b="0" i="1" smtClean="0">
                                <a:latin typeface="Cambria Math"/>
                              </a:rPr>
                              <m:t>1к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000" b="0" i="1" smtClean="0">
                                <a:latin typeface="Cambria Math"/>
                              </a:rPr>
                              <m:t>21</m:t>
                            </m:r>
                          </m:sub>
                        </m:sSub>
                        <m:r>
                          <a:rPr lang="ru-RU" sz="20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ru-RU" sz="20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ru-RU" sz="2000" i="1">
                                <a:latin typeface="Cambria Math"/>
                              </a:rPr>
                              <m:t>к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000" b="0" i="1" smtClean="0">
                                <a:latin typeface="Cambria Math"/>
                              </a:rPr>
                              <m:t>22</m:t>
                            </m:r>
                          </m:sub>
                        </m:sSub>
                        <m:r>
                          <a:rPr lang="ru-RU" sz="20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ru-RU" sz="20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ru-RU" sz="2000" i="1">
                                <a:latin typeface="Cambria Math"/>
                              </a:rPr>
                              <m:t>к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000" b="0" i="1" smtClean="0">
                                <a:latin typeface="Cambria Math"/>
                              </a:rPr>
                              <m:t>23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ru-RU" sz="2000" b="0" i="1" smtClean="0">
                                <a:latin typeface="Cambria Math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ru-RU" sz="1400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55" y="-1371815"/>
                  <a:ext cx="6166027" cy="479033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176805" y="-935267"/>
                  <a:ext cx="6166027" cy="4790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ru-RU" sz="2000" b="0" i="1" smtClean="0">
                                <a:latin typeface="Cambria Math"/>
                              </a:rPr>
                              <m:t>к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000" b="0" i="1" smtClean="0">
                                <a:latin typeface="Cambria Math"/>
                              </a:rPr>
                              <m:t>31</m:t>
                            </m:r>
                          </m:sub>
                        </m:sSub>
                        <m:r>
                          <a:rPr lang="ru-RU" sz="20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ru-RU" sz="20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ru-RU" sz="2000" i="1">
                                <a:latin typeface="Cambria Math"/>
                              </a:rPr>
                              <m:t>к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000" b="0" i="1" smtClean="0">
                                <a:latin typeface="Cambria Math"/>
                              </a:rPr>
                              <m:t>32</m:t>
                            </m:r>
                          </m:sub>
                        </m:sSub>
                        <m:r>
                          <a:rPr lang="ru-RU" sz="20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ru-RU" sz="20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ru-RU" sz="2000" i="1">
                                <a:latin typeface="Cambria Math"/>
                              </a:rPr>
                              <m:t>к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000" b="0" i="1" smtClean="0">
                                <a:latin typeface="Cambria Math"/>
                              </a:rPr>
                              <m:t>33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ru-RU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1400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805" y="-935267"/>
                  <a:ext cx="6166027" cy="479033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Левая фигурная скобка 100"/>
            <p:cNvSpPr/>
            <p:nvPr/>
          </p:nvSpPr>
          <p:spPr>
            <a:xfrm>
              <a:off x="914887" y="-1634458"/>
              <a:ext cx="246525" cy="1199030"/>
            </a:xfrm>
            <a:prstGeom prst="leftBrace">
              <a:avLst>
                <a:gd name="adj1" fmla="val 32899"/>
                <a:gd name="adj2" fmla="val 50000"/>
              </a:avLst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2" name="Прямоугольник 101"/>
            <p:cNvSpPr/>
            <p:nvPr/>
          </p:nvSpPr>
          <p:spPr>
            <a:xfrm>
              <a:off x="606302" y="-1762578"/>
              <a:ext cx="5768180" cy="4572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2285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43654" y="4386466"/>
            <a:ext cx="8191350" cy="16267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6585824" y="1170966"/>
                <a:ext cx="5808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824" y="1170966"/>
                <a:ext cx="58086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6585824" y="1540298"/>
                <a:ext cx="5861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824" y="1540298"/>
                <a:ext cx="58618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6585824" y="1909630"/>
                <a:ext cx="5861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824" y="1909630"/>
                <a:ext cx="58618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Группа 20"/>
          <p:cNvGrpSpPr/>
          <p:nvPr/>
        </p:nvGrpSpPr>
        <p:grpSpPr>
          <a:xfrm>
            <a:off x="6972095" y="1209708"/>
            <a:ext cx="240369" cy="1073372"/>
            <a:chOff x="7092280" y="1109570"/>
            <a:chExt cx="288032" cy="1286211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cxnSp>
          <p:nvCxnSpPr>
            <p:cNvPr id="16" name="Прямая соединительная линия 15"/>
            <p:cNvCxnSpPr/>
            <p:nvPr/>
          </p:nvCxnSpPr>
          <p:spPr>
            <a:xfrm>
              <a:off x="7092280" y="1109570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7380312" y="1109570"/>
              <a:ext cx="0" cy="128621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flipH="1">
              <a:off x="7092280" y="2395781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7212464" y="1473100"/>
            <a:ext cx="2715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Суммарное </a:t>
            </a:r>
          </a:p>
          <a:p>
            <a:r>
              <a:rPr lang="ru-RU" dirty="0" smtClean="0"/>
              <a:t>сопротивление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>
              <a:xfrm>
                <a:off x="815004" y="4523825"/>
                <a:ext cx="16908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…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04" y="4523825"/>
                <a:ext cx="169084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800065" y="3212976"/>
                <a:ext cx="17226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ru-RU" i="1" smtClean="0">
                            <a:latin typeface="Cambria Math"/>
                          </a:rPr>
                          <m:t>2</m:t>
                        </m:r>
                        <m:r>
                          <a:rPr lang="ru-RU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32</m:t>
                        </m:r>
                      </m:sub>
                    </m:sSub>
                  </m:oMath>
                </a14:m>
                <a:r>
                  <a:rPr lang="ru-RU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65" y="3212976"/>
                <a:ext cx="172265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792405" y="3501008"/>
                <a:ext cx="17173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  <m:r>
                          <a:rPr lang="ru-RU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31</m:t>
                        </m:r>
                      </m:sub>
                    </m:sSub>
                  </m:oMath>
                </a14:m>
                <a:r>
                  <a:rPr lang="ru-RU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05" y="3501008"/>
                <a:ext cx="171733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Группа 26"/>
          <p:cNvGrpSpPr/>
          <p:nvPr/>
        </p:nvGrpSpPr>
        <p:grpSpPr>
          <a:xfrm flipH="1">
            <a:off x="780270" y="2860956"/>
            <a:ext cx="240369" cy="1073372"/>
            <a:chOff x="7092280" y="1109570"/>
            <a:chExt cx="288032" cy="1286211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cxnSp>
          <p:nvCxnSpPr>
            <p:cNvPr id="28" name="Прямая соединительная линия 27"/>
            <p:cNvCxnSpPr/>
            <p:nvPr/>
          </p:nvCxnSpPr>
          <p:spPr>
            <a:xfrm>
              <a:off x="7092280" y="1109570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>
              <a:off x="7380312" y="1109570"/>
              <a:ext cx="0" cy="128621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H="1">
              <a:off x="7092280" y="2395781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Группа 2"/>
          <p:cNvGrpSpPr/>
          <p:nvPr/>
        </p:nvGrpSpPr>
        <p:grpSpPr>
          <a:xfrm>
            <a:off x="758505" y="4451994"/>
            <a:ext cx="4236602" cy="1435065"/>
            <a:chOff x="611560" y="4379499"/>
            <a:chExt cx="3512140" cy="1189668"/>
          </a:xfrm>
        </p:grpSpPr>
        <p:sp>
          <p:nvSpPr>
            <p:cNvPr id="24" name="Прямоугольник 23"/>
            <p:cNvSpPr/>
            <p:nvPr/>
          </p:nvSpPr>
          <p:spPr>
            <a:xfrm>
              <a:off x="611560" y="4429754"/>
              <a:ext cx="45719" cy="1139413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2039289" y="4406750"/>
              <a:ext cx="45719" cy="1139413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2195736" y="4406750"/>
              <a:ext cx="45719" cy="1139413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2781837" y="4406750"/>
              <a:ext cx="45719" cy="1139413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3491880" y="4385418"/>
              <a:ext cx="45719" cy="1139413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4077981" y="4379499"/>
              <a:ext cx="45719" cy="1139413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Прямоугольник 36"/>
              <p:cNvSpPr/>
              <p:nvPr/>
            </p:nvSpPr>
            <p:spPr>
              <a:xfrm>
                <a:off x="823676" y="4860891"/>
                <a:ext cx="16908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…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Прямоугольник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76" y="4860891"/>
                <a:ext cx="1690847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Прямоугольник 37"/>
              <p:cNvSpPr/>
              <p:nvPr/>
            </p:nvSpPr>
            <p:spPr>
              <a:xfrm>
                <a:off x="815003" y="5215858"/>
                <a:ext cx="1735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…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𝑛𝑛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8" name="Прямоугольник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03" y="5215858"/>
                <a:ext cx="1735155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/>
              <p:cNvSpPr/>
              <p:nvPr/>
            </p:nvSpPr>
            <p:spPr>
              <a:xfrm>
                <a:off x="2790267" y="4537107"/>
                <a:ext cx="5055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1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к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9" name="Прямоугольник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267" y="4537107"/>
                <a:ext cx="505588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/>
              <p:cNvSpPr/>
              <p:nvPr/>
            </p:nvSpPr>
            <p:spPr>
              <a:xfrm>
                <a:off x="2790267" y="4906439"/>
                <a:ext cx="510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2к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0" name="Прямоугольник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267" y="4906439"/>
                <a:ext cx="510909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2790267" y="5275771"/>
                <a:ext cx="510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3к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267" y="5275771"/>
                <a:ext cx="510909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Равно 41"/>
          <p:cNvSpPr/>
          <p:nvPr/>
        </p:nvSpPr>
        <p:spPr>
          <a:xfrm>
            <a:off x="3530744" y="4930390"/>
            <a:ext cx="537863" cy="329738"/>
          </a:xfrm>
          <a:prstGeom prst="mathEqua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ямоугольник 42"/>
              <p:cNvSpPr/>
              <p:nvPr/>
            </p:nvSpPr>
            <p:spPr>
              <a:xfrm>
                <a:off x="4341753" y="4512666"/>
                <a:ext cx="5692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3" name="Прямоугольник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753" y="4512666"/>
                <a:ext cx="569258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Прямоугольник 43"/>
              <p:cNvSpPr/>
              <p:nvPr/>
            </p:nvSpPr>
            <p:spPr>
              <a:xfrm>
                <a:off x="4341753" y="4881998"/>
                <a:ext cx="5745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4" name="Прямоугольник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753" y="4881998"/>
                <a:ext cx="574580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Прямоугольник 44"/>
              <p:cNvSpPr/>
              <p:nvPr/>
            </p:nvSpPr>
            <p:spPr>
              <a:xfrm>
                <a:off x="4341753" y="5251330"/>
                <a:ext cx="5999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𝑛𝑛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5" name="Прямоугольник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753" y="5251330"/>
                <a:ext cx="599908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Прямоугольник 45"/>
              <p:cNvSpPr/>
              <p:nvPr/>
            </p:nvSpPr>
            <p:spPr>
              <a:xfrm>
                <a:off x="808877" y="2887264"/>
                <a:ext cx="17173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21</m:t>
                        </m:r>
                      </m:sub>
                    </m:sSub>
                  </m:oMath>
                </a14:m>
                <a:r>
                  <a:rPr lang="ru-RU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6" name="Прямоугольник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77" y="2887264"/>
                <a:ext cx="1717330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006188" y="4537107"/>
                <a:ext cx="760031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ru-RU" sz="48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188" y="4537107"/>
                <a:ext cx="760031" cy="1107996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780031" y="4439122"/>
                <a:ext cx="972178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031" y="4439122"/>
                <a:ext cx="972178" cy="144655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845703" y="4521686"/>
                <a:ext cx="618128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ru-RU" sz="48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703" y="4521686"/>
                <a:ext cx="618128" cy="1107996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Равно 49"/>
          <p:cNvSpPr/>
          <p:nvPr/>
        </p:nvSpPr>
        <p:spPr>
          <a:xfrm>
            <a:off x="7394532" y="4957995"/>
            <a:ext cx="537863" cy="329738"/>
          </a:xfrm>
          <a:prstGeom prst="mathEqua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780851" y="4603412"/>
            <a:ext cx="45719" cy="113941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6762712" y="4589120"/>
            <a:ext cx="45719" cy="113941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7348813" y="4589120"/>
            <a:ext cx="45719" cy="113941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7983329" y="4559076"/>
            <a:ext cx="45719" cy="113941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8662332" y="4553156"/>
            <a:ext cx="45719" cy="113941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6631531" y="4592690"/>
            <a:ext cx="45719" cy="113941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7" name="Стрелка вправо 56"/>
          <p:cNvSpPr/>
          <p:nvPr/>
        </p:nvSpPr>
        <p:spPr>
          <a:xfrm>
            <a:off x="5051525" y="4990298"/>
            <a:ext cx="658348" cy="41022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Прямоугольник 57"/>
              <p:cNvSpPr/>
              <p:nvPr/>
            </p:nvSpPr>
            <p:spPr>
              <a:xfrm>
                <a:off x="3295854" y="2924944"/>
                <a:ext cx="10461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  <m:r>
                          <a:rPr lang="ru-RU" b="0" i="1" smtClean="0">
                            <a:latin typeface="Cambria Math"/>
                          </a:rPr>
                          <m:t>к</m:t>
                        </m:r>
                      </m:sub>
                    </m:sSub>
                  </m:oMath>
                </a14:m>
                <a:r>
                  <a:rPr lang="en-US" dirty="0" smtClean="0"/>
                  <a:t> ;</a:t>
                </a:r>
                <a:endParaRPr lang="ru-RU" dirty="0"/>
              </a:p>
            </p:txBody>
          </p:sp>
        </mc:Choice>
        <mc:Fallback xmlns="">
          <p:sp>
            <p:nvSpPr>
              <p:cNvPr id="58" name="Прямоугольник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54" y="2924944"/>
                <a:ext cx="1046120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333" r="-4094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Прямоугольник 58"/>
              <p:cNvSpPr/>
              <p:nvPr/>
            </p:nvSpPr>
            <p:spPr>
              <a:xfrm>
                <a:off x="4341752" y="2931653"/>
                <a:ext cx="11064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к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9" name="Прямоугольник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752" y="2931653"/>
                <a:ext cx="1106457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Прямоугольник 59"/>
              <p:cNvSpPr/>
              <p:nvPr/>
            </p:nvSpPr>
            <p:spPr>
              <a:xfrm>
                <a:off x="5403055" y="2924944"/>
                <a:ext cx="994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к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0" name="Прямоугольник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055" y="2924944"/>
                <a:ext cx="994247" cy="369332"/>
              </a:xfrm>
              <a:prstGeom prst="rect">
                <a:avLst/>
              </a:prstGeom>
              <a:blipFill rotWithShape="1">
                <a:blip r:embed="rId2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Прямоугольник 60"/>
              <p:cNvSpPr/>
              <p:nvPr/>
            </p:nvSpPr>
            <p:spPr>
              <a:xfrm>
                <a:off x="3228667" y="3397642"/>
                <a:ext cx="16448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1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к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ru-RU" i="1">
                              <a:latin typeface="Cambria Math"/>
                            </a:rPr>
                            <m:t>к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 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1" name="Прямоугольник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667" y="3397642"/>
                <a:ext cx="1644874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Прямоугольник 61"/>
              <p:cNvSpPr/>
              <p:nvPr/>
            </p:nvSpPr>
            <p:spPr>
              <a:xfrm>
                <a:off x="4843823" y="3399284"/>
                <a:ext cx="16042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ru-RU" b="0" i="1" smtClean="0">
                            <a:latin typeface="Cambria Math"/>
                          </a:rPr>
                          <m:t>к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ru-RU" i="1">
                            <a:latin typeface="Cambria Math"/>
                          </a:rPr>
                          <m:t>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;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2" name="Прямоугольник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823" y="3399284"/>
                <a:ext cx="1604222" cy="369332"/>
              </a:xfrm>
              <a:prstGeom prst="rect">
                <a:avLst/>
              </a:prstGeom>
              <a:blipFill rotWithShape="1">
                <a:blip r:embed="rId2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/>
              <p:cNvSpPr/>
              <p:nvPr/>
            </p:nvSpPr>
            <p:spPr>
              <a:xfrm>
                <a:off x="6428664" y="3392575"/>
                <a:ext cx="15956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ru-RU" b="0" i="1" smtClean="0">
                            <a:latin typeface="Cambria Math"/>
                          </a:rPr>
                          <m:t>к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1к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3" name="Прямоугольник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664" y="3392575"/>
                <a:ext cx="1595693" cy="369332"/>
              </a:xfrm>
              <a:prstGeom prst="rect">
                <a:avLst/>
              </a:prstGeom>
              <a:blipFill rotWithShape="1">
                <a:blip r:embed="rId2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Группа 63"/>
          <p:cNvGrpSpPr/>
          <p:nvPr/>
        </p:nvGrpSpPr>
        <p:grpSpPr>
          <a:xfrm flipH="1">
            <a:off x="3169002" y="2850353"/>
            <a:ext cx="240369" cy="1073372"/>
            <a:chOff x="7092280" y="1109570"/>
            <a:chExt cx="288032" cy="1286211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7092280" y="1109570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7380312" y="1109570"/>
              <a:ext cx="0" cy="128621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 flipH="1">
              <a:off x="7092280" y="2395781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-108520" y="0"/>
            <a:ext cx="9505056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Gabriola" pitchFamily="82" charset="0"/>
              </a:rPr>
              <a:t>МЕТОД КОНТУРНЫХ </a:t>
            </a:r>
            <a:r>
              <a:rPr lang="ru-RU" sz="2400" dirty="0" smtClean="0">
                <a:solidFill>
                  <a:schemeClr val="tx1"/>
                </a:solidFill>
                <a:latin typeface="Gabriola" pitchFamily="82" charset="0"/>
              </a:rPr>
              <a:t>ТОКОВ</a:t>
            </a:r>
            <a:endParaRPr lang="ru-RU" sz="2400" dirty="0">
              <a:solidFill>
                <a:schemeClr val="tx1"/>
              </a:solidFill>
              <a:latin typeface="Gabriola" pitchFamily="82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199626" y="1094022"/>
            <a:ext cx="6197676" cy="1460997"/>
            <a:chOff x="199626" y="1094022"/>
            <a:chExt cx="6197676" cy="1460997"/>
          </a:xfrm>
        </p:grpSpPr>
        <p:sp>
          <p:nvSpPr>
            <p:cNvPr id="11" name="Загнутый угол 10"/>
            <p:cNvSpPr/>
            <p:nvPr/>
          </p:nvSpPr>
          <p:spPr>
            <a:xfrm>
              <a:off x="629122" y="1109570"/>
              <a:ext cx="5754092" cy="1445449"/>
            </a:xfrm>
            <a:prstGeom prst="foldedCorner">
              <a:avLst>
                <a:gd name="adj" fmla="val 26674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06174" y="1094022"/>
                  <a:ext cx="616602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ru-RU" sz="2800" b="0" i="1" smtClean="0">
                                <a:latin typeface="Cambria Math"/>
                              </a:rPr>
                              <m:t>к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11</m:t>
                            </m:r>
                          </m:sub>
                        </m:sSub>
                        <m:r>
                          <a:rPr lang="ru-RU" sz="28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ru-RU" sz="2800" i="1">
                                <a:latin typeface="Cambria Math"/>
                              </a:rPr>
                              <m:t>к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1</m:t>
                            </m:r>
                            <m:r>
                              <a:rPr lang="ru-RU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ru-RU" sz="28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ru-RU" sz="2800" i="1">
                                <a:latin typeface="Cambria Math"/>
                              </a:rPr>
                              <m:t>к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1</m:t>
                            </m:r>
                            <m:r>
                              <a:rPr lang="ru-RU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ru-RU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174" y="1094022"/>
                  <a:ext cx="6166026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06174" y="1484784"/>
                  <a:ext cx="616602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1к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21</m:t>
                            </m:r>
                          </m:sub>
                        </m:sSub>
                        <m:r>
                          <a:rPr lang="ru-RU" sz="28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ru-RU" sz="2800" i="1">
                                <a:latin typeface="Cambria Math"/>
                              </a:rPr>
                              <m:t>к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22</m:t>
                            </m:r>
                          </m:sub>
                        </m:sSub>
                        <m:r>
                          <a:rPr lang="ru-RU" sz="28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ru-RU" sz="2800" i="1">
                                <a:latin typeface="Cambria Math"/>
                              </a:rPr>
                              <m:t>к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23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174" y="1484784"/>
                  <a:ext cx="6166026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99626" y="1921332"/>
                  <a:ext cx="616602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ru-RU" sz="2800" b="0" i="1" smtClean="0">
                                <a:latin typeface="Cambria Math"/>
                              </a:rPr>
                              <m:t>к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31</m:t>
                            </m:r>
                          </m:sub>
                        </m:sSub>
                        <m:r>
                          <a:rPr lang="ru-RU" sz="28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ru-RU" sz="2800" i="1">
                                <a:latin typeface="Cambria Math"/>
                              </a:rPr>
                              <m:t>к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32</m:t>
                            </m:r>
                          </m:sub>
                        </m:sSub>
                        <m:r>
                          <a:rPr lang="ru-RU" sz="28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ru-RU" sz="2800" i="1">
                                <a:latin typeface="Cambria Math"/>
                              </a:rPr>
                              <m:t>к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33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ru-RU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626" y="1921332"/>
                  <a:ext cx="6166026" cy="52322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Левая фигурная скобка 11"/>
            <p:cNvSpPr/>
            <p:nvPr/>
          </p:nvSpPr>
          <p:spPr>
            <a:xfrm>
              <a:off x="668558" y="1196752"/>
              <a:ext cx="246525" cy="1199029"/>
            </a:xfrm>
            <a:prstGeom prst="leftBrace">
              <a:avLst>
                <a:gd name="adj1" fmla="val 32899"/>
                <a:gd name="adj2" fmla="val 50000"/>
              </a:avLst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629122" y="1094022"/>
              <a:ext cx="5768180" cy="4571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6510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Загнутый угол 101"/>
          <p:cNvSpPr/>
          <p:nvPr/>
        </p:nvSpPr>
        <p:spPr>
          <a:xfrm>
            <a:off x="4788024" y="1805626"/>
            <a:ext cx="4355976" cy="1086220"/>
          </a:xfrm>
          <a:prstGeom prst="foldedCorner">
            <a:avLst>
              <a:gd name="adj" fmla="val 19659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2" name="Круговая стрелка 71"/>
          <p:cNvSpPr/>
          <p:nvPr/>
        </p:nvSpPr>
        <p:spPr>
          <a:xfrm rot="21414919">
            <a:off x="-1218729" y="-1537514"/>
            <a:ext cx="6047584" cy="604758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577517"/>
              <a:gd name="adj5" fmla="val 125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425926" y="942743"/>
            <a:ext cx="0" cy="4880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425926" y="5822929"/>
            <a:ext cx="396043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 flipV="1">
            <a:off x="4386365" y="942743"/>
            <a:ext cx="1" cy="4880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>
            <a:off x="425926" y="942743"/>
            <a:ext cx="39604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433548" y="4191447"/>
            <a:ext cx="39604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76" idx="4"/>
            <a:endCxn id="46" idx="4"/>
          </p:cNvCxnSpPr>
          <p:nvPr/>
        </p:nvCxnSpPr>
        <p:spPr>
          <a:xfrm flipH="1">
            <a:off x="2413768" y="996562"/>
            <a:ext cx="7623" cy="32487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 rot="5400000">
            <a:off x="1386621" y="3748283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 rot="5400000">
            <a:off x="3359951" y="3748283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1168255" y="296411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3</a:t>
            </a:r>
            <a:endParaRPr lang="ru-RU" sz="2000" dirty="0"/>
          </a:p>
        </p:txBody>
      </p:sp>
      <p:sp>
        <p:nvSpPr>
          <p:cNvPr id="39" name="Прямоугольник 38"/>
          <p:cNvSpPr/>
          <p:nvPr/>
        </p:nvSpPr>
        <p:spPr>
          <a:xfrm rot="5400000">
            <a:off x="1370282" y="512180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240817" y="3532513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6</a:t>
            </a:r>
            <a:endParaRPr lang="ru-RU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1168255" y="3555584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2</a:t>
            </a:r>
            <a:endParaRPr lang="ru-RU" dirty="0"/>
          </a:p>
        </p:txBody>
      </p:sp>
      <p:sp>
        <p:nvSpPr>
          <p:cNvPr id="45" name="Овал 44"/>
          <p:cNvSpPr/>
          <p:nvPr/>
        </p:nvSpPr>
        <p:spPr>
          <a:xfrm>
            <a:off x="379727" y="4137626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2359947" y="4137626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4340166" y="4137626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352324" y="5769108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Круговая стрелка 51"/>
          <p:cNvSpPr/>
          <p:nvPr/>
        </p:nvSpPr>
        <p:spPr>
          <a:xfrm rot="15724621">
            <a:off x="688841" y="2533202"/>
            <a:ext cx="781364" cy="78136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3110507"/>
              <a:gd name="adj5" fmla="val 125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Круговая стрелка 52"/>
          <p:cNvSpPr/>
          <p:nvPr/>
        </p:nvSpPr>
        <p:spPr>
          <a:xfrm rot="14896672">
            <a:off x="2026897" y="4696851"/>
            <a:ext cx="781364" cy="78136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3110507"/>
              <a:gd name="adj5" fmla="val 125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4110920" y="2595095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3688291" y="2202293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5</a:t>
            </a:r>
            <a:endParaRPr lang="ru-RU" sz="2000" dirty="0"/>
          </a:p>
        </p:txBody>
      </p:sp>
      <p:cxnSp>
        <p:nvCxnSpPr>
          <p:cNvPr id="59" name="Прямая со стрелкой 58"/>
          <p:cNvCxnSpPr/>
          <p:nvPr/>
        </p:nvCxnSpPr>
        <p:spPr>
          <a:xfrm>
            <a:off x="4386366" y="2602618"/>
            <a:ext cx="0" cy="536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Стрелка вправо 64"/>
          <p:cNvSpPr/>
          <p:nvPr/>
        </p:nvSpPr>
        <p:spPr>
          <a:xfrm>
            <a:off x="727518" y="4401278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6" name="Стрелка вправо 65"/>
          <p:cNvSpPr/>
          <p:nvPr/>
        </p:nvSpPr>
        <p:spPr>
          <a:xfrm rot="10800000">
            <a:off x="3012369" y="4423598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648298" y="4401278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688291" y="441254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2442023" y="675775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>
            <a:off x="4470984" y="3854209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75" name="Овал 74"/>
          <p:cNvSpPr/>
          <p:nvPr/>
        </p:nvSpPr>
        <p:spPr>
          <a:xfrm>
            <a:off x="2239469" y="5917660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76" name="Овал 75"/>
          <p:cNvSpPr/>
          <p:nvPr/>
        </p:nvSpPr>
        <p:spPr>
          <a:xfrm>
            <a:off x="2367570" y="888921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7" name="Прямоугольник 76"/>
          <p:cNvSpPr/>
          <p:nvPr/>
        </p:nvSpPr>
        <p:spPr>
          <a:xfrm rot="5400000">
            <a:off x="3335292" y="495597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3116926" y="302898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5</a:t>
            </a:r>
            <a:endParaRPr lang="ru-RU" sz="2000" dirty="0"/>
          </a:p>
        </p:txBody>
      </p:sp>
      <p:sp>
        <p:nvSpPr>
          <p:cNvPr id="79" name="Прямоугольник 78"/>
          <p:cNvSpPr/>
          <p:nvPr/>
        </p:nvSpPr>
        <p:spPr>
          <a:xfrm rot="5400000">
            <a:off x="1386621" y="5372548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1168255" y="5179849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81" name="Овал 80"/>
          <p:cNvSpPr/>
          <p:nvPr/>
        </p:nvSpPr>
        <p:spPr>
          <a:xfrm rot="16200000">
            <a:off x="2144666" y="2554566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2475211" y="2951017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000" dirty="0" smtClean="0"/>
              <a:t>4</a:t>
            </a:r>
            <a:endParaRPr lang="ru-RU" sz="2000" dirty="0"/>
          </a:p>
        </p:txBody>
      </p:sp>
      <p:grpSp>
        <p:nvGrpSpPr>
          <p:cNvPr id="83" name="Группа 82"/>
          <p:cNvGrpSpPr/>
          <p:nvPr/>
        </p:nvGrpSpPr>
        <p:grpSpPr>
          <a:xfrm>
            <a:off x="2248729" y="2702039"/>
            <a:ext cx="330077" cy="275126"/>
            <a:chOff x="7444203" y="4623158"/>
            <a:chExt cx="330077" cy="275126"/>
          </a:xfrm>
        </p:grpSpPr>
        <p:cxnSp>
          <p:nvCxnSpPr>
            <p:cNvPr id="84" name="Прямая соединительная линия 83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Прямая соединительная линия 84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Прямая соединительная линия 85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Прямая соединительная линия 86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8" name="Овал 87"/>
          <p:cNvSpPr/>
          <p:nvPr/>
        </p:nvSpPr>
        <p:spPr>
          <a:xfrm>
            <a:off x="3198491" y="5480298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3257268" y="5876749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grpSp>
        <p:nvGrpSpPr>
          <p:cNvPr id="90" name="Группа 89"/>
          <p:cNvGrpSpPr/>
          <p:nvPr/>
        </p:nvGrpSpPr>
        <p:grpSpPr>
          <a:xfrm rot="5400000">
            <a:off x="3302554" y="5627771"/>
            <a:ext cx="330077" cy="275126"/>
            <a:chOff x="7444203" y="4623158"/>
            <a:chExt cx="330077" cy="275126"/>
          </a:xfrm>
        </p:grpSpPr>
        <p:cxnSp>
          <p:nvCxnSpPr>
            <p:cNvPr id="91" name="Прямая соединительная линия 90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91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Прямая соединительная линия 92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Прямая соединительная линия 93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Стрелка вправо 94"/>
          <p:cNvSpPr/>
          <p:nvPr/>
        </p:nvSpPr>
        <p:spPr>
          <a:xfrm>
            <a:off x="159570" y="345627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6" name="Стрелка вправо 95"/>
          <p:cNvSpPr/>
          <p:nvPr/>
        </p:nvSpPr>
        <p:spPr>
          <a:xfrm rot="10800000">
            <a:off x="3798614" y="360523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80350" y="345627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474536" y="349474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2477964" y="3889243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Прямоугольник 102"/>
              <p:cNvSpPr/>
              <p:nvPr/>
            </p:nvSpPr>
            <p:spPr>
              <a:xfrm>
                <a:off x="4892530" y="3627633"/>
                <a:ext cx="214404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  <m:r>
                            <a:rPr lang="ru-RU" sz="2800" b="0" i="1" smtClean="0">
                              <a:latin typeface="Cambria Math"/>
                            </a:rPr>
                            <m:t>к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03" name="Прямоугольник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530" y="3627633"/>
                <a:ext cx="2144048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Прямоугольник 103"/>
              <p:cNvSpPr/>
              <p:nvPr/>
            </p:nvSpPr>
            <p:spPr>
              <a:xfrm>
                <a:off x="4876159" y="3989739"/>
                <a:ext cx="276723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1</m:t>
                          </m:r>
                          <m:r>
                            <a:rPr lang="ru-RU" sz="2800" b="0" i="1" smtClean="0">
                              <a:latin typeface="Cambria Math"/>
                            </a:rPr>
                            <m:t>к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04" name="Прямоугольник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159" y="3989739"/>
                <a:ext cx="276723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Группа 104"/>
          <p:cNvGrpSpPr/>
          <p:nvPr/>
        </p:nvGrpSpPr>
        <p:grpSpPr>
          <a:xfrm flipH="1">
            <a:off x="4836869" y="3265633"/>
            <a:ext cx="240369" cy="1402772"/>
            <a:chOff x="7092280" y="1109570"/>
            <a:chExt cx="288032" cy="1286211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cxnSp>
          <p:nvCxnSpPr>
            <p:cNvPr id="106" name="Прямая соединительная линия 105"/>
            <p:cNvCxnSpPr/>
            <p:nvPr/>
          </p:nvCxnSpPr>
          <p:spPr>
            <a:xfrm>
              <a:off x="7092280" y="1109570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>
            <a:xfrm>
              <a:off x="7380312" y="1109570"/>
              <a:ext cx="0" cy="128621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>
            <a:xfrm flipH="1">
              <a:off x="7092280" y="2395781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3476615" y="1885524"/>
                <a:ext cx="616602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  <m:r>
                            <a:rPr lang="ru-RU" sz="2400" b="0" i="1" smtClean="0">
                              <a:latin typeface="Cambria Math"/>
                            </a:rPr>
                            <m:t>к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)−</m:t>
                      </m:r>
                    </m:oMath>
                  </m:oMathPara>
                </a14:m>
                <a:endParaRPr lang="en-US" sz="24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            </m:t>
                          </m:r>
                          <m:r>
                            <a:rPr lang="ru-RU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  <m:r>
                        <a:rPr lang="ru-RU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15" y="1885524"/>
                <a:ext cx="6166026" cy="830997"/>
              </a:xfrm>
              <a:prstGeom prst="rect">
                <a:avLst/>
              </a:prstGeom>
              <a:blipFill rotWithShape="1">
                <a:blip r:embed="rId4"/>
                <a:stretch>
                  <a:fillRect b="-87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Прямоугольник 108"/>
              <p:cNvSpPr/>
              <p:nvPr/>
            </p:nvSpPr>
            <p:spPr>
              <a:xfrm>
                <a:off x="4865477" y="3291941"/>
                <a:ext cx="20560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  <m:r>
                            <a:rPr lang="ru-RU" sz="2800" b="0" i="1" smtClean="0">
                              <a:latin typeface="Cambria Math"/>
                            </a:rPr>
                            <m:t>к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09" name="Прямоугольник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477" y="3291941"/>
                <a:ext cx="2056012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4788024" y="1805626"/>
            <a:ext cx="4355976" cy="7575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045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52" grpId="0" animBg="1"/>
      <p:bldP spid="53" grpId="0" animBg="1"/>
      <p:bldP spid="65" grpId="0" animBg="1"/>
      <p:bldP spid="66" grpId="0" animBg="1"/>
      <p:bldP spid="69" grpId="0"/>
      <p:bldP spid="70" grpId="0"/>
      <p:bldP spid="95" grpId="0" animBg="1"/>
      <p:bldP spid="96" grpId="0" animBg="1"/>
      <p:bldP spid="97" grpId="0"/>
      <p:bldP spid="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нутый угол 3"/>
          <p:cNvSpPr/>
          <p:nvPr/>
        </p:nvSpPr>
        <p:spPr>
          <a:xfrm>
            <a:off x="671823" y="0"/>
            <a:ext cx="7671102" cy="6453336"/>
          </a:xfrm>
          <a:prstGeom prst="foldedCorner">
            <a:avLst>
              <a:gd name="adj" fmla="val 1277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085853" y="908720"/>
            <a:ext cx="6840760" cy="452431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3200" dirty="0" smtClean="0">
                <a:ln w="2857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ru-RU" sz="3200" dirty="0" smtClean="0">
                <a:ln w="2857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Через источник тока может быть проведён только 1 контур. Причём значение контурного тока равно значению источника тока</a:t>
            </a:r>
            <a:r>
              <a:rPr lang="en-US" sz="3200" dirty="0" smtClean="0">
                <a:ln w="2857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;</a:t>
            </a:r>
            <a:endParaRPr lang="ru-RU" sz="3200" dirty="0" smtClean="0">
              <a:ln w="28575" cmpd="sng">
                <a:noFill/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sz="3200" dirty="0" smtClean="0">
                <a:ln w="2857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ru-RU" sz="3200" dirty="0" smtClean="0">
                <a:ln w="2857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Контур не может быть проведён чрез 2 источника тока</a:t>
            </a:r>
            <a:r>
              <a:rPr lang="en-US" sz="3200" dirty="0" smtClean="0">
                <a:ln w="2857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;</a:t>
            </a:r>
            <a:endParaRPr lang="ru-RU" sz="3200" dirty="0" smtClean="0">
              <a:ln w="28575" cmpd="sng">
                <a:noFill/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sz="3200" dirty="0" smtClean="0">
                <a:ln w="2857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ru-RU" sz="3200" dirty="0" smtClean="0">
                <a:ln w="2857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Искомый контурный ток не может проходить через источники тока</a:t>
            </a:r>
            <a:r>
              <a:rPr lang="en-US" sz="3200" dirty="0" smtClean="0">
                <a:ln w="2857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;</a:t>
            </a:r>
            <a:endParaRPr lang="ru-RU" sz="3200" dirty="0" smtClean="0">
              <a:ln w="28575" cmpd="sng">
                <a:noFill/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7570" y="438457"/>
            <a:ext cx="3558155" cy="461665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Основные правила: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13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-108520" y="0"/>
            <a:ext cx="9505056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300" dirty="0">
                <a:solidFill>
                  <a:schemeClr val="tx1"/>
                </a:solidFill>
                <a:latin typeface="Gabriola" pitchFamily="82" charset="0"/>
              </a:rPr>
              <a:t>Распределение напряжения вдоль цепи с сопротивлениями и источниками </a:t>
            </a:r>
            <a:r>
              <a:rPr lang="ru-RU" sz="2300" dirty="0" smtClean="0">
                <a:solidFill>
                  <a:schemeClr val="tx1"/>
                </a:solidFill>
                <a:latin typeface="Gabriola" pitchFamily="82" charset="0"/>
              </a:rPr>
              <a:t>напряжения</a:t>
            </a:r>
            <a:endParaRPr lang="ru-RU" sz="23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cxnSp>
        <p:nvCxnSpPr>
          <p:cNvPr id="118" name="Прямая соединительная линия 117"/>
          <p:cNvCxnSpPr>
            <a:stCxn id="117" idx="2"/>
          </p:cNvCxnSpPr>
          <p:nvPr/>
        </p:nvCxnSpPr>
        <p:spPr>
          <a:xfrm>
            <a:off x="7341445" y="3469085"/>
            <a:ext cx="726958" cy="146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>
            <a:stCxn id="63" idx="4"/>
          </p:cNvCxnSpPr>
          <p:nvPr/>
        </p:nvCxnSpPr>
        <p:spPr>
          <a:xfrm flipH="1">
            <a:off x="5605027" y="1445488"/>
            <a:ext cx="8689" cy="37029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H="1">
            <a:off x="1275727" y="1387279"/>
            <a:ext cx="5614" cy="37351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 flipV="1">
            <a:off x="7411492" y="1413574"/>
            <a:ext cx="11573" cy="37348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>
            <a:off x="1272261" y="1413574"/>
            <a:ext cx="613923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V="1">
            <a:off x="1262303" y="5116488"/>
            <a:ext cx="6157876" cy="134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76" idx="4"/>
          </p:cNvCxnSpPr>
          <p:nvPr/>
        </p:nvCxnSpPr>
        <p:spPr>
          <a:xfrm flipH="1">
            <a:off x="3288038" y="1456018"/>
            <a:ext cx="8689" cy="3672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5543681" y="5055142"/>
            <a:ext cx="122691" cy="1226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7109108" y="3778271"/>
            <a:ext cx="613452" cy="6134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7484411" y="4215506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3</a:t>
            </a:r>
            <a:endParaRPr lang="ru-RU" sz="2000" dirty="0"/>
          </a:p>
        </p:txBody>
      </p:sp>
      <p:cxnSp>
        <p:nvCxnSpPr>
          <p:cNvPr id="59" name="Прямая со стрелкой 58"/>
          <p:cNvCxnSpPr/>
          <p:nvPr/>
        </p:nvCxnSpPr>
        <p:spPr>
          <a:xfrm rot="10800000">
            <a:off x="7423065" y="3786846"/>
            <a:ext cx="0" cy="611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Стрелка вправо 63"/>
          <p:cNvSpPr/>
          <p:nvPr/>
        </p:nvSpPr>
        <p:spPr>
          <a:xfrm rot="5400000">
            <a:off x="7407978" y="1394749"/>
            <a:ext cx="817278" cy="20371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918472" y="1087963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6994167" y="3269033"/>
            <a:ext cx="229881" cy="22988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76" name="Овал 75"/>
          <p:cNvSpPr/>
          <p:nvPr/>
        </p:nvSpPr>
        <p:spPr>
          <a:xfrm>
            <a:off x="3235381" y="1333327"/>
            <a:ext cx="122691" cy="1226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7" name="Прямоугольник 76"/>
          <p:cNvSpPr/>
          <p:nvPr/>
        </p:nvSpPr>
        <p:spPr>
          <a:xfrm rot="5400000">
            <a:off x="4525754" y="896518"/>
            <a:ext cx="245381" cy="981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4377422" y="676877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2</a:t>
            </a:r>
            <a:endParaRPr lang="ru-RU" sz="2000" dirty="0"/>
          </a:p>
        </p:txBody>
      </p:sp>
      <p:sp>
        <p:nvSpPr>
          <p:cNvPr id="95" name="Стрелка вправо 94"/>
          <p:cNvSpPr/>
          <p:nvPr/>
        </p:nvSpPr>
        <p:spPr>
          <a:xfrm rot="16200000">
            <a:off x="1477998" y="2991292"/>
            <a:ext cx="614100" cy="20371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6" name="Стрелка вправо 95"/>
          <p:cNvSpPr/>
          <p:nvPr/>
        </p:nvSpPr>
        <p:spPr>
          <a:xfrm>
            <a:off x="4900890" y="5498701"/>
            <a:ext cx="530298" cy="20371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1860109" y="2828588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908742" y="5011640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5675060" y="5189763"/>
            <a:ext cx="229881" cy="22988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1" name="Овал 60"/>
          <p:cNvSpPr/>
          <p:nvPr/>
        </p:nvSpPr>
        <p:spPr>
          <a:xfrm>
            <a:off x="1221612" y="1325933"/>
            <a:ext cx="122691" cy="1226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5552370" y="1322798"/>
            <a:ext cx="122691" cy="1226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3241091" y="5055142"/>
            <a:ext cx="122691" cy="1226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2" name="Прямоугольник 71"/>
          <p:cNvSpPr/>
          <p:nvPr/>
        </p:nvSpPr>
        <p:spPr>
          <a:xfrm>
            <a:off x="3171753" y="2323981"/>
            <a:ext cx="245381" cy="981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3417134" y="2532337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5</a:t>
            </a:r>
            <a:endParaRPr lang="ru-RU" sz="20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5468650" y="2274974"/>
            <a:ext cx="245381" cy="981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5714031" y="2483329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4</a:t>
            </a:r>
            <a:endParaRPr lang="ru-RU" sz="2000" dirty="0"/>
          </a:p>
        </p:txBody>
      </p:sp>
      <p:sp>
        <p:nvSpPr>
          <p:cNvPr id="104" name="Овал 103"/>
          <p:cNvSpPr/>
          <p:nvPr/>
        </p:nvSpPr>
        <p:spPr>
          <a:xfrm rot="6979115">
            <a:off x="969001" y="2009437"/>
            <a:ext cx="613452" cy="6134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618634" y="2403920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cxnSp>
        <p:nvCxnSpPr>
          <p:cNvPr id="106" name="Прямая со стрелкой 105"/>
          <p:cNvCxnSpPr/>
          <p:nvPr/>
        </p:nvCxnSpPr>
        <p:spPr>
          <a:xfrm rot="10800000">
            <a:off x="1282958" y="2018012"/>
            <a:ext cx="0" cy="611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Прямоугольник 108"/>
          <p:cNvSpPr/>
          <p:nvPr/>
        </p:nvSpPr>
        <p:spPr>
          <a:xfrm>
            <a:off x="7297488" y="2279785"/>
            <a:ext cx="245381" cy="981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0" name="TextBox 109"/>
          <p:cNvSpPr txBox="1"/>
          <p:nvPr/>
        </p:nvSpPr>
        <p:spPr>
          <a:xfrm>
            <a:off x="7535971" y="2448387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3</a:t>
            </a:r>
            <a:endParaRPr lang="ru-RU" sz="2000" dirty="0"/>
          </a:p>
        </p:txBody>
      </p:sp>
      <p:sp>
        <p:nvSpPr>
          <p:cNvPr id="111" name="Овал 110"/>
          <p:cNvSpPr/>
          <p:nvPr/>
        </p:nvSpPr>
        <p:spPr>
          <a:xfrm rot="6979115">
            <a:off x="4183241" y="4815726"/>
            <a:ext cx="613452" cy="6134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2" name="TextBox 111"/>
          <p:cNvSpPr txBox="1"/>
          <p:nvPr/>
        </p:nvSpPr>
        <p:spPr>
          <a:xfrm>
            <a:off x="3988677" y="4242282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4</a:t>
            </a:r>
            <a:endParaRPr lang="ru-RU" sz="2000" dirty="0"/>
          </a:p>
        </p:txBody>
      </p:sp>
      <p:cxnSp>
        <p:nvCxnSpPr>
          <p:cNvPr id="113" name="Прямая со стрелкой 112"/>
          <p:cNvCxnSpPr/>
          <p:nvPr/>
        </p:nvCxnSpPr>
        <p:spPr>
          <a:xfrm rot="16200000">
            <a:off x="4497197" y="4824301"/>
            <a:ext cx="0" cy="6113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Овал 116"/>
          <p:cNvSpPr/>
          <p:nvPr/>
        </p:nvSpPr>
        <p:spPr>
          <a:xfrm>
            <a:off x="7341445" y="3407739"/>
            <a:ext cx="122691" cy="1226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19" name="Прямая соединительная линия 118"/>
          <p:cNvCxnSpPr/>
          <p:nvPr/>
        </p:nvCxnSpPr>
        <p:spPr>
          <a:xfrm flipH="1">
            <a:off x="8068403" y="3096950"/>
            <a:ext cx="8690" cy="7945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Овал 119"/>
          <p:cNvSpPr/>
          <p:nvPr/>
        </p:nvSpPr>
        <p:spPr>
          <a:xfrm>
            <a:off x="873572" y="1295219"/>
            <a:ext cx="229881" cy="22988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22" name="Овал 121"/>
          <p:cNvSpPr/>
          <p:nvPr/>
        </p:nvSpPr>
        <p:spPr>
          <a:xfrm>
            <a:off x="3417134" y="1465458"/>
            <a:ext cx="229881" cy="22988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23" name="Овал 122"/>
          <p:cNvSpPr/>
          <p:nvPr/>
        </p:nvSpPr>
        <p:spPr>
          <a:xfrm>
            <a:off x="3358071" y="5189764"/>
            <a:ext cx="229881" cy="22988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24" name="Овал 123"/>
          <p:cNvSpPr/>
          <p:nvPr/>
        </p:nvSpPr>
        <p:spPr>
          <a:xfrm>
            <a:off x="5714031" y="1455589"/>
            <a:ext cx="229881" cy="22988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8" name="Плюс 17"/>
          <p:cNvSpPr/>
          <p:nvPr/>
        </p:nvSpPr>
        <p:spPr>
          <a:xfrm>
            <a:off x="7595607" y="2085671"/>
            <a:ext cx="238310" cy="238310"/>
          </a:xfrm>
          <a:prstGeom prst="mathPlu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Минус 18"/>
          <p:cNvSpPr/>
          <p:nvPr/>
        </p:nvSpPr>
        <p:spPr>
          <a:xfrm>
            <a:off x="7603405" y="3137342"/>
            <a:ext cx="238310" cy="238310"/>
          </a:xfrm>
          <a:prstGeom prst="mathMinu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Прямоугольник 64"/>
              <p:cNvSpPr/>
              <p:nvPr/>
            </p:nvSpPr>
            <p:spPr>
              <a:xfrm>
                <a:off x="611105" y="5646628"/>
                <a:ext cx="20270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45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800" b="0" i="0" smtClean="0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5" name="Прямоугольник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05" y="5646628"/>
                <a:ext cx="2027093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Прямоугольник 65"/>
              <p:cNvSpPr/>
              <p:nvPr/>
            </p:nvSpPr>
            <p:spPr>
              <a:xfrm>
                <a:off x="604278" y="6015960"/>
                <a:ext cx="20105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6" name="Прямоугольник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78" y="6015960"/>
                <a:ext cx="2010550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Прямоугольник 68"/>
              <p:cNvSpPr/>
              <p:nvPr/>
            </p:nvSpPr>
            <p:spPr>
              <a:xfrm>
                <a:off x="2387339" y="5632008"/>
                <a:ext cx="22002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9" name="Прямоугольник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339" y="5632008"/>
                <a:ext cx="2200218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Прямоугольник 69"/>
              <p:cNvSpPr/>
              <p:nvPr/>
            </p:nvSpPr>
            <p:spPr>
              <a:xfrm>
                <a:off x="2411580" y="6015960"/>
                <a:ext cx="19944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65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800" b="0" i="0" smtClean="0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0" name="Прямоугольник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580" y="6015960"/>
                <a:ext cx="1994457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Прямоугольник 70"/>
              <p:cNvSpPr/>
              <p:nvPr/>
            </p:nvSpPr>
            <p:spPr>
              <a:xfrm>
                <a:off x="4323737" y="6015960"/>
                <a:ext cx="18916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16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1" name="Прямоугольник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737" y="6015960"/>
                <a:ext cx="1891608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Группа 73"/>
          <p:cNvGrpSpPr/>
          <p:nvPr/>
        </p:nvGrpSpPr>
        <p:grpSpPr>
          <a:xfrm flipH="1">
            <a:off x="592068" y="5595675"/>
            <a:ext cx="240369" cy="1073372"/>
            <a:chOff x="7092280" y="1109570"/>
            <a:chExt cx="288032" cy="1286211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cxnSp>
          <p:nvCxnSpPr>
            <p:cNvPr id="75" name="Прямая соединительная линия 74"/>
            <p:cNvCxnSpPr/>
            <p:nvPr/>
          </p:nvCxnSpPr>
          <p:spPr>
            <a:xfrm>
              <a:off x="7092280" y="1109570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/>
            <p:nvPr/>
          </p:nvCxnSpPr>
          <p:spPr>
            <a:xfrm>
              <a:off x="7380312" y="1109570"/>
              <a:ext cx="0" cy="128621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/>
            <p:cNvCxnSpPr/>
            <p:nvPr/>
          </p:nvCxnSpPr>
          <p:spPr>
            <a:xfrm flipH="1">
              <a:off x="7092280" y="2395781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7548739" y="5785967"/>
            <a:ext cx="151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Обход по </a:t>
            </a:r>
            <a:endParaRPr lang="ru-RU" dirty="0"/>
          </a:p>
        </p:txBody>
      </p:sp>
      <p:sp>
        <p:nvSpPr>
          <p:cNvPr id="85" name="Круговая стрелка 84"/>
          <p:cNvSpPr/>
          <p:nvPr/>
        </p:nvSpPr>
        <p:spPr>
          <a:xfrm rot="9821207">
            <a:off x="7947725" y="5534096"/>
            <a:ext cx="948344" cy="94834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3110507"/>
              <a:gd name="adj5" fmla="val 125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6" name="Стрелка вправо 85"/>
          <p:cNvSpPr/>
          <p:nvPr/>
        </p:nvSpPr>
        <p:spPr>
          <a:xfrm flipH="1" flipV="1">
            <a:off x="3554494" y="1087963"/>
            <a:ext cx="530298" cy="20371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7" name="TextBox 86"/>
          <p:cNvSpPr txBox="1"/>
          <p:nvPr/>
        </p:nvSpPr>
        <p:spPr>
          <a:xfrm>
            <a:off x="3562346" y="537832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Прямоугольник 80"/>
          <p:cNvSpPr/>
          <p:nvPr/>
        </p:nvSpPr>
        <p:spPr>
          <a:xfrm rot="5400000">
            <a:off x="2108861" y="893381"/>
            <a:ext cx="245381" cy="981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1859965" y="673740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83" name="Плюс 82"/>
          <p:cNvSpPr/>
          <p:nvPr/>
        </p:nvSpPr>
        <p:spPr>
          <a:xfrm>
            <a:off x="4942000" y="992175"/>
            <a:ext cx="238310" cy="238310"/>
          </a:xfrm>
          <a:prstGeom prst="mathPlu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Минус 83"/>
          <p:cNvSpPr/>
          <p:nvPr/>
        </p:nvSpPr>
        <p:spPr>
          <a:xfrm>
            <a:off x="4103566" y="995208"/>
            <a:ext cx="238310" cy="238310"/>
          </a:xfrm>
          <a:prstGeom prst="mathMinu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0" name="Минус 89"/>
          <p:cNvSpPr/>
          <p:nvPr/>
        </p:nvSpPr>
        <p:spPr>
          <a:xfrm>
            <a:off x="988512" y="2576432"/>
            <a:ext cx="238310" cy="238310"/>
          </a:xfrm>
          <a:prstGeom prst="mathMinu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1" name="Плюс 90"/>
          <p:cNvSpPr/>
          <p:nvPr/>
        </p:nvSpPr>
        <p:spPr>
          <a:xfrm>
            <a:off x="1023993" y="1741177"/>
            <a:ext cx="238310" cy="238310"/>
          </a:xfrm>
          <a:prstGeom prst="mathPlu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585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8" grpId="0"/>
      <p:bldP spid="95" grpId="0" animBg="1"/>
      <p:bldP spid="96" grpId="0" animBg="1"/>
      <p:bldP spid="97" grpId="0"/>
      <p:bldP spid="98" grpId="0"/>
      <p:bldP spid="85" grpId="0" animBg="1"/>
      <p:bldP spid="86" grpId="0" animBg="1"/>
      <p:bldP spid="8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Прямая соединительная линия 105"/>
          <p:cNvCxnSpPr/>
          <p:nvPr/>
        </p:nvCxnSpPr>
        <p:spPr>
          <a:xfrm flipH="1">
            <a:off x="5227763" y="4102799"/>
            <a:ext cx="1" cy="18192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endCxn id="44" idx="1"/>
          </p:cNvCxnSpPr>
          <p:nvPr/>
        </p:nvCxnSpPr>
        <p:spPr>
          <a:xfrm>
            <a:off x="2323383" y="1691334"/>
            <a:ext cx="1454627" cy="34102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8705271" y="1696845"/>
            <a:ext cx="226449" cy="244579"/>
            <a:chOff x="7341445" y="3096950"/>
            <a:chExt cx="735648" cy="794545"/>
          </a:xfrm>
        </p:grpSpPr>
        <p:cxnSp>
          <p:nvCxnSpPr>
            <p:cNvPr id="101" name="Прямая соединительная линия 100"/>
            <p:cNvCxnSpPr/>
            <p:nvPr/>
          </p:nvCxnSpPr>
          <p:spPr>
            <a:xfrm>
              <a:off x="7341445" y="3469085"/>
              <a:ext cx="726958" cy="146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>
            <a:xfrm flipH="1">
              <a:off x="8068403" y="3096950"/>
              <a:ext cx="8690" cy="7945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" name="Прямая соединительная линия 5"/>
          <p:cNvCxnSpPr/>
          <p:nvPr/>
        </p:nvCxnSpPr>
        <p:spPr>
          <a:xfrm flipH="1">
            <a:off x="1227230" y="966970"/>
            <a:ext cx="8574" cy="5790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606348" y="3881567"/>
            <a:ext cx="5499450" cy="48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>
            <a:off x="6057871" y="3887077"/>
            <a:ext cx="139625" cy="85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/>
          <p:nvPr/>
        </p:nvCxnSpPr>
        <p:spPr>
          <a:xfrm rot="16200000">
            <a:off x="1161704" y="945525"/>
            <a:ext cx="139625" cy="85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78693" y="727238"/>
                <a:ext cx="444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93" y="727238"/>
                <a:ext cx="44456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594270" y="3296792"/>
                <a:ext cx="6208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270" y="3296792"/>
                <a:ext cx="620882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Прямая соединительная линия 78"/>
          <p:cNvCxnSpPr>
            <a:stCxn id="94" idx="3"/>
          </p:cNvCxnSpPr>
          <p:nvPr/>
        </p:nvCxnSpPr>
        <p:spPr>
          <a:xfrm flipH="1">
            <a:off x="1235804" y="1755068"/>
            <a:ext cx="983929" cy="21405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Овал 91"/>
          <p:cNvSpPr/>
          <p:nvPr/>
        </p:nvSpPr>
        <p:spPr>
          <a:xfrm>
            <a:off x="1161508" y="3791518"/>
            <a:ext cx="176315" cy="17631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8" name="Овал 107"/>
          <p:cNvSpPr/>
          <p:nvPr/>
        </p:nvSpPr>
        <p:spPr>
          <a:xfrm>
            <a:off x="622727" y="3385522"/>
            <a:ext cx="330355" cy="3303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14" name="Овал 113"/>
          <p:cNvSpPr/>
          <p:nvPr/>
        </p:nvSpPr>
        <p:spPr>
          <a:xfrm>
            <a:off x="4644008" y="3964870"/>
            <a:ext cx="330355" cy="3303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2262034" y="3657459"/>
            <a:ext cx="0" cy="4678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2012604" y="3980968"/>
            <a:ext cx="526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1400" dirty="0"/>
              <a:t>3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V="1">
            <a:off x="3814239" y="4125269"/>
            <a:ext cx="1402229" cy="108439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4" name="Овал 93"/>
          <p:cNvSpPr/>
          <p:nvPr/>
        </p:nvSpPr>
        <p:spPr>
          <a:xfrm>
            <a:off x="2193912" y="1604574"/>
            <a:ext cx="176315" cy="17631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5" name="Овал 114"/>
          <p:cNvSpPr/>
          <p:nvPr/>
        </p:nvSpPr>
        <p:spPr>
          <a:xfrm>
            <a:off x="2294571" y="1240891"/>
            <a:ext cx="330355" cy="3303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3752189" y="5075811"/>
            <a:ext cx="176315" cy="17631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Овал 44"/>
          <p:cNvSpPr/>
          <p:nvPr/>
        </p:nvSpPr>
        <p:spPr>
          <a:xfrm>
            <a:off x="3936661" y="5300020"/>
            <a:ext cx="330355" cy="3303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128" name="Прямая соединительная линия 127"/>
          <p:cNvCxnSpPr/>
          <p:nvPr/>
        </p:nvCxnSpPr>
        <p:spPr>
          <a:xfrm>
            <a:off x="2257566" y="3634989"/>
            <a:ext cx="0" cy="4678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3830544" y="3588731"/>
            <a:ext cx="0" cy="4678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5569796" y="1019625"/>
            <a:ext cx="3133131" cy="16412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6517029" y="1026324"/>
            <a:ext cx="0" cy="16345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7710567" y="1026324"/>
            <a:ext cx="0" cy="16345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Овал 54"/>
          <p:cNvSpPr/>
          <p:nvPr/>
        </p:nvSpPr>
        <p:spPr>
          <a:xfrm>
            <a:off x="6486357" y="988952"/>
            <a:ext cx="61346" cy="613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Овал 57"/>
          <p:cNvSpPr/>
          <p:nvPr/>
        </p:nvSpPr>
        <p:spPr>
          <a:xfrm>
            <a:off x="7679894" y="986618"/>
            <a:ext cx="61346" cy="613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492006" y="2630210"/>
            <a:ext cx="61346" cy="613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1" name="Овал 60"/>
          <p:cNvSpPr/>
          <p:nvPr/>
        </p:nvSpPr>
        <p:spPr>
          <a:xfrm>
            <a:off x="7679894" y="2630210"/>
            <a:ext cx="61346" cy="613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8672254" y="1777987"/>
            <a:ext cx="61346" cy="613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5" name="Прямоугольник 64"/>
          <p:cNvSpPr/>
          <p:nvPr/>
        </p:nvSpPr>
        <p:spPr>
          <a:xfrm>
            <a:off x="6452653" y="1440998"/>
            <a:ext cx="140051" cy="560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7640541" y="1445230"/>
            <a:ext cx="140051" cy="560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8615108" y="1136643"/>
            <a:ext cx="140051" cy="560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5391326" y="1164372"/>
            <a:ext cx="356939" cy="360700"/>
            <a:chOff x="3795111" y="5876612"/>
            <a:chExt cx="613452" cy="619915"/>
          </a:xfrm>
        </p:grpSpPr>
        <p:sp>
          <p:nvSpPr>
            <p:cNvPr id="68" name="Овал 67"/>
            <p:cNvSpPr/>
            <p:nvPr/>
          </p:nvSpPr>
          <p:spPr>
            <a:xfrm rot="6979115">
              <a:off x="3795111" y="5876612"/>
              <a:ext cx="613452" cy="6134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69" name="Прямая со стрелкой 68"/>
            <p:cNvCxnSpPr/>
            <p:nvPr/>
          </p:nvCxnSpPr>
          <p:spPr>
            <a:xfrm rot="10800000">
              <a:off x="4109068" y="5885187"/>
              <a:ext cx="0" cy="6113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Группа 71"/>
          <p:cNvGrpSpPr/>
          <p:nvPr/>
        </p:nvGrpSpPr>
        <p:grpSpPr>
          <a:xfrm>
            <a:off x="8522594" y="2126520"/>
            <a:ext cx="356939" cy="360700"/>
            <a:chOff x="3795111" y="5876612"/>
            <a:chExt cx="613452" cy="619915"/>
          </a:xfrm>
        </p:grpSpPr>
        <p:sp>
          <p:nvSpPr>
            <p:cNvPr id="73" name="Овал 72"/>
            <p:cNvSpPr/>
            <p:nvPr/>
          </p:nvSpPr>
          <p:spPr>
            <a:xfrm rot="6979115">
              <a:off x="3795111" y="5876612"/>
              <a:ext cx="613452" cy="6134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76" name="Прямая со стрелкой 75"/>
            <p:cNvCxnSpPr/>
            <p:nvPr/>
          </p:nvCxnSpPr>
          <p:spPr>
            <a:xfrm rot="10800000">
              <a:off x="4109068" y="5885187"/>
              <a:ext cx="0" cy="6113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Прямоугольник 79"/>
          <p:cNvSpPr/>
          <p:nvPr/>
        </p:nvSpPr>
        <p:spPr>
          <a:xfrm rot="5400000">
            <a:off x="7011003" y="739385"/>
            <a:ext cx="140051" cy="560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81" name="Группа 80"/>
          <p:cNvGrpSpPr/>
          <p:nvPr/>
        </p:nvGrpSpPr>
        <p:grpSpPr>
          <a:xfrm rot="5400000">
            <a:off x="6949942" y="2469530"/>
            <a:ext cx="356939" cy="360700"/>
            <a:chOff x="3795111" y="5876612"/>
            <a:chExt cx="613452" cy="619915"/>
          </a:xfrm>
        </p:grpSpPr>
        <p:sp>
          <p:nvSpPr>
            <p:cNvPr id="82" name="Овал 81"/>
            <p:cNvSpPr/>
            <p:nvPr/>
          </p:nvSpPr>
          <p:spPr>
            <a:xfrm rot="6979115">
              <a:off x="3795111" y="5876612"/>
              <a:ext cx="613452" cy="6134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3" name="Прямая со стрелкой 82"/>
            <p:cNvCxnSpPr/>
            <p:nvPr/>
          </p:nvCxnSpPr>
          <p:spPr>
            <a:xfrm rot="10800000">
              <a:off x="4109068" y="5885187"/>
              <a:ext cx="0" cy="6113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6264435" y="2334450"/>
            <a:ext cx="35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274339" y="692096"/>
            <a:ext cx="35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7629741" y="692096"/>
            <a:ext cx="35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87" name="TextBox 86"/>
          <p:cNvSpPr txBox="1"/>
          <p:nvPr/>
        </p:nvSpPr>
        <p:spPr>
          <a:xfrm>
            <a:off x="8425995" y="1720026"/>
            <a:ext cx="35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7659628" y="2334450"/>
            <a:ext cx="35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5043782" y="120352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E1</a:t>
            </a:r>
            <a:endParaRPr lang="ru-RU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6963234" y="215298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E4</a:t>
            </a:r>
            <a:endParaRPr lang="ru-RU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8183059" y="216231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E5</a:t>
            </a:r>
            <a:endParaRPr lang="ru-RU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6032477" y="1512179"/>
            <a:ext cx="59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R3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833384" y="1085064"/>
            <a:ext cx="59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R2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186779" y="1509899"/>
            <a:ext cx="59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R4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0795" y="1225290"/>
            <a:ext cx="59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R5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-108520" y="0"/>
            <a:ext cx="9505056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300" dirty="0">
                <a:solidFill>
                  <a:schemeClr val="tx1"/>
                </a:solidFill>
                <a:latin typeface="Gabriola" pitchFamily="82" charset="0"/>
              </a:rPr>
              <a:t>Распределение напряжения вдоль цепи с сопротивлениями и источниками </a:t>
            </a:r>
            <a:r>
              <a:rPr lang="ru-RU" sz="2300" dirty="0" smtClean="0">
                <a:solidFill>
                  <a:schemeClr val="tx1"/>
                </a:solidFill>
                <a:latin typeface="Gabriola" pitchFamily="82" charset="0"/>
              </a:rPr>
              <a:t>напряжения</a:t>
            </a:r>
            <a:endParaRPr lang="ru-RU" sz="2300" dirty="0">
              <a:solidFill>
                <a:schemeClr val="tx1"/>
              </a:solidFill>
              <a:latin typeface="Gabriola" pitchFamily="82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297515" y="800029"/>
            <a:ext cx="35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7" name="Овал 76"/>
          <p:cNvSpPr/>
          <p:nvPr/>
        </p:nvSpPr>
        <p:spPr>
          <a:xfrm>
            <a:off x="5536307" y="995651"/>
            <a:ext cx="61346" cy="613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8" name="Прямоугольник 77"/>
          <p:cNvSpPr/>
          <p:nvPr/>
        </p:nvSpPr>
        <p:spPr>
          <a:xfrm rot="5400000">
            <a:off x="5979256" y="746223"/>
            <a:ext cx="140051" cy="560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5808892" y="620210"/>
            <a:ext cx="59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551186" y="3963907"/>
            <a:ext cx="526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1400" dirty="0" smtClean="0"/>
              <a:t>2</a:t>
            </a:r>
            <a:endParaRPr lang="ru-RU" sz="1400" dirty="0"/>
          </a:p>
        </p:txBody>
      </p:sp>
      <p:cxnSp>
        <p:nvCxnSpPr>
          <p:cNvPr id="104" name="Прямая соединительная линия 103"/>
          <p:cNvCxnSpPr/>
          <p:nvPr/>
        </p:nvCxnSpPr>
        <p:spPr>
          <a:xfrm>
            <a:off x="5216468" y="3588731"/>
            <a:ext cx="0" cy="4678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733700" y="3145187"/>
            <a:ext cx="526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1400" dirty="0"/>
              <a:t>3</a:t>
            </a:r>
          </a:p>
        </p:txBody>
      </p:sp>
      <p:sp>
        <p:nvSpPr>
          <p:cNvPr id="93" name="Овал 92"/>
          <p:cNvSpPr/>
          <p:nvPr/>
        </p:nvSpPr>
        <p:spPr>
          <a:xfrm>
            <a:off x="5134333" y="4060602"/>
            <a:ext cx="176315" cy="17631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1" name="Овал 110"/>
          <p:cNvSpPr/>
          <p:nvPr/>
        </p:nvSpPr>
        <p:spPr>
          <a:xfrm>
            <a:off x="5126176" y="5814081"/>
            <a:ext cx="176315" cy="17631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2" name="Овал 111"/>
          <p:cNvSpPr/>
          <p:nvPr/>
        </p:nvSpPr>
        <p:spPr>
          <a:xfrm>
            <a:off x="5310648" y="6038290"/>
            <a:ext cx="330355" cy="3303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119" name="Прямая со стрелкой 118"/>
          <p:cNvCxnSpPr/>
          <p:nvPr/>
        </p:nvCxnSpPr>
        <p:spPr>
          <a:xfrm flipH="1" flipV="1">
            <a:off x="5475824" y="4725144"/>
            <a:ext cx="1890" cy="10889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1" name="Овал 120"/>
          <p:cNvSpPr/>
          <p:nvPr/>
        </p:nvSpPr>
        <p:spPr>
          <a:xfrm>
            <a:off x="5387667" y="3774194"/>
            <a:ext cx="176315" cy="17631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2" name="Овал 121"/>
          <p:cNvSpPr/>
          <p:nvPr/>
        </p:nvSpPr>
        <p:spPr>
          <a:xfrm>
            <a:off x="5387667" y="3396483"/>
            <a:ext cx="330355" cy="3303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cxnSp>
        <p:nvCxnSpPr>
          <p:cNvPr id="120" name="Прямая со стрелкой 119"/>
          <p:cNvCxnSpPr/>
          <p:nvPr/>
        </p:nvCxnSpPr>
        <p:spPr>
          <a:xfrm flipV="1">
            <a:off x="5475825" y="3887078"/>
            <a:ext cx="1" cy="838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3" name="Овал 122"/>
          <p:cNvSpPr/>
          <p:nvPr/>
        </p:nvSpPr>
        <p:spPr>
          <a:xfrm>
            <a:off x="5607476" y="4617717"/>
            <a:ext cx="330355" cy="3303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355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Использование метода суперпозиции (метода наложения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)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  <p:sp>
        <p:nvSpPr>
          <p:cNvPr id="40" name="Загнутый угол 39"/>
          <p:cNvSpPr/>
          <p:nvPr/>
        </p:nvSpPr>
        <p:spPr>
          <a:xfrm>
            <a:off x="5184068" y="1255615"/>
            <a:ext cx="3816424" cy="3933991"/>
          </a:xfrm>
          <a:prstGeom prst="foldedCorner">
            <a:avLst>
              <a:gd name="adj" fmla="val 990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561053" y="1238093"/>
            <a:ext cx="0" cy="4880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561053" y="6118279"/>
            <a:ext cx="396043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 flipV="1">
            <a:off x="4521492" y="1238093"/>
            <a:ext cx="1" cy="4880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>
            <a:off x="561053" y="1238093"/>
            <a:ext cx="39604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endCxn id="46" idx="6"/>
          </p:cNvCxnSpPr>
          <p:nvPr/>
        </p:nvCxnSpPr>
        <p:spPr>
          <a:xfrm>
            <a:off x="561053" y="3539301"/>
            <a:ext cx="2034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2536402" y="1238092"/>
            <a:ext cx="4871" cy="4880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474561" y="4346798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2448674" y="4341800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652286" y="4543276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4</a:t>
            </a:r>
            <a:endParaRPr lang="ru-RU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689843" y="4529596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2</a:t>
            </a:r>
            <a:endParaRPr lang="ru-RU" sz="2000" dirty="0"/>
          </a:p>
        </p:txBody>
      </p:sp>
      <p:sp>
        <p:nvSpPr>
          <p:cNvPr id="45" name="Овал 44"/>
          <p:cNvSpPr/>
          <p:nvPr/>
        </p:nvSpPr>
        <p:spPr>
          <a:xfrm>
            <a:off x="507232" y="3485480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2487452" y="3485480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487451" y="6064458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Овал 50"/>
          <p:cNvSpPr/>
          <p:nvPr/>
        </p:nvSpPr>
        <p:spPr>
          <a:xfrm>
            <a:off x="2455677" y="6225921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4246047" y="4050297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4575314" y="4433899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6</a:t>
            </a:r>
            <a:endParaRPr lang="ru-RU" sz="2000" dirty="0"/>
          </a:p>
        </p:txBody>
      </p:sp>
      <p:cxnSp>
        <p:nvCxnSpPr>
          <p:cNvPr id="59" name="Прямая со стрелкой 58"/>
          <p:cNvCxnSpPr/>
          <p:nvPr/>
        </p:nvCxnSpPr>
        <p:spPr>
          <a:xfrm rot="-10800000">
            <a:off x="4521493" y="4057820"/>
            <a:ext cx="0" cy="536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Стрелка вправо 63"/>
          <p:cNvSpPr/>
          <p:nvPr/>
        </p:nvSpPr>
        <p:spPr>
          <a:xfrm rot="-5400000">
            <a:off x="3280568" y="5146040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3908702" y="4992969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61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249076" y="3337618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>
            <a:off x="2536402" y="3242074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6" name="Прямоугольник 75"/>
          <p:cNvSpPr/>
          <p:nvPr/>
        </p:nvSpPr>
        <p:spPr>
          <a:xfrm>
            <a:off x="465904" y="1911598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681186" y="2094396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78" name="Овал 77"/>
          <p:cNvSpPr/>
          <p:nvPr/>
        </p:nvSpPr>
        <p:spPr>
          <a:xfrm>
            <a:off x="1293631" y="3248289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352408" y="3644740"/>
                <a:ext cx="561372" cy="63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  <a:cs typeface="Times New Roman" pitchFamily="18" charset="0"/>
                        </a:rPr>
                        <m:t>𝐽</m:t>
                      </m:r>
                      <m:r>
                        <a:rPr lang="ru-RU" sz="2000" i="1" dirty="0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408" y="3644740"/>
                <a:ext cx="561372" cy="63357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Группа 79"/>
          <p:cNvGrpSpPr/>
          <p:nvPr/>
        </p:nvGrpSpPr>
        <p:grpSpPr>
          <a:xfrm rot="5400000">
            <a:off x="1397694" y="3395762"/>
            <a:ext cx="330077" cy="275126"/>
            <a:chOff x="7444203" y="4623158"/>
            <a:chExt cx="330077" cy="275126"/>
          </a:xfrm>
        </p:grpSpPr>
        <p:cxnSp>
          <p:nvCxnSpPr>
            <p:cNvPr id="81" name="Прямая соединительная линия 80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5" name="Прямоугольник 84"/>
          <p:cNvSpPr/>
          <p:nvPr/>
        </p:nvSpPr>
        <p:spPr>
          <a:xfrm>
            <a:off x="2433631" y="1892921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2637243" y="2094397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3</a:t>
            </a:r>
            <a:endParaRPr lang="ru-RU" sz="2000" dirty="0"/>
          </a:p>
        </p:txBody>
      </p:sp>
      <p:sp>
        <p:nvSpPr>
          <p:cNvPr id="87" name="Овал 86"/>
          <p:cNvSpPr/>
          <p:nvPr/>
        </p:nvSpPr>
        <p:spPr>
          <a:xfrm>
            <a:off x="2482581" y="1184271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8" name="Овал 87"/>
          <p:cNvSpPr/>
          <p:nvPr/>
        </p:nvSpPr>
        <p:spPr>
          <a:xfrm>
            <a:off x="2459689" y="974068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5292080" y="1257071"/>
            <a:ext cx="36004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n w="12700">
                  <a:noFill/>
                  <a:prstDash val="solid"/>
                </a:ln>
                <a:solidFill>
                  <a:sysClr val="windowText" lastClr="000000"/>
                </a:solidFill>
              </a:rPr>
              <a:t>Метод </a:t>
            </a:r>
            <a:r>
              <a:rPr lang="ru-RU" sz="2800" b="1" dirty="0" smtClean="0">
                <a:ln w="12700">
                  <a:noFill/>
                  <a:prstDash val="solid"/>
                </a:ln>
                <a:solidFill>
                  <a:sysClr val="windowText" lastClr="000000"/>
                </a:solidFill>
              </a:rPr>
              <a:t>суперпозиции (наложения) </a:t>
            </a:r>
            <a:r>
              <a:rPr lang="ru-RU" b="1" dirty="0">
                <a:ln w="12700">
                  <a:noFill/>
                  <a:prstDash val="solid"/>
                </a:ln>
                <a:solidFill>
                  <a:sysClr val="windowText" lastClr="000000"/>
                </a:solidFill>
              </a:rPr>
              <a:t>— </a:t>
            </a:r>
            <a:r>
              <a:rPr lang="ru-RU" b="1" dirty="0" smtClean="0">
                <a:ln w="12700">
                  <a:noFill/>
                  <a:prstDash val="solid"/>
                </a:ln>
                <a:solidFill>
                  <a:sysClr val="windowText" lastClr="000000"/>
                </a:solidFill>
              </a:rPr>
              <a:t>           </a:t>
            </a:r>
            <a:r>
              <a:rPr lang="ru-RU" dirty="0" smtClean="0"/>
              <a:t>метод </a:t>
            </a:r>
            <a:r>
              <a:rPr lang="ru-RU" dirty="0"/>
              <a:t>расчёта электрических цепей, основанный на </a:t>
            </a:r>
            <a:r>
              <a:rPr lang="ru-RU" dirty="0" smtClean="0"/>
              <a:t>основании того, </a:t>
            </a:r>
            <a:r>
              <a:rPr lang="ru-RU" dirty="0"/>
              <a:t>что ток в каждой из ветвей </a:t>
            </a:r>
            <a:r>
              <a:rPr lang="ru-RU" dirty="0" smtClean="0"/>
              <a:t>линейной электрической </a:t>
            </a:r>
            <a:r>
              <a:rPr lang="ru-RU" dirty="0"/>
              <a:t>цепи при всех включённых генераторах, равен </a:t>
            </a:r>
            <a:r>
              <a:rPr lang="ru-RU" dirty="0" smtClean="0"/>
              <a:t>алгебраической сумме </a:t>
            </a:r>
            <a:r>
              <a:rPr lang="ru-RU" dirty="0"/>
              <a:t>токов в этой же ветви, полученных при включении каждого из генераторов по очереди и отключении </a:t>
            </a:r>
            <a:r>
              <a:rPr lang="ru-RU" dirty="0" smtClean="0"/>
              <a:t>остальных.</a:t>
            </a:r>
            <a:endParaRPr lang="ru-RU" dirty="0"/>
          </a:p>
        </p:txBody>
      </p:sp>
      <p:sp>
        <p:nvSpPr>
          <p:cNvPr id="5" name="Умножение 4"/>
          <p:cNvSpPr/>
          <p:nvPr/>
        </p:nvSpPr>
        <p:spPr>
          <a:xfrm>
            <a:off x="4167747" y="3983478"/>
            <a:ext cx="687462" cy="687462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Стрелка вправо 40"/>
          <p:cNvSpPr/>
          <p:nvPr/>
        </p:nvSpPr>
        <p:spPr>
          <a:xfrm rot="-5400000">
            <a:off x="-10970" y="1543510"/>
            <a:ext cx="520096" cy="17872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Стрелка вправо 43"/>
          <p:cNvSpPr/>
          <p:nvPr/>
        </p:nvSpPr>
        <p:spPr>
          <a:xfrm rot="5400000" flipV="1">
            <a:off x="1852748" y="1543510"/>
            <a:ext cx="520096" cy="17872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Стрелка вправо 46"/>
          <p:cNvSpPr/>
          <p:nvPr/>
        </p:nvSpPr>
        <p:spPr>
          <a:xfrm rot="5400000" flipV="1">
            <a:off x="1852748" y="4020641"/>
            <a:ext cx="520096" cy="17872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Стрелка вправо 47"/>
          <p:cNvSpPr/>
          <p:nvPr/>
        </p:nvSpPr>
        <p:spPr>
          <a:xfrm rot="5400000" flipV="1">
            <a:off x="-10972" y="3997387"/>
            <a:ext cx="520096" cy="17872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184068" y="1184271"/>
            <a:ext cx="3816424" cy="1076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23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1" presetClass="entr" presetSubtype="0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8" grpId="0"/>
      <p:bldP spid="5" grpId="0" animBg="1"/>
      <p:bldP spid="41" grpId="0" animBg="1"/>
      <p:bldP spid="44" grpId="0" animBg="1"/>
      <p:bldP spid="47" grpId="0" animBg="1"/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7001" y="4298099"/>
            <a:ext cx="39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Используя  «правило  плеч» находим:</a:t>
            </a:r>
            <a:endParaRPr lang="ru-RU" dirty="0"/>
          </a:p>
        </p:txBody>
      </p:sp>
      <p:sp>
        <p:nvSpPr>
          <p:cNvPr id="17" name="Блок-схема: процесс 16"/>
          <p:cNvSpPr/>
          <p:nvPr/>
        </p:nvSpPr>
        <p:spPr>
          <a:xfrm>
            <a:off x="6517346" y="6405101"/>
            <a:ext cx="1684769" cy="336267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97951" y="2025387"/>
            <a:ext cx="0" cy="15121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873230" y="3537555"/>
            <a:ext cx="73582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883788" y="2025387"/>
            <a:ext cx="119276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Стрелка вправо 63"/>
          <p:cNvSpPr/>
          <p:nvPr/>
        </p:nvSpPr>
        <p:spPr>
          <a:xfrm rot="10800000">
            <a:off x="6307531" y="3317331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098236" y="2671000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Овал 77"/>
          <p:cNvSpPr/>
          <p:nvPr/>
        </p:nvSpPr>
        <p:spPr>
          <a:xfrm>
            <a:off x="1211066" y="1717070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80" name="Группа 79"/>
          <p:cNvGrpSpPr/>
          <p:nvPr/>
        </p:nvGrpSpPr>
        <p:grpSpPr>
          <a:xfrm rot="5400000">
            <a:off x="1315129" y="1864544"/>
            <a:ext cx="330077" cy="275126"/>
            <a:chOff x="7444203" y="4623158"/>
            <a:chExt cx="330077" cy="275126"/>
          </a:xfrm>
        </p:grpSpPr>
        <p:cxnSp>
          <p:nvCxnSpPr>
            <p:cNvPr id="81" name="Прямая соединительная линия 80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Овал 88"/>
          <p:cNvSpPr/>
          <p:nvPr/>
        </p:nvSpPr>
        <p:spPr>
          <a:xfrm>
            <a:off x="179512" y="1045576"/>
            <a:ext cx="504973" cy="50497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90" name="Прямая соединительная линия 89"/>
          <p:cNvCxnSpPr/>
          <p:nvPr/>
        </p:nvCxnSpPr>
        <p:spPr>
          <a:xfrm>
            <a:off x="8218532" y="2034498"/>
            <a:ext cx="0" cy="15121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>
            <a:off x="6718768" y="2034498"/>
            <a:ext cx="15127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/>
          <p:nvPr/>
        </p:nvCxnSpPr>
        <p:spPr>
          <a:xfrm flipH="1">
            <a:off x="2071344" y="1439277"/>
            <a:ext cx="1" cy="10937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>
          <a:xfrm>
            <a:off x="2071344" y="2522841"/>
            <a:ext cx="1695630" cy="102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flipH="1">
            <a:off x="3760960" y="1426172"/>
            <a:ext cx="1" cy="10937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/>
          <p:nvPr/>
        </p:nvCxnSpPr>
        <p:spPr>
          <a:xfrm>
            <a:off x="2065330" y="1434164"/>
            <a:ext cx="1695630" cy="102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/>
          <p:nvPr/>
        </p:nvCxnSpPr>
        <p:spPr>
          <a:xfrm>
            <a:off x="3760960" y="2016437"/>
            <a:ext cx="1262178" cy="180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>
          <a:xfrm flipH="1">
            <a:off x="5029152" y="1421059"/>
            <a:ext cx="1" cy="10937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/>
          <p:cNvCxnSpPr/>
          <p:nvPr/>
        </p:nvCxnSpPr>
        <p:spPr>
          <a:xfrm>
            <a:off x="5029152" y="2504623"/>
            <a:ext cx="1695630" cy="102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/>
          <p:cNvCxnSpPr/>
          <p:nvPr/>
        </p:nvCxnSpPr>
        <p:spPr>
          <a:xfrm flipH="1">
            <a:off x="6718768" y="1407954"/>
            <a:ext cx="1" cy="10937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/>
          <p:cNvCxnSpPr/>
          <p:nvPr/>
        </p:nvCxnSpPr>
        <p:spPr>
          <a:xfrm>
            <a:off x="5023138" y="1415946"/>
            <a:ext cx="1695630" cy="102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Прямоугольник 103"/>
          <p:cNvSpPr/>
          <p:nvPr/>
        </p:nvSpPr>
        <p:spPr>
          <a:xfrm rot="5400000">
            <a:off x="2773389" y="2092279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2886025" y="2522842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4</a:t>
            </a:r>
            <a:endParaRPr lang="ru-RU" sz="2000" dirty="0"/>
          </a:p>
        </p:txBody>
      </p:sp>
      <p:sp>
        <p:nvSpPr>
          <p:cNvPr id="106" name="Прямоугольник 105"/>
          <p:cNvSpPr/>
          <p:nvPr/>
        </p:nvSpPr>
        <p:spPr>
          <a:xfrm rot="5400000">
            <a:off x="2776287" y="977391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2888923" y="1407954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3</a:t>
            </a:r>
            <a:endParaRPr lang="ru-RU" sz="2000" dirty="0"/>
          </a:p>
        </p:txBody>
      </p:sp>
      <p:sp>
        <p:nvSpPr>
          <p:cNvPr id="108" name="Прямоугольник 107"/>
          <p:cNvSpPr/>
          <p:nvPr/>
        </p:nvSpPr>
        <p:spPr>
          <a:xfrm rot="5400000">
            <a:off x="5766428" y="2092280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5879064" y="2522843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2</a:t>
            </a:r>
            <a:endParaRPr lang="ru-RU" sz="2000" dirty="0"/>
          </a:p>
        </p:txBody>
      </p:sp>
      <p:sp>
        <p:nvSpPr>
          <p:cNvPr id="110" name="Прямоугольник 109"/>
          <p:cNvSpPr/>
          <p:nvPr/>
        </p:nvSpPr>
        <p:spPr>
          <a:xfrm rot="5400000">
            <a:off x="5769326" y="977392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1" name="TextBox 110"/>
          <p:cNvSpPr txBox="1"/>
          <p:nvPr/>
        </p:nvSpPr>
        <p:spPr>
          <a:xfrm>
            <a:off x="5881962" y="1407955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1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1464163" y="2092035"/>
                <a:ext cx="561372" cy="63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  <a:cs typeface="Times New Roman" pitchFamily="18" charset="0"/>
                        </a:rPr>
                        <m:t>𝐽</m:t>
                      </m:r>
                      <m:r>
                        <a:rPr lang="ru-RU" sz="2000" i="1" dirty="0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163" y="2092035"/>
                <a:ext cx="561372" cy="63357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Овал 44"/>
          <p:cNvSpPr/>
          <p:nvPr/>
        </p:nvSpPr>
        <p:spPr>
          <a:xfrm>
            <a:off x="2011509" y="1973067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3" name="Овал 112"/>
          <p:cNvSpPr/>
          <p:nvPr/>
        </p:nvSpPr>
        <p:spPr>
          <a:xfrm>
            <a:off x="3707139" y="1962616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4" name="Овал 113"/>
          <p:cNvSpPr/>
          <p:nvPr/>
        </p:nvSpPr>
        <p:spPr>
          <a:xfrm>
            <a:off x="4975331" y="1967954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5" name="Овал 114"/>
          <p:cNvSpPr/>
          <p:nvPr/>
        </p:nvSpPr>
        <p:spPr>
          <a:xfrm>
            <a:off x="6664947" y="1967954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6" name="Стрелка вправо 115"/>
          <p:cNvSpPr/>
          <p:nvPr/>
        </p:nvSpPr>
        <p:spPr>
          <a:xfrm rot="10800000" flipH="1">
            <a:off x="3314492" y="3317331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7" name="TextBox 116"/>
          <p:cNvSpPr txBox="1"/>
          <p:nvPr/>
        </p:nvSpPr>
        <p:spPr>
          <a:xfrm>
            <a:off x="4050632" y="2738366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41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Стрелка вправо 117"/>
          <p:cNvSpPr/>
          <p:nvPr/>
        </p:nvSpPr>
        <p:spPr>
          <a:xfrm rot="10800000">
            <a:off x="3355021" y="853888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9" name="TextBox 118"/>
          <p:cNvSpPr txBox="1"/>
          <p:nvPr/>
        </p:nvSpPr>
        <p:spPr>
          <a:xfrm>
            <a:off x="4117654" y="867580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Стрелка вправо 119"/>
          <p:cNvSpPr/>
          <p:nvPr/>
        </p:nvSpPr>
        <p:spPr>
          <a:xfrm rot="10800000">
            <a:off x="6083227" y="867580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1" name="TextBox 120"/>
          <p:cNvSpPr txBox="1"/>
          <p:nvPr/>
        </p:nvSpPr>
        <p:spPr>
          <a:xfrm>
            <a:off x="6845860" y="881272"/>
            <a:ext cx="511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Прямоугольник 48"/>
              <p:cNvSpPr/>
              <p:nvPr/>
            </p:nvSpPr>
            <p:spPr>
              <a:xfrm>
                <a:off x="905790" y="4660608"/>
                <a:ext cx="2421640" cy="6623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ru-RU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sz="2400" i="1" smtClean="0">
                            <a:latin typeface="Cambria Math"/>
                          </a:rPr>
                          <m:t>5</m:t>
                        </m:r>
                      </m:sub>
                    </m:sSub>
                    <m:f>
                      <m:fPr>
                        <m:ctrlPr>
                          <a:rPr lang="ru-RU" sz="24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/>
                  <a:t>  ;</a:t>
                </a:r>
                <a:endParaRPr lang="ru-RU" sz="2400" dirty="0"/>
              </a:p>
            </p:txBody>
          </p:sp>
        </mc:Choice>
        <mc:Fallback xmlns="">
          <p:sp>
            <p:nvSpPr>
              <p:cNvPr id="49" name="Прямоугольник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90" y="4660608"/>
                <a:ext cx="2421640" cy="662361"/>
              </a:xfrm>
              <a:prstGeom prst="rect">
                <a:avLst/>
              </a:prstGeom>
              <a:blipFill rotWithShape="1"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Прямоугольник 49"/>
              <p:cNvSpPr/>
              <p:nvPr/>
            </p:nvSpPr>
            <p:spPr>
              <a:xfrm>
                <a:off x="886168" y="5330114"/>
                <a:ext cx="2421640" cy="6623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4</m:t>
                            </m:r>
                            <m:r>
                              <a:rPr lang="ru-RU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=−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sz="2400" i="1" smtClean="0">
                            <a:latin typeface="Cambria Math"/>
                          </a:rPr>
                          <m:t>5</m:t>
                        </m:r>
                      </m:sub>
                    </m:sSub>
                    <m:f>
                      <m:fPr>
                        <m:ctrlPr>
                          <a:rPr lang="ru-RU" sz="24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/>
                  <a:t>  ;</a:t>
                </a:r>
                <a:endParaRPr lang="ru-RU" sz="2400" dirty="0"/>
              </a:p>
            </p:txBody>
          </p:sp>
        </mc:Choice>
        <mc:Fallback xmlns="">
          <p:sp>
            <p:nvSpPr>
              <p:cNvPr id="50" name="Прямоугольник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68" y="5330114"/>
                <a:ext cx="2421640" cy="662361"/>
              </a:xfrm>
              <a:prstGeom prst="rect">
                <a:avLst/>
              </a:prstGeom>
              <a:blipFill rotWithShape="1">
                <a:blip r:embed="rId4"/>
                <a:stretch>
                  <a:fillRect r="-1256" b="-18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Прямоугольник 51"/>
              <p:cNvSpPr/>
              <p:nvPr/>
            </p:nvSpPr>
            <p:spPr>
              <a:xfrm>
                <a:off x="896726" y="5894185"/>
                <a:ext cx="24216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/>
                              </a:rPr>
                              <m:t>61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41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ru-RU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;</a:t>
                </a:r>
                <a:endParaRPr lang="ru-RU" sz="2400" dirty="0"/>
              </a:p>
            </p:txBody>
          </p:sp>
        </mc:Choice>
        <mc:Fallback xmlns="">
          <p:sp>
            <p:nvSpPr>
              <p:cNvPr id="52" name="Прямоугольник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26" y="5894185"/>
                <a:ext cx="242164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04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Группа 52"/>
          <p:cNvGrpSpPr/>
          <p:nvPr/>
        </p:nvGrpSpPr>
        <p:grpSpPr>
          <a:xfrm flipH="1">
            <a:off x="791957" y="4793492"/>
            <a:ext cx="432047" cy="1735603"/>
            <a:chOff x="7092280" y="1109570"/>
            <a:chExt cx="288032" cy="1286211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cxnSp>
          <p:nvCxnSpPr>
            <p:cNvPr id="54" name="Прямая соединительная линия 53"/>
            <p:cNvCxnSpPr/>
            <p:nvPr/>
          </p:nvCxnSpPr>
          <p:spPr>
            <a:xfrm>
              <a:off x="7092280" y="1109570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>
              <a:off x="7380312" y="1109570"/>
              <a:ext cx="0" cy="128621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/>
            <p:nvPr/>
          </p:nvCxnSpPr>
          <p:spPr>
            <a:xfrm flipH="1">
              <a:off x="7092280" y="2395781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Блок-схема: процесс 6"/>
          <p:cNvSpPr/>
          <p:nvPr/>
        </p:nvSpPr>
        <p:spPr>
          <a:xfrm>
            <a:off x="702192" y="4275239"/>
            <a:ext cx="3744340" cy="45719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Блок-схема: процесс 7"/>
          <p:cNvSpPr/>
          <p:nvPr/>
        </p:nvSpPr>
        <p:spPr>
          <a:xfrm>
            <a:off x="5762666" y="3824638"/>
            <a:ext cx="2439449" cy="2580463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1" name="Прямая соединительная линия 10"/>
          <p:cNvCxnSpPr>
            <a:stCxn id="8" idx="1"/>
          </p:cNvCxnSpPr>
          <p:nvPr/>
        </p:nvCxnSpPr>
        <p:spPr>
          <a:xfrm>
            <a:off x="5762666" y="5114870"/>
            <a:ext cx="1219725" cy="119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8" idx="0"/>
            <a:endCxn id="8" idx="2"/>
          </p:cNvCxnSpPr>
          <p:nvPr/>
        </p:nvCxnSpPr>
        <p:spPr>
          <a:xfrm>
            <a:off x="6982391" y="3824638"/>
            <a:ext cx="0" cy="2580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5692640" y="4183996"/>
            <a:ext cx="140051" cy="560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5692639" y="5457959"/>
            <a:ext cx="140051" cy="560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Прямоугольник 68"/>
          <p:cNvSpPr/>
          <p:nvPr/>
        </p:nvSpPr>
        <p:spPr>
          <a:xfrm>
            <a:off x="6912365" y="4177173"/>
            <a:ext cx="140051" cy="560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0" name="Прямоугольник 69"/>
          <p:cNvSpPr/>
          <p:nvPr/>
        </p:nvSpPr>
        <p:spPr>
          <a:xfrm>
            <a:off x="6912364" y="5451136"/>
            <a:ext cx="140051" cy="560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6151987" y="4911536"/>
            <a:ext cx="406665" cy="406665"/>
            <a:chOff x="6103426" y="5049101"/>
            <a:chExt cx="538204" cy="538204"/>
          </a:xfrm>
        </p:grpSpPr>
        <p:sp>
          <p:nvSpPr>
            <p:cNvPr id="72" name="Овал 71"/>
            <p:cNvSpPr/>
            <p:nvPr/>
          </p:nvSpPr>
          <p:spPr>
            <a:xfrm>
              <a:off x="6103426" y="5049101"/>
              <a:ext cx="538204" cy="5382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75" name="Группа 74"/>
            <p:cNvGrpSpPr/>
            <p:nvPr/>
          </p:nvGrpSpPr>
          <p:grpSpPr>
            <a:xfrm rot="5400000">
              <a:off x="6207489" y="5196575"/>
              <a:ext cx="330077" cy="275126"/>
              <a:chOff x="7444203" y="4623158"/>
              <a:chExt cx="330077" cy="275126"/>
            </a:xfrm>
          </p:grpSpPr>
          <p:cxnSp>
            <p:nvCxnSpPr>
              <p:cNvPr id="76" name="Прямая соединительная линия 75"/>
              <p:cNvCxnSpPr/>
              <p:nvPr/>
            </p:nvCxnSpPr>
            <p:spPr>
              <a:xfrm>
                <a:off x="7444203" y="4623158"/>
                <a:ext cx="166475" cy="146585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Прямая соединительная линия 76"/>
              <p:cNvCxnSpPr/>
              <p:nvPr/>
            </p:nvCxnSpPr>
            <p:spPr>
              <a:xfrm flipV="1">
                <a:off x="7610678" y="4623158"/>
                <a:ext cx="163602" cy="146585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Прямая соединительная линия 78"/>
              <p:cNvCxnSpPr/>
              <p:nvPr/>
            </p:nvCxnSpPr>
            <p:spPr>
              <a:xfrm>
                <a:off x="7444203" y="4751699"/>
                <a:ext cx="166475" cy="146585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Прямая соединительная линия 84"/>
              <p:cNvCxnSpPr/>
              <p:nvPr/>
            </p:nvCxnSpPr>
            <p:spPr>
              <a:xfrm flipV="1">
                <a:off x="7610678" y="4751699"/>
                <a:ext cx="163602" cy="146585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86" name="TextBox 85"/>
          <p:cNvSpPr txBox="1"/>
          <p:nvPr/>
        </p:nvSpPr>
        <p:spPr>
          <a:xfrm>
            <a:off x="5291188" y="5546571"/>
            <a:ext cx="59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R</a:t>
            </a:r>
            <a:r>
              <a:rPr lang="ru-RU" dirty="0" smtClean="0">
                <a:solidFill>
                  <a:schemeClr val="accent4"/>
                </a:solidFill>
              </a:rPr>
              <a:t>2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291188" y="4279431"/>
            <a:ext cx="59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R1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517346" y="5546571"/>
            <a:ext cx="59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R</a:t>
            </a:r>
            <a:r>
              <a:rPr lang="ru-RU" dirty="0" smtClean="0">
                <a:solidFill>
                  <a:schemeClr val="accent4"/>
                </a:solidFill>
              </a:rPr>
              <a:t>4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17346" y="4279431"/>
            <a:ext cx="59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R</a:t>
            </a:r>
            <a:r>
              <a:rPr lang="ru-RU" dirty="0" smtClean="0">
                <a:solidFill>
                  <a:schemeClr val="accent4"/>
                </a:solidFill>
              </a:rPr>
              <a:t>3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184816" y="5257905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200" dirty="0" smtClean="0"/>
              <a:t>5</a:t>
            </a:r>
            <a:endParaRPr lang="ru-RU" sz="1200" dirty="0"/>
          </a:p>
        </p:txBody>
      </p:sp>
      <p:sp>
        <p:nvSpPr>
          <p:cNvPr id="122" name="Стрелка вправо 121"/>
          <p:cNvSpPr/>
          <p:nvPr/>
        </p:nvSpPr>
        <p:spPr>
          <a:xfrm rot="-5400000">
            <a:off x="5372339" y="4008673"/>
            <a:ext cx="345704" cy="893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6" name="Стрелка вправо 125"/>
          <p:cNvSpPr/>
          <p:nvPr/>
        </p:nvSpPr>
        <p:spPr>
          <a:xfrm rot="5400000" flipV="1">
            <a:off x="6579782" y="4008672"/>
            <a:ext cx="345704" cy="893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7" name="Стрелка вправо 126"/>
          <p:cNvSpPr/>
          <p:nvPr/>
        </p:nvSpPr>
        <p:spPr>
          <a:xfrm rot="5400000" flipV="1">
            <a:off x="6599736" y="5367016"/>
            <a:ext cx="345704" cy="893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8" name="Стрелка вправо 127"/>
          <p:cNvSpPr/>
          <p:nvPr/>
        </p:nvSpPr>
        <p:spPr>
          <a:xfrm rot="5400000" flipV="1">
            <a:off x="5372340" y="5329038"/>
            <a:ext cx="345704" cy="893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9" name="Стрелка вправо 128"/>
          <p:cNvSpPr/>
          <p:nvPr/>
        </p:nvSpPr>
        <p:spPr>
          <a:xfrm rot="-5400000">
            <a:off x="7828206" y="5273519"/>
            <a:ext cx="345704" cy="893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443642" y="6416067"/>
            <a:ext cx="17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Исходная схема</a:t>
            </a:r>
            <a:endParaRPr lang="ru-RU" dirty="0"/>
          </a:p>
        </p:txBody>
      </p:sp>
      <p:sp>
        <p:nvSpPr>
          <p:cNvPr id="130" name="TextBox 129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Использование метода суперпозиции (метода наложения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)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18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8" grpId="0"/>
      <p:bldP spid="116" grpId="0" animBg="1"/>
      <p:bldP spid="117" grpId="0"/>
      <p:bldP spid="118" grpId="0" animBg="1"/>
      <p:bldP spid="119" grpId="0"/>
      <p:bldP spid="120" grpId="0" animBg="1"/>
      <p:bldP spid="121" grpId="0"/>
      <p:bldP spid="122" grpId="0" animBg="1"/>
      <p:bldP spid="126" grpId="0" animBg="1"/>
      <p:bldP spid="127" grpId="0" animBg="1"/>
      <p:bldP spid="128" grpId="0" animBg="1"/>
      <p:bldP spid="1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46339" y="651599"/>
            <a:ext cx="1154772" cy="53030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Загнутый угол 61"/>
          <p:cNvSpPr/>
          <p:nvPr/>
        </p:nvSpPr>
        <p:spPr>
          <a:xfrm>
            <a:off x="5853258" y="2258197"/>
            <a:ext cx="3039222" cy="1798252"/>
          </a:xfrm>
          <a:prstGeom prst="foldedCorner">
            <a:avLst>
              <a:gd name="adj" fmla="val 9907"/>
            </a:avLst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932831" y="1244244"/>
            <a:ext cx="0" cy="4880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932831" y="6124430"/>
            <a:ext cx="396043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 flipV="1">
            <a:off x="4893270" y="1244244"/>
            <a:ext cx="1" cy="4880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>
            <a:off x="932831" y="1244244"/>
            <a:ext cx="39604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2908180" y="1244243"/>
            <a:ext cx="4871" cy="4880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846339" y="4352949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2820452" y="4347951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024064" y="4549427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4</a:t>
            </a:r>
            <a:endParaRPr lang="ru-RU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1061621" y="4535747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2</a:t>
            </a:r>
            <a:endParaRPr lang="ru-RU" sz="2000" dirty="0"/>
          </a:p>
        </p:txBody>
      </p:sp>
      <p:sp>
        <p:nvSpPr>
          <p:cNvPr id="50" name="Овал 49"/>
          <p:cNvSpPr/>
          <p:nvPr/>
        </p:nvSpPr>
        <p:spPr>
          <a:xfrm>
            <a:off x="2859229" y="6070609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Овал 50"/>
          <p:cNvSpPr/>
          <p:nvPr/>
        </p:nvSpPr>
        <p:spPr>
          <a:xfrm>
            <a:off x="2827455" y="6232072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4617825" y="4056448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4947092" y="4440050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6</a:t>
            </a:r>
            <a:endParaRPr lang="ru-RU" sz="2000" dirty="0"/>
          </a:p>
        </p:txBody>
      </p:sp>
      <p:cxnSp>
        <p:nvCxnSpPr>
          <p:cNvPr id="59" name="Прямая со стрелкой 58"/>
          <p:cNvCxnSpPr/>
          <p:nvPr/>
        </p:nvCxnSpPr>
        <p:spPr>
          <a:xfrm rot="-10800000">
            <a:off x="4893271" y="4063971"/>
            <a:ext cx="0" cy="536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Стрелка вправо 63"/>
          <p:cNvSpPr/>
          <p:nvPr/>
        </p:nvSpPr>
        <p:spPr>
          <a:xfrm rot="-5400000">
            <a:off x="3730645" y="5239452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358779" y="5086381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837682" y="1917749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1052964" y="2100547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85" name="Прямоугольник 84"/>
          <p:cNvSpPr/>
          <p:nvPr/>
        </p:nvSpPr>
        <p:spPr>
          <a:xfrm>
            <a:off x="2805409" y="1899072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3009021" y="2100548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3</a:t>
            </a:r>
            <a:endParaRPr lang="ru-RU" sz="2000" dirty="0"/>
          </a:p>
        </p:txBody>
      </p:sp>
      <p:sp>
        <p:nvSpPr>
          <p:cNvPr id="87" name="Овал 86"/>
          <p:cNvSpPr/>
          <p:nvPr/>
        </p:nvSpPr>
        <p:spPr>
          <a:xfrm>
            <a:off x="2854359" y="1190422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8" name="Овал 87"/>
          <p:cNvSpPr/>
          <p:nvPr/>
        </p:nvSpPr>
        <p:spPr>
          <a:xfrm>
            <a:off x="2831467" y="980219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179512" y="1045576"/>
            <a:ext cx="504973" cy="50497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Стрелка вправо 39"/>
          <p:cNvSpPr/>
          <p:nvPr/>
        </p:nvSpPr>
        <p:spPr>
          <a:xfrm rot="-5400000">
            <a:off x="1113932" y="2576783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1742066" y="2423712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Стрелка вправо 46"/>
          <p:cNvSpPr/>
          <p:nvPr/>
        </p:nvSpPr>
        <p:spPr>
          <a:xfrm rot="5400000">
            <a:off x="1113932" y="4101392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742066" y="3948321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Стрелка вправо 48"/>
          <p:cNvSpPr/>
          <p:nvPr/>
        </p:nvSpPr>
        <p:spPr>
          <a:xfrm rot="5400000">
            <a:off x="3024695" y="4056167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652829" y="3903096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42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Стрелка вправо 52"/>
          <p:cNvSpPr/>
          <p:nvPr/>
        </p:nvSpPr>
        <p:spPr>
          <a:xfrm rot="5400000">
            <a:off x="3021459" y="2576782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3649593" y="2423711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32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Прямоугольник 37"/>
              <p:cNvSpPr/>
              <p:nvPr/>
            </p:nvSpPr>
            <p:spPr>
              <a:xfrm>
                <a:off x="5821198" y="2258196"/>
                <a:ext cx="3322802" cy="6751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/>
                              </a:rPr>
                              <m:t>12</m:t>
                            </m:r>
                          </m:sub>
                        </m:sSub>
                        <m:r>
                          <a:rPr lang="ru-RU" sz="24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4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/>
                              </a:rPr>
                              <m:t>22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</m:e>
                      <m:sub/>
                    </m:sSub>
                    <m:r>
                      <a:rPr lang="ru-RU" sz="24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ru-RU" sz="24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/>
                  <a:t>  ;</a:t>
                </a:r>
                <a:endParaRPr lang="ru-RU" sz="2400" dirty="0"/>
              </a:p>
            </p:txBody>
          </p:sp>
        </mc:Choice>
        <mc:Fallback xmlns="">
          <p:sp>
            <p:nvSpPr>
              <p:cNvPr id="38" name="Прямоугольник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198" y="2258196"/>
                <a:ext cx="3322802" cy="6751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Прямоугольник 44"/>
              <p:cNvSpPr/>
              <p:nvPr/>
            </p:nvSpPr>
            <p:spPr>
              <a:xfrm>
                <a:off x="5801576" y="2829412"/>
                <a:ext cx="3162912" cy="6623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ru-RU" sz="2400" i="1">
                            <a:latin typeface="Cambria Math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4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/>
                  <a:t>  ;</a:t>
                </a:r>
                <a:endParaRPr lang="ru-RU" sz="2400" dirty="0"/>
              </a:p>
            </p:txBody>
          </p:sp>
        </mc:Choice>
        <mc:Fallback xmlns="">
          <p:sp>
            <p:nvSpPr>
              <p:cNvPr id="45" name="Прямоугольник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576" y="2829412"/>
                <a:ext cx="3162912" cy="662361"/>
              </a:xfrm>
              <a:prstGeom prst="rect">
                <a:avLst/>
              </a:prstGeom>
              <a:blipFill rotWithShape="1">
                <a:blip r:embed="rId3"/>
                <a:stretch>
                  <a:fillRect b="-18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Прямоугольник 45"/>
              <p:cNvSpPr/>
              <p:nvPr/>
            </p:nvSpPr>
            <p:spPr>
              <a:xfrm>
                <a:off x="5643940" y="3393483"/>
                <a:ext cx="24216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62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6" name="Прямоугольник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940" y="3393483"/>
                <a:ext cx="2421640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Использование метода суперпозиции (метода наложения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)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801576" y="2258196"/>
            <a:ext cx="51682" cy="18057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791584" y="651599"/>
                <a:ext cx="12164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/>
                              <a:cs typeface="Times New Roman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  <a:cs typeface="Times New Roman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 dirty="0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84" y="651599"/>
                <a:ext cx="1216423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1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8" grpId="0"/>
      <p:bldP spid="40" grpId="0" animBg="1"/>
      <p:bldP spid="41" grpId="0"/>
      <p:bldP spid="47" grpId="0" animBg="1"/>
      <p:bldP spid="48" grpId="0"/>
      <p:bldP spid="49" grpId="0" animBg="1"/>
      <p:bldP spid="52" grpId="0"/>
      <p:bldP spid="53" grpId="0" animBg="1"/>
      <p:bldP spid="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1933180" y="5877272"/>
            <a:ext cx="5462660" cy="100811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847354" y="5517232"/>
            <a:ext cx="399609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476770" y="630431"/>
            <a:ext cx="2463382" cy="327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451618" y="607299"/>
            <a:ext cx="4524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Один источник энергии</a:t>
            </a:r>
          </a:p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741252" y="1408465"/>
            <a:ext cx="4799299" cy="14480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264260" y="603043"/>
            <a:ext cx="4540670" cy="4784890"/>
            <a:chOff x="780091" y="274265"/>
            <a:chExt cx="5908152" cy="6225922"/>
          </a:xfrm>
        </p:grpSpPr>
        <p:grpSp>
          <p:nvGrpSpPr>
            <p:cNvPr id="18" name="Группа 17"/>
            <p:cNvGrpSpPr/>
            <p:nvPr/>
          </p:nvGrpSpPr>
          <p:grpSpPr>
            <a:xfrm>
              <a:off x="1368686" y="274265"/>
              <a:ext cx="4994214" cy="3354590"/>
              <a:chOff x="1350570" y="966386"/>
              <a:chExt cx="6131942" cy="4118798"/>
            </a:xfrm>
          </p:grpSpPr>
          <p:cxnSp>
            <p:nvCxnSpPr>
              <p:cNvPr id="6" name="Прямая соединительная линия 5"/>
              <p:cNvCxnSpPr/>
              <p:nvPr/>
            </p:nvCxnSpPr>
            <p:spPr>
              <a:xfrm>
                <a:off x="1619672" y="2132856"/>
                <a:ext cx="0" cy="25922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единительная линия 9"/>
              <p:cNvCxnSpPr/>
              <p:nvPr/>
            </p:nvCxnSpPr>
            <p:spPr>
              <a:xfrm>
                <a:off x="1619672" y="4725144"/>
                <a:ext cx="136815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единительная линия 16"/>
              <p:cNvCxnSpPr/>
              <p:nvPr/>
            </p:nvCxnSpPr>
            <p:spPr>
              <a:xfrm flipH="1" flipV="1">
                <a:off x="1619672" y="2132855"/>
                <a:ext cx="1368152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Овал 56"/>
              <p:cNvSpPr/>
              <p:nvPr/>
            </p:nvSpPr>
            <p:spPr>
              <a:xfrm>
                <a:off x="1350570" y="2926800"/>
                <a:ext cx="538204" cy="538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1626017" y="3122770"/>
                    <a:ext cx="1255981" cy="1300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i="1" dirty="0" smtClean="0">
                              <a:latin typeface="Cambria Math"/>
                            </a:rPr>
                            <m:t>𝐸</m:t>
                          </m:r>
                          <m:r>
                            <a:rPr lang="en-US" sz="2000" i="1" dirty="0" err="1">
                              <a:latin typeface="Cambria Math"/>
                            </a:rPr>
                            <m:t>𝑘</m:t>
                          </m:r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6017" y="3122770"/>
                    <a:ext cx="1255981" cy="130043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Прямая со стрелкой 58"/>
              <p:cNvCxnSpPr/>
              <p:nvPr/>
            </p:nvCxnSpPr>
            <p:spPr>
              <a:xfrm rot="-10800000">
                <a:off x="1626016" y="2934323"/>
                <a:ext cx="0" cy="53635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Прямоугольник 10"/>
              <p:cNvSpPr/>
              <p:nvPr/>
            </p:nvSpPr>
            <p:spPr>
              <a:xfrm>
                <a:off x="2987824" y="1844824"/>
                <a:ext cx="2088232" cy="3240360"/>
              </a:xfrm>
              <a:prstGeom prst="rect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12" name="Группа 11"/>
              <p:cNvGrpSpPr/>
              <p:nvPr/>
            </p:nvGrpSpPr>
            <p:grpSpPr>
              <a:xfrm rot="10800000">
                <a:off x="5076056" y="2168860"/>
                <a:ext cx="1368152" cy="2592288"/>
                <a:chOff x="5220072" y="2132856"/>
                <a:chExt cx="1368152" cy="2592288"/>
              </a:xfrm>
            </p:grpSpPr>
            <p:cxnSp>
              <p:nvCxnSpPr>
                <p:cNvPr id="45" name="Прямая соединительная линия 44"/>
                <p:cNvCxnSpPr/>
                <p:nvPr/>
              </p:nvCxnSpPr>
              <p:spPr>
                <a:xfrm>
                  <a:off x="5220072" y="2132856"/>
                  <a:ext cx="0" cy="259228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Прямая соединительная линия 45"/>
                <p:cNvCxnSpPr/>
                <p:nvPr/>
              </p:nvCxnSpPr>
              <p:spPr>
                <a:xfrm>
                  <a:off x="5220072" y="4725144"/>
                  <a:ext cx="1368152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>
                <a:xfrm flipH="1">
                  <a:off x="5220072" y="2132856"/>
                  <a:ext cx="1368152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Прямая со стрелкой 55"/>
              <p:cNvCxnSpPr/>
              <p:nvPr/>
            </p:nvCxnSpPr>
            <p:spPr>
              <a:xfrm rot="-5400000">
                <a:off x="2391906" y="1864679"/>
                <a:ext cx="0" cy="53635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313192" y="2538263"/>
                    <a:ext cx="1169320" cy="144456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5400" i="1" dirty="0" smtClean="0">
                              <a:latin typeface="Cambria Math"/>
                            </a:rPr>
                            <m:t>𝐼</m:t>
                          </m:r>
                          <m:r>
                            <a:rPr lang="en-US" sz="2000" i="1" dirty="0" err="1" smtClean="0">
                              <a:latin typeface="Cambria Math"/>
                            </a:rPr>
                            <m:t>𝑚</m:t>
                          </m:r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3192" y="2538263"/>
                    <a:ext cx="1169320" cy="1444568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Прямая со стрелкой 61"/>
              <p:cNvCxnSpPr/>
              <p:nvPr/>
            </p:nvCxnSpPr>
            <p:spPr>
              <a:xfrm>
                <a:off x="6444207" y="2386306"/>
                <a:ext cx="0" cy="53635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3383862" y="2141969"/>
                <a:ext cx="129614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9600" dirty="0" smtClean="0"/>
                  <a:t>П</a:t>
                </a:r>
                <a:endParaRPr lang="ru-RU" sz="9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467887" y="966386"/>
                    <a:ext cx="1064936" cy="144456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5400" i="1" dirty="0" smtClean="0">
                              <a:latin typeface="Cambria Math"/>
                            </a:rPr>
                            <m:t>𝐼</m:t>
                          </m:r>
                          <m:r>
                            <a:rPr lang="en-US" sz="2000" i="1" dirty="0" err="1">
                              <a:latin typeface="Cambria Math"/>
                            </a:rPr>
                            <m:t>𝑘</m:t>
                          </m:r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7887" y="966386"/>
                    <a:ext cx="1064936" cy="144456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Прямая соединительная линия 103"/>
            <p:cNvCxnSpPr/>
            <p:nvPr/>
          </p:nvCxnSpPr>
          <p:spPr>
            <a:xfrm>
              <a:off x="1587858" y="4095638"/>
              <a:ext cx="0" cy="21113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587858" y="6206949"/>
              <a:ext cx="111430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>
            <a:xfrm flipH="1" flipV="1">
              <a:off x="1587858" y="4095637"/>
              <a:ext cx="1114303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Овал 106"/>
            <p:cNvSpPr/>
            <p:nvPr/>
          </p:nvSpPr>
          <p:spPr>
            <a:xfrm>
              <a:off x="5295617" y="5268683"/>
              <a:ext cx="438345" cy="4383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5514789" y="5292384"/>
                  <a:ext cx="1173454" cy="11765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i="1" dirty="0" smtClean="0">
                            <a:latin typeface="Cambria Math"/>
                          </a:rPr>
                          <m:t>𝐸</m:t>
                        </m:r>
                        <m:r>
                          <a:rPr lang="en-US" sz="2000" i="1" dirty="0" err="1" smtClean="0"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4789" y="5292384"/>
                  <a:ext cx="1173454" cy="117654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Прямая со стрелкой 108"/>
            <p:cNvCxnSpPr/>
            <p:nvPr/>
          </p:nvCxnSpPr>
          <p:spPr>
            <a:xfrm rot="10800000">
              <a:off x="5519956" y="5274810"/>
              <a:ext cx="0" cy="43683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Прямоугольник 109"/>
            <p:cNvSpPr/>
            <p:nvPr/>
          </p:nvSpPr>
          <p:spPr>
            <a:xfrm>
              <a:off x="2702161" y="3861048"/>
              <a:ext cx="1700778" cy="2639139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111" name="Группа 110"/>
            <p:cNvGrpSpPr/>
            <p:nvPr/>
          </p:nvGrpSpPr>
          <p:grpSpPr>
            <a:xfrm rot="10800000">
              <a:off x="4402940" y="4124962"/>
              <a:ext cx="1114303" cy="2111311"/>
              <a:chOff x="5220072" y="2132856"/>
              <a:chExt cx="1368152" cy="2592288"/>
            </a:xfrm>
          </p:grpSpPr>
          <p:cxnSp>
            <p:nvCxnSpPr>
              <p:cNvPr id="116" name="Прямая соединительная линия 115"/>
              <p:cNvCxnSpPr/>
              <p:nvPr/>
            </p:nvCxnSpPr>
            <p:spPr>
              <a:xfrm>
                <a:off x="5220072" y="2132856"/>
                <a:ext cx="0" cy="25922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>
              <a:xfrm>
                <a:off x="5220072" y="4725144"/>
                <a:ext cx="136815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>
              <a:xfrm flipH="1">
                <a:off x="5220072" y="2132856"/>
                <a:ext cx="136815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4562426" y="3974753"/>
                  <a:ext cx="952363" cy="11765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i="1" dirty="0" smtClean="0">
                            <a:latin typeface="Cambria Math"/>
                          </a:rPr>
                          <m:t>𝐼</m:t>
                        </m:r>
                        <m:r>
                          <a:rPr lang="en-US" sz="2000" i="1" dirty="0" err="1" smtClean="0"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2426" y="3974753"/>
                  <a:ext cx="952363" cy="117654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Прямая со стрелкой 113"/>
            <p:cNvCxnSpPr/>
            <p:nvPr/>
          </p:nvCxnSpPr>
          <p:spPr>
            <a:xfrm rot="5400000">
              <a:off x="4912069" y="3906544"/>
              <a:ext cx="0" cy="43683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3024720" y="4124963"/>
              <a:ext cx="1055656" cy="1278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9600" dirty="0" smtClean="0"/>
                <a:t>П</a:t>
              </a:r>
              <a:endParaRPr lang="ru-RU" sz="9600" dirty="0"/>
            </a:p>
          </p:txBody>
        </p:sp>
        <p:sp>
          <p:nvSpPr>
            <p:cNvPr id="19" name="Равнобедренный треугольник 18"/>
            <p:cNvSpPr/>
            <p:nvPr/>
          </p:nvSpPr>
          <p:spPr>
            <a:xfrm rot="16200000">
              <a:off x="4678559" y="4030636"/>
              <a:ext cx="218835" cy="18865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9" name="Равнобедренный треугольник 118"/>
            <p:cNvSpPr/>
            <p:nvPr/>
          </p:nvSpPr>
          <p:spPr>
            <a:xfrm rot="5400000" flipH="1">
              <a:off x="2247875" y="1129980"/>
              <a:ext cx="218835" cy="18865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0" name="Равнобедренный треугольник 119"/>
            <p:cNvSpPr/>
            <p:nvPr/>
          </p:nvSpPr>
          <p:spPr>
            <a:xfrm rot="10800000">
              <a:off x="5410537" y="1695110"/>
              <a:ext cx="218835" cy="18865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1" name="Равнобедренный треугольник 120"/>
            <p:cNvSpPr/>
            <p:nvPr/>
          </p:nvSpPr>
          <p:spPr>
            <a:xfrm rot="10800000">
              <a:off x="1483607" y="5174357"/>
              <a:ext cx="218835" cy="18865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780091" y="4836598"/>
                  <a:ext cx="826883" cy="10591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dirty="0" smtClean="0">
                            <a:latin typeface="Cambria Math"/>
                          </a:rPr>
                          <m:t>𝐼</m:t>
                        </m:r>
                        <m:r>
                          <a:rPr lang="en-US" sz="2000" i="1" dirty="0" err="1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091" y="4836598"/>
                  <a:ext cx="826883" cy="105915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19249" y="1476287"/>
                <a:ext cx="1763688" cy="656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249" y="1476287"/>
                <a:ext cx="1763688" cy="6562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Gabriola" pitchFamily="82" charset="0"/>
              </a:rPr>
              <a:t>Входные и взаимные проводимости ветвей</a:t>
            </a:r>
            <a:r>
              <a:rPr lang="ru-RU" sz="2800" dirty="0" smtClean="0">
                <a:solidFill>
                  <a:schemeClr val="tx1"/>
                </a:solidFill>
                <a:latin typeface="Gabriola" pitchFamily="82" charset="0"/>
              </a:rPr>
              <a:t>.</a:t>
            </a:r>
            <a:endParaRPr lang="ru-RU" sz="2800" dirty="0">
              <a:solidFill>
                <a:schemeClr val="tx1"/>
              </a:solidFill>
              <a:latin typeface="Gabriola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9249" y="2132492"/>
                <a:ext cx="1763688" cy="656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249" y="2132492"/>
                <a:ext cx="1763688" cy="65620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282937" y="1787223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взаимные </a:t>
            </a:r>
          </a:p>
          <a:p>
            <a:r>
              <a:rPr lang="ru-RU" dirty="0" smtClean="0"/>
              <a:t>проводимости</a:t>
            </a:r>
            <a:endParaRPr lang="ru-RU" dirty="0"/>
          </a:p>
        </p:txBody>
      </p:sp>
      <p:sp>
        <p:nvSpPr>
          <p:cNvPr id="8" name="Блок-схема: процесс 7"/>
          <p:cNvSpPr/>
          <p:nvPr/>
        </p:nvSpPr>
        <p:spPr>
          <a:xfrm>
            <a:off x="5994905" y="2041810"/>
            <a:ext cx="288032" cy="45719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4777392" y="3563222"/>
            <a:ext cx="4763159" cy="14480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555389" y="3631044"/>
                <a:ext cx="1763688" cy="656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389" y="3631044"/>
                <a:ext cx="1763688" cy="65620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555389" y="4287249"/>
                <a:ext cx="1763688" cy="656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389" y="4287249"/>
                <a:ext cx="1763688" cy="65620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6319077" y="3941980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взаимные </a:t>
            </a:r>
          </a:p>
          <a:p>
            <a:r>
              <a:rPr lang="ru-RU" dirty="0" smtClean="0"/>
              <a:t>проводимости</a:t>
            </a:r>
            <a:endParaRPr lang="ru-RU" dirty="0"/>
          </a:p>
        </p:txBody>
      </p:sp>
      <p:sp>
        <p:nvSpPr>
          <p:cNvPr id="51" name="Блок-схема: процесс 50"/>
          <p:cNvSpPr/>
          <p:nvPr/>
        </p:nvSpPr>
        <p:spPr>
          <a:xfrm>
            <a:off x="6071255" y="4265145"/>
            <a:ext cx="288032" cy="45719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800671" y="5517232"/>
            <a:ext cx="404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Теорема взаимности или обратимости: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17652" y="5886678"/>
                <a:ext cx="14693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652" y="5886678"/>
                <a:ext cx="1469377" cy="461665"/>
              </a:xfrm>
              <a:prstGeom prst="rect">
                <a:avLst/>
              </a:prstGeom>
              <a:blipFill rotWithShape="1">
                <a:blip r:embed="rId12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82678" y="5886678"/>
                <a:ext cx="3636829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𝑘𝑚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𝑚𝑘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𝑚𝑘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𝑘𝑚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678" y="5886678"/>
                <a:ext cx="3636829" cy="84856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Блок-схема: процесс 60"/>
          <p:cNvSpPr/>
          <p:nvPr/>
        </p:nvSpPr>
        <p:spPr>
          <a:xfrm>
            <a:off x="3465238" y="950905"/>
            <a:ext cx="2486445" cy="45719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714051" y="1408465"/>
            <a:ext cx="63678" cy="144805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4745890" y="3562468"/>
            <a:ext cx="63678" cy="144805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709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  <a:cs typeface="GreekC" pitchFamily="2" charset="0"/>
              </a:rPr>
              <a:t>МЕТОД УЗЛОВЫХ НАПРЯЖЕНИЙ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  <a:cs typeface="GreekC" pitchFamily="2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150324" y="2015880"/>
            <a:ext cx="0" cy="6458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042683" y="2661725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147624" y="3522851"/>
            <a:ext cx="0" cy="21528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1147624" y="5675668"/>
            <a:ext cx="6461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2761438" y="5029823"/>
            <a:ext cx="3498" cy="10764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2495834" y="4491619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Прямая соединительная линия 19"/>
          <p:cNvCxnSpPr>
            <a:stCxn id="21" idx="2"/>
          </p:cNvCxnSpPr>
          <p:nvPr/>
        </p:nvCxnSpPr>
        <p:spPr>
          <a:xfrm flipH="1">
            <a:off x="2761438" y="3522851"/>
            <a:ext cx="3498" cy="9687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2657295" y="2661725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2764936" y="1154753"/>
            <a:ext cx="0" cy="15069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1150324" y="2015880"/>
            <a:ext cx="64584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 rot="5400000">
            <a:off x="3841344" y="1585316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/>
          <p:cNvSpPr/>
          <p:nvPr/>
        </p:nvSpPr>
        <p:spPr>
          <a:xfrm>
            <a:off x="4702471" y="1746778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>
            <a:off x="5851265" y="1154753"/>
            <a:ext cx="0" cy="45209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5743625" y="2661725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7608773" y="2015880"/>
            <a:ext cx="0" cy="3659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7501132" y="2661725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7339671" y="4491619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2764936" y="1154753"/>
            <a:ext cx="30863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3376854" y="885651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 rot="5400000">
            <a:off x="4863932" y="724190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>
            <a:off x="2315807" y="6106231"/>
            <a:ext cx="87969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Овал 52"/>
          <p:cNvSpPr/>
          <p:nvPr/>
        </p:nvSpPr>
        <p:spPr>
          <a:xfrm>
            <a:off x="7554953" y="5621847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7554953" y="1962059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5797445" y="1962059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6" name="Овал 55"/>
          <p:cNvSpPr/>
          <p:nvPr/>
        </p:nvSpPr>
        <p:spPr>
          <a:xfrm>
            <a:off x="5797445" y="5621847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2711116" y="5621847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Овал 57"/>
          <p:cNvSpPr/>
          <p:nvPr/>
        </p:nvSpPr>
        <p:spPr>
          <a:xfrm>
            <a:off x="1093804" y="5589940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1093804" y="1962059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2701833" y="1962059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2" name="Прямая со стрелкой 61"/>
          <p:cNvCxnSpPr/>
          <p:nvPr/>
        </p:nvCxnSpPr>
        <p:spPr>
          <a:xfrm flipV="1">
            <a:off x="7608773" y="4493472"/>
            <a:ext cx="0" cy="536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rot="10800000" flipV="1">
            <a:off x="2763187" y="4493472"/>
            <a:ext cx="0" cy="536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rot="16200000">
            <a:off x="4972500" y="1747704"/>
            <a:ext cx="0" cy="53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rot="5400000">
            <a:off x="3646883" y="886578"/>
            <a:ext cx="0" cy="53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67912" y="2802415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en-US" sz="2000" dirty="0" smtClean="0"/>
              <a:t>1</a:t>
            </a:r>
            <a:endParaRPr lang="ru-RU" sz="2000" dirty="0"/>
          </a:p>
        </p:txBody>
      </p:sp>
      <p:sp>
        <p:nvSpPr>
          <p:cNvPr id="84" name="TextBox 83"/>
          <p:cNvSpPr txBox="1"/>
          <p:nvPr/>
        </p:nvSpPr>
        <p:spPr>
          <a:xfrm>
            <a:off x="2872577" y="2789560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en-US" sz="2000" dirty="0" smtClean="0"/>
              <a:t>2</a:t>
            </a:r>
            <a:endParaRPr lang="ru-RU" sz="2000" dirty="0"/>
          </a:p>
        </p:txBody>
      </p:sp>
      <p:sp>
        <p:nvSpPr>
          <p:cNvPr id="85" name="TextBox 84"/>
          <p:cNvSpPr txBox="1"/>
          <p:nvPr/>
        </p:nvSpPr>
        <p:spPr>
          <a:xfrm>
            <a:off x="5960787" y="2802415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en-US" sz="2000" dirty="0" smtClean="0"/>
              <a:t>5</a:t>
            </a:r>
            <a:endParaRPr lang="ru-RU" sz="2000" dirty="0"/>
          </a:p>
        </p:txBody>
      </p:sp>
      <p:sp>
        <p:nvSpPr>
          <p:cNvPr id="86" name="TextBox 85"/>
          <p:cNvSpPr txBox="1"/>
          <p:nvPr/>
        </p:nvSpPr>
        <p:spPr>
          <a:xfrm>
            <a:off x="7716414" y="2802415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en-US" sz="2000" dirty="0" smtClean="0"/>
              <a:t>6</a:t>
            </a:r>
            <a:endParaRPr lang="ru-RU" sz="2000" dirty="0"/>
          </a:p>
        </p:txBody>
      </p:sp>
      <p:sp>
        <p:nvSpPr>
          <p:cNvPr id="87" name="TextBox 86"/>
          <p:cNvSpPr txBox="1"/>
          <p:nvPr/>
        </p:nvSpPr>
        <p:spPr>
          <a:xfrm>
            <a:off x="3694007" y="2015880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en-US" sz="2000" dirty="0" smtClean="0"/>
              <a:t>4</a:t>
            </a:r>
            <a:endParaRPr lang="ru-RU" sz="2000" dirty="0"/>
          </a:p>
        </p:txBody>
      </p:sp>
      <p:sp>
        <p:nvSpPr>
          <p:cNvPr id="88" name="TextBox 87"/>
          <p:cNvSpPr txBox="1"/>
          <p:nvPr/>
        </p:nvSpPr>
        <p:spPr>
          <a:xfrm>
            <a:off x="4715785" y="548253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en-US" sz="2000" dirty="0"/>
              <a:t>3</a:t>
            </a:r>
            <a:endParaRPr lang="ru-RU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3110513" y="4437555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en-US" sz="2000" dirty="0" smtClean="0"/>
              <a:t>2</a:t>
            </a:r>
            <a:endParaRPr lang="ru-RU" sz="2000" dirty="0"/>
          </a:p>
        </p:txBody>
      </p:sp>
      <p:sp>
        <p:nvSpPr>
          <p:cNvPr id="90" name="TextBox 89"/>
          <p:cNvSpPr txBox="1"/>
          <p:nvPr/>
        </p:nvSpPr>
        <p:spPr>
          <a:xfrm>
            <a:off x="7973055" y="4426714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en-US" sz="2000" dirty="0"/>
              <a:t>6</a:t>
            </a:r>
            <a:endParaRPr lang="ru-RU" sz="2000" dirty="0"/>
          </a:p>
        </p:txBody>
      </p:sp>
      <p:sp>
        <p:nvSpPr>
          <p:cNvPr id="91" name="TextBox 90"/>
          <p:cNvSpPr txBox="1"/>
          <p:nvPr/>
        </p:nvSpPr>
        <p:spPr>
          <a:xfrm>
            <a:off x="4761248" y="2143229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en-US" sz="2000" dirty="0" smtClean="0"/>
              <a:t>4</a:t>
            </a:r>
            <a:endParaRPr lang="ru-RU" sz="2000" dirty="0"/>
          </a:p>
        </p:txBody>
      </p:sp>
      <p:sp>
        <p:nvSpPr>
          <p:cNvPr id="92" name="TextBox 91"/>
          <p:cNvSpPr txBox="1"/>
          <p:nvPr/>
        </p:nvSpPr>
        <p:spPr>
          <a:xfrm>
            <a:off x="3443696" y="1289262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en-US" sz="2000" dirty="0"/>
              <a:t>3</a:t>
            </a:r>
            <a:endParaRPr lang="ru-RU" sz="2000" dirty="0"/>
          </a:p>
        </p:txBody>
      </p:sp>
      <p:sp>
        <p:nvSpPr>
          <p:cNvPr id="99" name="Стрелка вправо 98"/>
          <p:cNvSpPr/>
          <p:nvPr/>
        </p:nvSpPr>
        <p:spPr>
          <a:xfrm rot="10800000">
            <a:off x="2711116" y="796290"/>
            <a:ext cx="576064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1" name="Стрелка вправо 100"/>
          <p:cNvSpPr/>
          <p:nvPr/>
        </p:nvSpPr>
        <p:spPr>
          <a:xfrm rot="5400000">
            <a:off x="2994285" y="3944059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2" name="Стрелка вправо 101"/>
          <p:cNvSpPr/>
          <p:nvPr/>
        </p:nvSpPr>
        <p:spPr>
          <a:xfrm rot="5400000">
            <a:off x="198811" y="2525956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3" name="Стрелка вправо 102"/>
          <p:cNvSpPr/>
          <p:nvPr/>
        </p:nvSpPr>
        <p:spPr>
          <a:xfrm rot="5400000">
            <a:off x="4604718" y="3917875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5" name="Стрелка вправо 104"/>
          <p:cNvSpPr/>
          <p:nvPr/>
        </p:nvSpPr>
        <p:spPr>
          <a:xfrm rot="5400000">
            <a:off x="7757843" y="2484592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6" name="Стрелка вправо 105"/>
          <p:cNvSpPr/>
          <p:nvPr/>
        </p:nvSpPr>
        <p:spPr>
          <a:xfrm>
            <a:off x="4020068" y="1599728"/>
            <a:ext cx="576064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378462" y="2250787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582117" y="3684068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759904" y="3710254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5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305571" y="587594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312019" y="2156084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109969" y="1132119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Овал 113"/>
          <p:cNvSpPr/>
          <p:nvPr/>
        </p:nvSpPr>
        <p:spPr>
          <a:xfrm>
            <a:off x="2455612" y="1715838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15" name="Овал 114"/>
          <p:cNvSpPr/>
          <p:nvPr/>
        </p:nvSpPr>
        <p:spPr>
          <a:xfrm>
            <a:off x="5919560" y="1740956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116" name="Овал 115"/>
          <p:cNvSpPr/>
          <p:nvPr/>
        </p:nvSpPr>
        <p:spPr>
          <a:xfrm>
            <a:off x="2809474" y="5729488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117" name="Овал 116"/>
          <p:cNvSpPr/>
          <p:nvPr/>
        </p:nvSpPr>
        <p:spPr>
          <a:xfrm>
            <a:off x="5901954" y="5729488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288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1" grpId="0" animBg="1"/>
      <p:bldP spid="102" grpId="0" animBg="1"/>
      <p:bldP spid="103" grpId="0" animBg="1"/>
      <p:bldP spid="105" grpId="0" animBg="1"/>
      <p:bldP spid="106" grpId="0" animBg="1"/>
      <p:bldP spid="108" grpId="0"/>
      <p:bldP spid="109" grpId="0"/>
      <p:bldP spid="110" grpId="0"/>
      <p:bldP spid="111" grpId="0"/>
      <p:bldP spid="112" grpId="0"/>
      <p:bldP spid="1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26107" y="587594"/>
            <a:ext cx="6294789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12734" y="5373216"/>
            <a:ext cx="3945897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2698984" y="2674234"/>
            <a:ext cx="371756" cy="518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26107" y="587594"/>
            <a:ext cx="634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Преобразование пассивного треугольника в пассивную звезду</a:t>
            </a:r>
            <a:endParaRPr lang="ru-RU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2363273" y="1174969"/>
            <a:ext cx="0" cy="310529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 flipH="1">
            <a:off x="312734" y="4529742"/>
            <a:ext cx="284220" cy="375882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>
            <a:stCxn id="46" idx="0"/>
          </p:cNvCxnSpPr>
          <p:nvPr/>
        </p:nvCxnSpPr>
        <p:spPr>
          <a:xfrm>
            <a:off x="4116521" y="4505211"/>
            <a:ext cx="284220" cy="375882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Равнобедренный треугольник 2"/>
          <p:cNvSpPr/>
          <p:nvPr/>
        </p:nvSpPr>
        <p:spPr>
          <a:xfrm>
            <a:off x="590454" y="1484907"/>
            <a:ext cx="3545620" cy="3056568"/>
          </a:xfrm>
          <a:prstGeom prst="triangl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2327011" y="1448643"/>
            <a:ext cx="72526" cy="725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4080258" y="4505211"/>
            <a:ext cx="72526" cy="725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2452435" y="1326337"/>
            <a:ext cx="287032" cy="28703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56" name="Овал 55"/>
          <p:cNvSpPr/>
          <p:nvPr/>
        </p:nvSpPr>
        <p:spPr>
          <a:xfrm>
            <a:off x="554191" y="4493479"/>
            <a:ext cx="72526" cy="725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1" name="Прямоугольник 60"/>
          <p:cNvSpPr/>
          <p:nvPr/>
        </p:nvSpPr>
        <p:spPr>
          <a:xfrm rot="1791592">
            <a:off x="1196486" y="3083563"/>
            <a:ext cx="145051" cy="580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555565" y="2697250"/>
            <a:ext cx="525125" cy="559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</a:t>
            </a:r>
            <a:r>
              <a:rPr lang="ru-RU" sz="2000" dirty="0" smtClean="0"/>
              <a:t>31</a:t>
            </a:r>
            <a:endParaRPr lang="ru-RU" sz="2000" dirty="0"/>
          </a:p>
        </p:txBody>
      </p:sp>
      <p:sp>
        <p:nvSpPr>
          <p:cNvPr id="63" name="Прямоугольник 62"/>
          <p:cNvSpPr/>
          <p:nvPr/>
        </p:nvSpPr>
        <p:spPr>
          <a:xfrm rot="19808408" flipH="1">
            <a:off x="3371141" y="3041923"/>
            <a:ext cx="145051" cy="580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5" name="Прямоугольник 64"/>
          <p:cNvSpPr/>
          <p:nvPr/>
        </p:nvSpPr>
        <p:spPr>
          <a:xfrm rot="5400000">
            <a:off x="2233324" y="4259158"/>
            <a:ext cx="145051" cy="580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2309215" y="4549260"/>
            <a:ext cx="525125" cy="559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</a:t>
            </a:r>
            <a:r>
              <a:rPr lang="ru-RU" sz="2000" dirty="0" smtClean="0"/>
              <a:t>23</a:t>
            </a:r>
            <a:endParaRPr lang="ru-RU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3516304" y="2741211"/>
            <a:ext cx="837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</a:t>
            </a:r>
            <a:r>
              <a:rPr lang="ru-RU" sz="2000" dirty="0" smtClean="0"/>
              <a:t>12</a:t>
            </a:r>
            <a:r>
              <a:rPr lang="en-US" sz="2000" dirty="0" smtClean="0"/>
              <a:t> </a:t>
            </a:r>
            <a:endParaRPr lang="ru-RU" sz="2000" dirty="0"/>
          </a:p>
        </p:txBody>
      </p:sp>
      <p:sp>
        <p:nvSpPr>
          <p:cNvPr id="70" name="Стрелка вправо 69"/>
          <p:cNvSpPr/>
          <p:nvPr/>
        </p:nvSpPr>
        <p:spPr>
          <a:xfrm rot="5400000">
            <a:off x="1977829" y="1304737"/>
            <a:ext cx="308613" cy="1204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1746628" y="1210639"/>
            <a:ext cx="311273" cy="518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Стрелка вправо 71"/>
          <p:cNvSpPr/>
          <p:nvPr/>
        </p:nvSpPr>
        <p:spPr>
          <a:xfrm rot="14139456">
            <a:off x="4007055" y="4714494"/>
            <a:ext cx="308613" cy="1204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3" name="Стрелка вправо 72"/>
          <p:cNvSpPr/>
          <p:nvPr/>
        </p:nvSpPr>
        <p:spPr>
          <a:xfrm rot="7710345" flipH="1">
            <a:off x="483980" y="4719814"/>
            <a:ext cx="308613" cy="1204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704675" y="4621785"/>
            <a:ext cx="311273" cy="518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885793" y="4621785"/>
            <a:ext cx="311273" cy="518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Стрелка вправо 77"/>
          <p:cNvSpPr/>
          <p:nvPr/>
        </p:nvSpPr>
        <p:spPr>
          <a:xfrm rot="10800000">
            <a:off x="1240636" y="4322791"/>
            <a:ext cx="308613" cy="1204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1445396" y="3883880"/>
            <a:ext cx="433207" cy="6041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23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Стрелка вправо 79"/>
          <p:cNvSpPr/>
          <p:nvPr/>
        </p:nvSpPr>
        <p:spPr>
          <a:xfrm rot="3684683">
            <a:off x="2839146" y="2752687"/>
            <a:ext cx="308613" cy="1204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2" name="Стрелка вправо 81"/>
          <p:cNvSpPr/>
          <p:nvPr/>
        </p:nvSpPr>
        <p:spPr>
          <a:xfrm rot="6945355" flipH="1">
            <a:off x="1562081" y="2876083"/>
            <a:ext cx="308613" cy="1204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1716387" y="2812897"/>
            <a:ext cx="371756" cy="518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31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Gabriola" pitchFamily="82" charset="0"/>
              </a:rPr>
              <a:t>Метод </a:t>
            </a:r>
            <a:r>
              <a:rPr lang="ru-RU" sz="2800" dirty="0" smtClean="0">
                <a:solidFill>
                  <a:schemeClr val="tx1"/>
                </a:solidFill>
                <a:latin typeface="Gabriola" pitchFamily="82" charset="0"/>
              </a:rPr>
              <a:t>преобразования</a:t>
            </a:r>
            <a:endParaRPr lang="ru-RU" sz="2800" dirty="0">
              <a:solidFill>
                <a:schemeClr val="tx1"/>
              </a:solidFill>
              <a:latin typeface="Gabriola" pitchFamily="82" charset="0"/>
            </a:endParaRPr>
          </a:p>
        </p:txBody>
      </p:sp>
      <p:grpSp>
        <p:nvGrpSpPr>
          <p:cNvPr id="40" name="Группа 39"/>
          <p:cNvGrpSpPr/>
          <p:nvPr/>
        </p:nvGrpSpPr>
        <p:grpSpPr>
          <a:xfrm>
            <a:off x="5217059" y="1177888"/>
            <a:ext cx="3267811" cy="3835377"/>
            <a:chOff x="2987824" y="1094081"/>
            <a:chExt cx="3025034" cy="3550433"/>
          </a:xfrm>
        </p:grpSpPr>
        <p:cxnSp>
          <p:nvCxnSpPr>
            <p:cNvPr id="41" name="Прямая соединительная линия 40"/>
            <p:cNvCxnSpPr/>
            <p:nvPr/>
          </p:nvCxnSpPr>
          <p:spPr>
            <a:xfrm>
              <a:off x="4500341" y="1094081"/>
              <a:ext cx="0" cy="200311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2987824" y="3097196"/>
              <a:ext cx="1512517" cy="154731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>
              <a:off x="4500341" y="3097196"/>
              <a:ext cx="1512517" cy="154731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Овал 46"/>
          <p:cNvSpPr/>
          <p:nvPr/>
        </p:nvSpPr>
        <p:spPr>
          <a:xfrm>
            <a:off x="6810328" y="1345877"/>
            <a:ext cx="81273" cy="812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Овал 47"/>
          <p:cNvSpPr/>
          <p:nvPr/>
        </p:nvSpPr>
        <p:spPr>
          <a:xfrm>
            <a:off x="6970265" y="1313624"/>
            <a:ext cx="152279" cy="15227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9" name="Овал 48"/>
          <p:cNvSpPr/>
          <p:nvPr/>
        </p:nvSpPr>
        <p:spPr>
          <a:xfrm>
            <a:off x="6810328" y="3311576"/>
            <a:ext cx="81273" cy="812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8183493" y="4714076"/>
            <a:ext cx="81273" cy="812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Овал 50"/>
          <p:cNvSpPr/>
          <p:nvPr/>
        </p:nvSpPr>
        <p:spPr>
          <a:xfrm>
            <a:off x="8332592" y="4678574"/>
            <a:ext cx="152279" cy="15227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52" name="Овал 51"/>
          <p:cNvSpPr/>
          <p:nvPr/>
        </p:nvSpPr>
        <p:spPr>
          <a:xfrm>
            <a:off x="5433760" y="4714076"/>
            <a:ext cx="81273" cy="812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Овал 52"/>
          <p:cNvSpPr/>
          <p:nvPr/>
        </p:nvSpPr>
        <p:spPr>
          <a:xfrm>
            <a:off x="5217059" y="4602434"/>
            <a:ext cx="152279" cy="15227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Прямоугольник 53"/>
          <p:cNvSpPr/>
          <p:nvPr/>
        </p:nvSpPr>
        <p:spPr>
          <a:xfrm rot="10800000">
            <a:off x="6765920" y="1781833"/>
            <a:ext cx="162546" cy="650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6850965" y="2106925"/>
            <a:ext cx="490426" cy="627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58" name="Прямоугольник 57"/>
          <p:cNvSpPr/>
          <p:nvPr/>
        </p:nvSpPr>
        <p:spPr>
          <a:xfrm rot="13367059">
            <a:off x="5994072" y="3796932"/>
            <a:ext cx="162546" cy="650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 rot="18971284">
            <a:off x="7539623" y="3820158"/>
            <a:ext cx="162546" cy="650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515033" y="3392849"/>
            <a:ext cx="490426" cy="627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</a:t>
            </a:r>
            <a:r>
              <a:rPr lang="ru-RU" sz="2000" dirty="0" smtClean="0"/>
              <a:t>3</a:t>
            </a:r>
            <a:endParaRPr lang="ru-RU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7620896" y="3515421"/>
            <a:ext cx="468640" cy="580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R</a:t>
            </a:r>
            <a:r>
              <a:rPr lang="ru-RU" sz="2000" dirty="0" smtClean="0"/>
              <a:t>2</a:t>
            </a:r>
            <a:endParaRPr lang="ru-RU" sz="2000" dirty="0"/>
          </a:p>
        </p:txBody>
      </p:sp>
      <p:sp>
        <p:nvSpPr>
          <p:cNvPr id="76" name="Стрелка вправо 75"/>
          <p:cNvSpPr/>
          <p:nvPr/>
        </p:nvSpPr>
        <p:spPr>
          <a:xfrm rot="5400000">
            <a:off x="6501129" y="1221867"/>
            <a:ext cx="345837" cy="13494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6328360" y="1170716"/>
            <a:ext cx="362130" cy="627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Стрелка вправо 83"/>
          <p:cNvSpPr/>
          <p:nvPr/>
        </p:nvSpPr>
        <p:spPr>
          <a:xfrm rot="13397776">
            <a:off x="8021845" y="4892176"/>
            <a:ext cx="345837" cy="13494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7904604" y="4842426"/>
            <a:ext cx="362130" cy="627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Стрелка вправо 85"/>
          <p:cNvSpPr/>
          <p:nvPr/>
        </p:nvSpPr>
        <p:spPr>
          <a:xfrm rot="18797776">
            <a:off x="5364107" y="4872158"/>
            <a:ext cx="345837" cy="13494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7" name="TextBox 86"/>
          <p:cNvSpPr txBox="1"/>
          <p:nvPr/>
        </p:nvSpPr>
        <p:spPr>
          <a:xfrm>
            <a:off x="5444814" y="4842427"/>
            <a:ext cx="362130" cy="627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3757" y="5373216"/>
                <a:ext cx="4044184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57" y="5373216"/>
                <a:ext cx="404418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0859" y="6100154"/>
                <a:ext cx="16064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59" y="6100154"/>
                <a:ext cx="160640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2284336" y="6100154"/>
                <a:ext cx="1550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336" y="6100154"/>
                <a:ext cx="155080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Соединительная линия уступом 15"/>
          <p:cNvCxnSpPr>
            <a:stCxn id="88" idx="3"/>
            <a:endCxn id="13" idx="2"/>
          </p:cNvCxnSpPr>
          <p:nvPr/>
        </p:nvCxnSpPr>
        <p:spPr>
          <a:xfrm flipH="1" flipV="1">
            <a:off x="2285683" y="5834881"/>
            <a:ext cx="1549462" cy="449939"/>
          </a:xfrm>
          <a:prstGeom prst="bentConnector4">
            <a:avLst>
              <a:gd name="adj1" fmla="val -14754"/>
              <a:gd name="adj2" fmla="val 70521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Соединительная линия уступом 89"/>
          <p:cNvCxnSpPr/>
          <p:nvPr/>
        </p:nvCxnSpPr>
        <p:spPr>
          <a:xfrm flipV="1">
            <a:off x="734874" y="5834880"/>
            <a:ext cx="1549462" cy="449939"/>
          </a:xfrm>
          <a:prstGeom prst="bentConnector4">
            <a:avLst>
              <a:gd name="adj1" fmla="val -14754"/>
              <a:gd name="adj2" fmla="val 70521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Стрелка углом вверх 28"/>
          <p:cNvSpPr/>
          <p:nvPr/>
        </p:nvSpPr>
        <p:spPr>
          <a:xfrm flipV="1">
            <a:off x="4607721" y="5474841"/>
            <a:ext cx="837093" cy="720080"/>
          </a:xfrm>
          <a:prstGeom prst="bentUpArrow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9" name="Овал 88"/>
          <p:cNvSpPr/>
          <p:nvPr/>
        </p:nvSpPr>
        <p:spPr>
          <a:xfrm>
            <a:off x="4186469" y="4262227"/>
            <a:ext cx="287032" cy="28703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2</a:t>
            </a:r>
            <a:endParaRPr lang="ru-RU" sz="2000" dirty="0"/>
          </a:p>
        </p:txBody>
      </p:sp>
      <p:sp>
        <p:nvSpPr>
          <p:cNvPr id="91" name="Овал 90"/>
          <p:cNvSpPr/>
          <p:nvPr/>
        </p:nvSpPr>
        <p:spPr>
          <a:xfrm>
            <a:off x="262747" y="4185941"/>
            <a:ext cx="287032" cy="28703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3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1116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32" presetClass="emph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animRot by="120000">
                                      <p:cBhvr>
                                        <p:cTn id="1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70" grpId="0" animBg="1"/>
      <p:bldP spid="71" grpId="0"/>
      <p:bldP spid="72" grpId="0" animBg="1"/>
      <p:bldP spid="73" grpId="0" animBg="1"/>
      <p:bldP spid="74" grpId="0"/>
      <p:bldP spid="75" grpId="0"/>
      <p:bldP spid="78" grpId="0" animBg="1"/>
      <p:bldP spid="79" grpId="0"/>
      <p:bldP spid="80" grpId="0" animBg="1"/>
      <p:bldP spid="82" grpId="0" animBg="1"/>
      <p:bldP spid="83" grpId="0"/>
      <p:bldP spid="76" grpId="0" animBg="1"/>
      <p:bldP spid="77" grpId="0"/>
      <p:bldP spid="84" grpId="0" animBg="1"/>
      <p:bldP spid="85" grpId="0"/>
      <p:bldP spid="86" grpId="0" animBg="1"/>
      <p:bldP spid="87" grpId="0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Gabriola" pitchFamily="82" charset="0"/>
              </a:rPr>
              <a:t>Метод </a:t>
            </a:r>
            <a:r>
              <a:rPr lang="ru-RU" sz="2800" dirty="0" smtClean="0">
                <a:solidFill>
                  <a:schemeClr val="tx1"/>
                </a:solidFill>
                <a:latin typeface="Gabriola" pitchFamily="82" charset="0"/>
              </a:rPr>
              <a:t>преобразования</a:t>
            </a:r>
            <a:endParaRPr lang="ru-RU" sz="2800" dirty="0">
              <a:solidFill>
                <a:schemeClr val="tx1"/>
              </a:solidFill>
              <a:latin typeface="Gabriola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91929" y="1412776"/>
                <a:ext cx="81616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ru-R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ru-R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29" y="1412776"/>
                <a:ext cx="8161658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7472" y="2153989"/>
                <a:ext cx="2405338" cy="657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72" y="2153989"/>
                <a:ext cx="2405338" cy="6576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18658" y="1228110"/>
            <a:ext cx="304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После подстановки получим: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77628" y="2814631"/>
                <a:ext cx="1694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   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28" y="2814631"/>
                <a:ext cx="169469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Равнобедренный треугольник 8"/>
          <p:cNvSpPr/>
          <p:nvPr/>
        </p:nvSpPr>
        <p:spPr>
          <a:xfrm>
            <a:off x="1252289" y="2958647"/>
            <a:ext cx="210491" cy="181458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97472" y="3198355"/>
                <a:ext cx="2197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   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72" y="3198355"/>
                <a:ext cx="219701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Группа 19"/>
          <p:cNvGrpSpPr/>
          <p:nvPr/>
        </p:nvGrpSpPr>
        <p:grpSpPr>
          <a:xfrm>
            <a:off x="1252289" y="3305733"/>
            <a:ext cx="216024" cy="216024"/>
            <a:chOff x="2051720" y="3933056"/>
            <a:chExt cx="288032" cy="288032"/>
          </a:xfrm>
        </p:grpSpPr>
        <p:cxnSp>
          <p:nvCxnSpPr>
            <p:cNvPr id="13" name="Прямая соединительная линия 12"/>
            <p:cNvCxnSpPr/>
            <p:nvPr/>
          </p:nvCxnSpPr>
          <p:spPr>
            <a:xfrm>
              <a:off x="2195736" y="3933056"/>
              <a:ext cx="0" cy="1440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2195736" y="4077072"/>
              <a:ext cx="144016" cy="1440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 flipH="1">
              <a:off x="2051720" y="4077072"/>
              <a:ext cx="144016" cy="1440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Прямоугольник 20"/>
          <p:cNvSpPr/>
          <p:nvPr/>
        </p:nvSpPr>
        <p:spPr>
          <a:xfrm>
            <a:off x="777628" y="2255666"/>
            <a:ext cx="45719" cy="131202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4550" y="4304045"/>
                <a:ext cx="3102452" cy="844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nary>
                        </m:den>
                      </m:f>
                      <m:r>
                        <a:rPr lang="en-US" sz="2400" b="0" i="0" smtClean="0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ru-RU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𝑅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50" y="4304045"/>
                <a:ext cx="3102452" cy="84433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Равнобедренный треугольник 55"/>
          <p:cNvSpPr/>
          <p:nvPr/>
        </p:nvSpPr>
        <p:spPr>
          <a:xfrm>
            <a:off x="1383492" y="4955358"/>
            <a:ext cx="105245" cy="90729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Равнобедренный треугольник 59"/>
          <p:cNvSpPr/>
          <p:nvPr/>
        </p:nvSpPr>
        <p:spPr>
          <a:xfrm>
            <a:off x="2987824" y="4975805"/>
            <a:ext cx="105245" cy="90729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191229" y="4437165"/>
                <a:ext cx="18394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229" y="4437165"/>
                <a:ext cx="1839414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4967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9445" y="5413436"/>
                <a:ext cx="2376420" cy="657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45" y="5413436"/>
                <a:ext cx="2376420" cy="65761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229490" y="5413436"/>
                <a:ext cx="2376420" cy="657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490" y="5413436"/>
                <a:ext cx="2376420" cy="65761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917047" y="5413436"/>
                <a:ext cx="2376420" cy="657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047" y="5413436"/>
                <a:ext cx="2376420" cy="65761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Прямоугольник 62"/>
          <p:cNvSpPr/>
          <p:nvPr/>
        </p:nvSpPr>
        <p:spPr>
          <a:xfrm rot="16200000">
            <a:off x="4491533" y="1611499"/>
            <a:ext cx="72010" cy="753186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1326107" y="587594"/>
            <a:ext cx="6294789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1326107" y="587594"/>
            <a:ext cx="634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Преобразование пассивного треугольника в пассивную звезду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04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Блок-схема: процесс 22"/>
          <p:cNvSpPr/>
          <p:nvPr/>
        </p:nvSpPr>
        <p:spPr>
          <a:xfrm>
            <a:off x="4868265" y="4848200"/>
            <a:ext cx="3820897" cy="116425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326107" y="587594"/>
            <a:ext cx="663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Преобразование схемы активный треугольник в активную звезду</a:t>
            </a:r>
            <a:endParaRPr lang="ru-RU" dirty="0"/>
          </a:p>
        </p:txBody>
      </p:sp>
      <p:sp>
        <p:nvSpPr>
          <p:cNvPr id="13" name="Дуга 12"/>
          <p:cNvSpPr/>
          <p:nvPr/>
        </p:nvSpPr>
        <p:spPr>
          <a:xfrm rot="12869774">
            <a:off x="759871" y="1225361"/>
            <a:ext cx="1390824" cy="2498917"/>
          </a:xfrm>
          <a:prstGeom prst="arc">
            <a:avLst>
              <a:gd name="adj1" fmla="val 15605538"/>
              <a:gd name="adj2" fmla="val 536285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Дуга 10"/>
          <p:cNvSpPr/>
          <p:nvPr/>
        </p:nvSpPr>
        <p:spPr>
          <a:xfrm rot="5400000">
            <a:off x="1737015" y="2363344"/>
            <a:ext cx="892587" cy="2516761"/>
          </a:xfrm>
          <a:prstGeom prst="arc">
            <a:avLst>
              <a:gd name="adj1" fmla="val 16200000"/>
              <a:gd name="adj2" fmla="val 556502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846003" y="3834776"/>
            <a:ext cx="243788" cy="367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416898" y="3834866"/>
            <a:ext cx="243788" cy="367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2178839" y="1236329"/>
            <a:ext cx="0" cy="220445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 flipH="1">
            <a:off x="723160" y="3592561"/>
            <a:ext cx="201768" cy="266838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>
            <a:stCxn id="46" idx="0"/>
          </p:cNvCxnSpPr>
          <p:nvPr/>
        </p:nvCxnSpPr>
        <p:spPr>
          <a:xfrm>
            <a:off x="3423470" y="3575147"/>
            <a:ext cx="201768" cy="266838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Равнобедренный треугольник 2"/>
          <p:cNvSpPr/>
          <p:nvPr/>
        </p:nvSpPr>
        <p:spPr>
          <a:xfrm>
            <a:off x="920314" y="1431032"/>
            <a:ext cx="2517037" cy="2169859"/>
          </a:xfrm>
          <a:prstGeom prst="triangl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2153097" y="1405288"/>
            <a:ext cx="51486" cy="514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Овал 44"/>
          <p:cNvSpPr/>
          <p:nvPr/>
        </p:nvSpPr>
        <p:spPr>
          <a:xfrm>
            <a:off x="2281209" y="1406942"/>
            <a:ext cx="157891" cy="15789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3553167" y="3547172"/>
            <a:ext cx="175340" cy="1753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56" name="Овал 55"/>
          <p:cNvSpPr/>
          <p:nvPr/>
        </p:nvSpPr>
        <p:spPr>
          <a:xfrm>
            <a:off x="894570" y="3566818"/>
            <a:ext cx="51486" cy="514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611560" y="3537845"/>
            <a:ext cx="177575" cy="17757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1" name="Прямоугольник 60"/>
          <p:cNvSpPr/>
          <p:nvPr/>
        </p:nvSpPr>
        <p:spPr>
          <a:xfrm rot="1791592">
            <a:off x="1350537" y="2565918"/>
            <a:ext cx="102972" cy="411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1299502" y="2645046"/>
            <a:ext cx="395244" cy="367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31</a:t>
            </a:r>
            <a:endParaRPr lang="ru-RU" sz="2000" dirty="0"/>
          </a:p>
        </p:txBody>
      </p:sp>
      <p:sp>
        <p:nvSpPr>
          <p:cNvPr id="63" name="Прямоугольник 62"/>
          <p:cNvSpPr/>
          <p:nvPr/>
        </p:nvSpPr>
        <p:spPr>
          <a:xfrm rot="19808408" flipH="1">
            <a:off x="2626845" y="2064640"/>
            <a:ext cx="102972" cy="411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5" name="Прямоугольник 64"/>
          <p:cNvSpPr/>
          <p:nvPr/>
        </p:nvSpPr>
        <p:spPr>
          <a:xfrm rot="5400000">
            <a:off x="2770078" y="3386617"/>
            <a:ext cx="102972" cy="411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2430273" y="3050202"/>
            <a:ext cx="395244" cy="367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23</a:t>
            </a:r>
            <a:endParaRPr lang="ru-RU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2228895" y="2272873"/>
            <a:ext cx="395244" cy="367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12</a:t>
            </a:r>
            <a:endParaRPr lang="ru-RU" sz="2000" dirty="0"/>
          </a:p>
        </p:txBody>
      </p:sp>
      <p:sp>
        <p:nvSpPr>
          <p:cNvPr id="70" name="Стрелка вправо 69"/>
          <p:cNvSpPr/>
          <p:nvPr/>
        </p:nvSpPr>
        <p:spPr>
          <a:xfrm rot="5400000">
            <a:off x="1953953" y="1074284"/>
            <a:ext cx="219085" cy="8548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1709810" y="823547"/>
            <a:ext cx="243788" cy="367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Стрелка вправо 71"/>
          <p:cNvSpPr/>
          <p:nvPr/>
        </p:nvSpPr>
        <p:spPr>
          <a:xfrm rot="14139456">
            <a:off x="3434503" y="3836071"/>
            <a:ext cx="219085" cy="8548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3" name="Стрелка вправо 72"/>
          <p:cNvSpPr/>
          <p:nvPr/>
        </p:nvSpPr>
        <p:spPr>
          <a:xfrm rot="7710345" flipH="1">
            <a:off x="790208" y="3834274"/>
            <a:ext cx="219085" cy="8548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 rot="6979115">
            <a:off x="1280703" y="3426311"/>
            <a:ext cx="349159" cy="3491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539445" y="3070043"/>
            <a:ext cx="381558" cy="367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23</a:t>
            </a:r>
            <a:endParaRPr lang="ru-RU" sz="2000" dirty="0"/>
          </a:p>
        </p:txBody>
      </p:sp>
      <p:cxnSp>
        <p:nvCxnSpPr>
          <p:cNvPr id="39" name="Прямая со стрелкой 38"/>
          <p:cNvCxnSpPr/>
          <p:nvPr/>
        </p:nvCxnSpPr>
        <p:spPr>
          <a:xfrm rot="5400000" flipH="1">
            <a:off x="1459397" y="3424699"/>
            <a:ext cx="0" cy="34795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 rot="3448761" flipH="1" flipV="1">
            <a:off x="1531116" y="2073927"/>
            <a:ext cx="349159" cy="3491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1221397" y="1564833"/>
            <a:ext cx="381558" cy="367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31</a:t>
            </a:r>
            <a:endParaRPr lang="ru-RU" sz="2000" dirty="0"/>
          </a:p>
        </p:txBody>
      </p:sp>
      <p:cxnSp>
        <p:nvCxnSpPr>
          <p:cNvPr id="42" name="Прямая со стрелкой 41"/>
          <p:cNvCxnSpPr/>
          <p:nvPr/>
        </p:nvCxnSpPr>
        <p:spPr>
          <a:xfrm rot="1869646" flipV="1">
            <a:off x="1709810" y="2072315"/>
            <a:ext cx="0" cy="34795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Овал 43"/>
          <p:cNvSpPr/>
          <p:nvPr/>
        </p:nvSpPr>
        <p:spPr>
          <a:xfrm rot="18151239" flipH="1">
            <a:off x="2912517" y="2838340"/>
            <a:ext cx="349159" cy="3491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62487" y="2496169"/>
            <a:ext cx="381558" cy="367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12</a:t>
            </a:r>
            <a:endParaRPr lang="ru-RU" sz="2000" dirty="0"/>
          </a:p>
        </p:txBody>
      </p:sp>
      <p:cxnSp>
        <p:nvCxnSpPr>
          <p:cNvPr id="48" name="Прямая со стрелкой 47"/>
          <p:cNvCxnSpPr/>
          <p:nvPr/>
        </p:nvCxnSpPr>
        <p:spPr>
          <a:xfrm rot="19730354">
            <a:off x="3096647" y="2838941"/>
            <a:ext cx="0" cy="34795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Овал 56"/>
          <p:cNvSpPr/>
          <p:nvPr/>
        </p:nvSpPr>
        <p:spPr>
          <a:xfrm>
            <a:off x="2022190" y="3897834"/>
            <a:ext cx="306330" cy="30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1689168" y="3990913"/>
            <a:ext cx="355099" cy="367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dirty="0" smtClean="0"/>
              <a:t>23</a:t>
            </a:r>
            <a:endParaRPr lang="ru-RU" sz="2000" dirty="0"/>
          </a:p>
        </p:txBody>
      </p:sp>
      <p:grpSp>
        <p:nvGrpSpPr>
          <p:cNvPr id="59" name="Группа 58"/>
          <p:cNvGrpSpPr/>
          <p:nvPr/>
        </p:nvGrpSpPr>
        <p:grpSpPr>
          <a:xfrm rot="5400000">
            <a:off x="2081420" y="3981771"/>
            <a:ext cx="187870" cy="156594"/>
            <a:chOff x="7444203" y="4623158"/>
            <a:chExt cx="330077" cy="275126"/>
          </a:xfrm>
        </p:grpSpPr>
        <p:cxnSp>
          <p:nvCxnSpPr>
            <p:cNvPr id="64" name="Прямая соединительная линия 63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4" name="Дуга 83"/>
          <p:cNvSpPr/>
          <p:nvPr/>
        </p:nvSpPr>
        <p:spPr>
          <a:xfrm rot="8730226" flipH="1">
            <a:off x="2205141" y="1228642"/>
            <a:ext cx="1390824" cy="2498917"/>
          </a:xfrm>
          <a:prstGeom prst="arc">
            <a:avLst>
              <a:gd name="adj1" fmla="val 15605538"/>
              <a:gd name="adj2" fmla="val 536285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5" name="Овал 84"/>
          <p:cNvSpPr/>
          <p:nvPr/>
        </p:nvSpPr>
        <p:spPr>
          <a:xfrm>
            <a:off x="700347" y="1979059"/>
            <a:ext cx="306330" cy="30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400108" y="1469298"/>
            <a:ext cx="355099" cy="367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dirty="0" smtClean="0"/>
              <a:t>31</a:t>
            </a:r>
            <a:endParaRPr lang="ru-RU" sz="2000" dirty="0"/>
          </a:p>
        </p:txBody>
      </p:sp>
      <p:grpSp>
        <p:nvGrpSpPr>
          <p:cNvPr id="87" name="Группа 86"/>
          <p:cNvGrpSpPr/>
          <p:nvPr/>
        </p:nvGrpSpPr>
        <p:grpSpPr>
          <a:xfrm rot="12595459">
            <a:off x="759577" y="2062996"/>
            <a:ext cx="187870" cy="156594"/>
            <a:chOff x="7444203" y="4623158"/>
            <a:chExt cx="330077" cy="275126"/>
          </a:xfrm>
        </p:grpSpPr>
        <p:cxnSp>
          <p:nvCxnSpPr>
            <p:cNvPr id="88" name="Прямая соединительная линия 87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2" name="Овал 91"/>
          <p:cNvSpPr/>
          <p:nvPr/>
        </p:nvSpPr>
        <p:spPr>
          <a:xfrm>
            <a:off x="3339015" y="1964253"/>
            <a:ext cx="306330" cy="30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640837" y="1837171"/>
            <a:ext cx="355099" cy="367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dirty="0" smtClean="0"/>
              <a:t>12</a:t>
            </a:r>
            <a:endParaRPr lang="ru-RU" sz="2000" dirty="0"/>
          </a:p>
        </p:txBody>
      </p:sp>
      <p:grpSp>
        <p:nvGrpSpPr>
          <p:cNvPr id="94" name="Группа 93"/>
          <p:cNvGrpSpPr/>
          <p:nvPr/>
        </p:nvGrpSpPr>
        <p:grpSpPr>
          <a:xfrm rot="19406575">
            <a:off x="3396330" y="2024193"/>
            <a:ext cx="187870" cy="156594"/>
            <a:chOff x="7444203" y="4623158"/>
            <a:chExt cx="330077" cy="275126"/>
          </a:xfrm>
        </p:grpSpPr>
        <p:cxnSp>
          <p:nvCxnSpPr>
            <p:cNvPr id="95" name="Прямая соединительная линия 94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Прямая соединительная линия 95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Gabriola" pitchFamily="82" charset="0"/>
              </a:rPr>
              <a:t>Метод </a:t>
            </a:r>
            <a:r>
              <a:rPr lang="ru-RU" sz="2800" dirty="0" smtClean="0">
                <a:solidFill>
                  <a:schemeClr val="tx1"/>
                </a:solidFill>
                <a:latin typeface="Gabriola" pitchFamily="82" charset="0"/>
              </a:rPr>
              <a:t>преобразования</a:t>
            </a:r>
            <a:endParaRPr lang="ru-RU" sz="2800" dirty="0">
              <a:solidFill>
                <a:schemeClr val="tx1"/>
              </a:solidFill>
              <a:latin typeface="Gabriola" pitchFamily="82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91863" y="5085184"/>
            <a:ext cx="1080120" cy="13212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Дуга 9"/>
          <p:cNvSpPr/>
          <p:nvPr/>
        </p:nvSpPr>
        <p:spPr>
          <a:xfrm rot="1870316">
            <a:off x="294622" y="5016995"/>
            <a:ext cx="1815857" cy="1815857"/>
          </a:xfrm>
          <a:prstGeom prst="arc">
            <a:avLst>
              <a:gd name="adj1" fmla="val 13093578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9" name="Дуга 78"/>
          <p:cNvSpPr/>
          <p:nvPr/>
        </p:nvSpPr>
        <p:spPr>
          <a:xfrm rot="1870316">
            <a:off x="636355" y="4867423"/>
            <a:ext cx="1685870" cy="1685870"/>
          </a:xfrm>
          <a:prstGeom prst="arc">
            <a:avLst>
              <a:gd name="adj1" fmla="val 11775763"/>
              <a:gd name="adj2" fmla="val 148629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0" name="Прямоугольник 79"/>
          <p:cNvSpPr/>
          <p:nvPr/>
        </p:nvSpPr>
        <p:spPr>
          <a:xfrm rot="19200000" flipH="1">
            <a:off x="1311765" y="5442704"/>
            <a:ext cx="102972" cy="411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9" name="Группа 18"/>
          <p:cNvGrpSpPr/>
          <p:nvPr/>
        </p:nvGrpSpPr>
        <p:grpSpPr>
          <a:xfrm rot="9923758">
            <a:off x="1755959" y="5221999"/>
            <a:ext cx="235791" cy="235791"/>
            <a:chOff x="6156176" y="2069521"/>
            <a:chExt cx="306330" cy="306330"/>
          </a:xfrm>
        </p:grpSpPr>
        <p:sp>
          <p:nvSpPr>
            <p:cNvPr id="81" name="Овал 80"/>
            <p:cNvSpPr/>
            <p:nvPr/>
          </p:nvSpPr>
          <p:spPr>
            <a:xfrm>
              <a:off x="6156176" y="2069521"/>
              <a:ext cx="306330" cy="30633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82" name="Группа 81"/>
            <p:cNvGrpSpPr/>
            <p:nvPr/>
          </p:nvGrpSpPr>
          <p:grpSpPr>
            <a:xfrm rot="8960733">
              <a:off x="6213491" y="2129461"/>
              <a:ext cx="187870" cy="156594"/>
              <a:chOff x="7444203" y="4623158"/>
              <a:chExt cx="330077" cy="275126"/>
            </a:xfrm>
          </p:grpSpPr>
          <p:cxnSp>
            <p:nvCxnSpPr>
              <p:cNvPr id="83" name="Прямая соединительная линия 82"/>
              <p:cNvCxnSpPr/>
              <p:nvPr/>
            </p:nvCxnSpPr>
            <p:spPr>
              <a:xfrm>
                <a:off x="7444203" y="4623158"/>
                <a:ext cx="166475" cy="146585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Прямая соединительная линия 98"/>
              <p:cNvCxnSpPr/>
              <p:nvPr/>
            </p:nvCxnSpPr>
            <p:spPr>
              <a:xfrm flipV="1">
                <a:off x="7610678" y="4623158"/>
                <a:ext cx="163602" cy="146585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99"/>
              <p:cNvCxnSpPr/>
              <p:nvPr/>
            </p:nvCxnSpPr>
            <p:spPr>
              <a:xfrm>
                <a:off x="7444203" y="4751699"/>
                <a:ext cx="166475" cy="146585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Прямая соединительная линия 100"/>
              <p:cNvCxnSpPr/>
              <p:nvPr/>
            </p:nvCxnSpPr>
            <p:spPr>
              <a:xfrm flipV="1">
                <a:off x="7610678" y="4751699"/>
                <a:ext cx="163602" cy="146585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2" name="Группа 101"/>
          <p:cNvGrpSpPr/>
          <p:nvPr/>
        </p:nvGrpSpPr>
        <p:grpSpPr>
          <a:xfrm rot="9923758">
            <a:off x="1967197" y="5021824"/>
            <a:ext cx="235791" cy="235791"/>
            <a:chOff x="6156176" y="2069521"/>
            <a:chExt cx="306330" cy="306330"/>
          </a:xfrm>
        </p:grpSpPr>
        <p:sp>
          <p:nvSpPr>
            <p:cNvPr id="103" name="Овал 102"/>
            <p:cNvSpPr/>
            <p:nvPr/>
          </p:nvSpPr>
          <p:spPr>
            <a:xfrm>
              <a:off x="6156176" y="2069521"/>
              <a:ext cx="306330" cy="30633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104" name="Группа 103"/>
            <p:cNvGrpSpPr/>
            <p:nvPr/>
          </p:nvGrpSpPr>
          <p:grpSpPr>
            <a:xfrm rot="8960733">
              <a:off x="6213491" y="2129461"/>
              <a:ext cx="187870" cy="156594"/>
              <a:chOff x="7444203" y="4623158"/>
              <a:chExt cx="330077" cy="275126"/>
            </a:xfrm>
          </p:grpSpPr>
          <p:cxnSp>
            <p:nvCxnSpPr>
              <p:cNvPr id="105" name="Прямая соединительная линия 104"/>
              <p:cNvCxnSpPr/>
              <p:nvPr/>
            </p:nvCxnSpPr>
            <p:spPr>
              <a:xfrm>
                <a:off x="7444203" y="4623158"/>
                <a:ext cx="166475" cy="146585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единительная линия 105"/>
              <p:cNvCxnSpPr/>
              <p:nvPr/>
            </p:nvCxnSpPr>
            <p:spPr>
              <a:xfrm flipV="1">
                <a:off x="7610678" y="4623158"/>
                <a:ext cx="163602" cy="146585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единительная линия 106"/>
              <p:cNvCxnSpPr/>
              <p:nvPr/>
            </p:nvCxnSpPr>
            <p:spPr>
              <a:xfrm>
                <a:off x="7444203" y="4751699"/>
                <a:ext cx="166475" cy="146585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Прямая соединительная линия 107"/>
              <p:cNvCxnSpPr/>
              <p:nvPr/>
            </p:nvCxnSpPr>
            <p:spPr>
              <a:xfrm flipV="1">
                <a:off x="7610678" y="4751699"/>
                <a:ext cx="163602" cy="146585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Овал 45"/>
          <p:cNvSpPr/>
          <p:nvPr/>
        </p:nvSpPr>
        <p:spPr>
          <a:xfrm>
            <a:off x="3397726" y="3575147"/>
            <a:ext cx="51486" cy="514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9" name="Овал 108"/>
          <p:cNvSpPr/>
          <p:nvPr/>
        </p:nvSpPr>
        <p:spPr>
          <a:xfrm>
            <a:off x="853032" y="5053875"/>
            <a:ext cx="77662" cy="77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0" name="Овал 109"/>
          <p:cNvSpPr/>
          <p:nvPr/>
        </p:nvSpPr>
        <p:spPr>
          <a:xfrm>
            <a:off x="1920981" y="6328796"/>
            <a:ext cx="77662" cy="776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1" name="TextBox 110"/>
          <p:cNvSpPr txBox="1"/>
          <p:nvPr/>
        </p:nvSpPr>
        <p:spPr>
          <a:xfrm>
            <a:off x="862717" y="5630578"/>
            <a:ext cx="395244" cy="367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12</a:t>
            </a:r>
            <a:endParaRPr lang="ru-RU" sz="2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301740" y="5161145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200" dirty="0" smtClean="0"/>
              <a:t>12</a:t>
            </a:r>
            <a:r>
              <a:rPr lang="en-US" sz="1200" dirty="0" smtClean="0"/>
              <a:t>0</a:t>
            </a:r>
            <a:endParaRPr lang="ru-RU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934210" y="462358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200" dirty="0" smtClean="0"/>
              <a:t>12</a:t>
            </a:r>
            <a:endParaRPr lang="ru-RU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636831" y="5182947"/>
                <a:ext cx="1254446" cy="656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831" y="5182947"/>
                <a:ext cx="1254446" cy="6562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823468" y="4944661"/>
                <a:ext cx="1833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468" y="4944661"/>
                <a:ext cx="183351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Дуга 114"/>
          <p:cNvSpPr/>
          <p:nvPr/>
        </p:nvSpPr>
        <p:spPr>
          <a:xfrm rot="12869774">
            <a:off x="5499912" y="1261438"/>
            <a:ext cx="1321027" cy="2373511"/>
          </a:xfrm>
          <a:prstGeom prst="arc">
            <a:avLst>
              <a:gd name="adj1" fmla="val 15605538"/>
              <a:gd name="adj2" fmla="val 536285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7" name="Дуга 116"/>
          <p:cNvSpPr/>
          <p:nvPr/>
        </p:nvSpPr>
        <p:spPr>
          <a:xfrm rot="5400000">
            <a:off x="6428019" y="2342311"/>
            <a:ext cx="847793" cy="2390459"/>
          </a:xfrm>
          <a:prstGeom prst="arc">
            <a:avLst>
              <a:gd name="adj1" fmla="val 16200000"/>
              <a:gd name="adj2" fmla="val 556502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8" name="TextBox 117"/>
          <p:cNvSpPr txBox="1"/>
          <p:nvPr/>
        </p:nvSpPr>
        <p:spPr>
          <a:xfrm>
            <a:off x="5581722" y="3739901"/>
            <a:ext cx="231554" cy="349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8023598" y="3739986"/>
            <a:ext cx="231554" cy="349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0" name="Прямая соединительная линия 119"/>
          <p:cNvCxnSpPr/>
          <p:nvPr/>
        </p:nvCxnSpPr>
        <p:spPr>
          <a:xfrm>
            <a:off x="6847670" y="1271855"/>
            <a:ext cx="0" cy="209382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 flipH="1">
            <a:off x="5465044" y="3509841"/>
            <a:ext cx="191643" cy="253447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>
            <a:stCxn id="126" idx="0"/>
          </p:cNvCxnSpPr>
          <p:nvPr/>
        </p:nvCxnSpPr>
        <p:spPr>
          <a:xfrm>
            <a:off x="8029841" y="3493301"/>
            <a:ext cx="191643" cy="253447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Равнобедренный треугольник 122"/>
          <p:cNvSpPr/>
          <p:nvPr/>
        </p:nvSpPr>
        <p:spPr>
          <a:xfrm>
            <a:off x="5652304" y="1456787"/>
            <a:ext cx="2390721" cy="2060966"/>
          </a:xfrm>
          <a:prstGeom prst="triangl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4" name="Овал 123"/>
          <p:cNvSpPr/>
          <p:nvPr/>
        </p:nvSpPr>
        <p:spPr>
          <a:xfrm>
            <a:off x="6823220" y="1432335"/>
            <a:ext cx="48902" cy="4890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5" name="Овал 124"/>
          <p:cNvSpPr/>
          <p:nvPr/>
        </p:nvSpPr>
        <p:spPr>
          <a:xfrm>
            <a:off x="6944903" y="1433906"/>
            <a:ext cx="149967" cy="14996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26" name="Овал 125"/>
          <p:cNvSpPr/>
          <p:nvPr/>
        </p:nvSpPr>
        <p:spPr>
          <a:xfrm>
            <a:off x="8005389" y="3493301"/>
            <a:ext cx="48902" cy="4890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7" name="Овал 126"/>
          <p:cNvSpPr/>
          <p:nvPr/>
        </p:nvSpPr>
        <p:spPr>
          <a:xfrm>
            <a:off x="8153029" y="3466730"/>
            <a:ext cx="166540" cy="1665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28" name="Овал 127"/>
          <p:cNvSpPr/>
          <p:nvPr/>
        </p:nvSpPr>
        <p:spPr>
          <a:xfrm>
            <a:off x="5627853" y="3485390"/>
            <a:ext cx="48902" cy="4890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9" name="Овал 128"/>
          <p:cNvSpPr/>
          <p:nvPr/>
        </p:nvSpPr>
        <p:spPr>
          <a:xfrm>
            <a:off x="5359045" y="3457871"/>
            <a:ext cx="168663" cy="16866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30" name="Прямоугольник 129"/>
          <p:cNvSpPr/>
          <p:nvPr/>
        </p:nvSpPr>
        <p:spPr>
          <a:xfrm rot="1791592">
            <a:off x="6060936" y="2534719"/>
            <a:ext cx="97804" cy="39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1" name="TextBox 130"/>
          <p:cNvSpPr txBox="1"/>
          <p:nvPr/>
        </p:nvSpPr>
        <p:spPr>
          <a:xfrm>
            <a:off x="6060794" y="2626688"/>
            <a:ext cx="375409" cy="349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31</a:t>
            </a:r>
            <a:endParaRPr lang="ru-RU" sz="2000" dirty="0"/>
          </a:p>
        </p:txBody>
      </p:sp>
      <p:sp>
        <p:nvSpPr>
          <p:cNvPr id="132" name="Прямоугольник 131"/>
          <p:cNvSpPr/>
          <p:nvPr/>
        </p:nvSpPr>
        <p:spPr>
          <a:xfrm rot="19808408" flipH="1">
            <a:off x="7273194" y="2058598"/>
            <a:ext cx="97804" cy="39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3" name="Прямоугольник 132"/>
          <p:cNvSpPr/>
          <p:nvPr/>
        </p:nvSpPr>
        <p:spPr>
          <a:xfrm rot="5400000">
            <a:off x="7409239" y="3314233"/>
            <a:ext cx="97804" cy="39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7094870" y="2909252"/>
            <a:ext cx="375409" cy="349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23</a:t>
            </a:r>
            <a:endParaRPr lang="ru-RU" sz="2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7376918" y="1969529"/>
            <a:ext cx="375409" cy="349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12</a:t>
            </a:r>
            <a:endParaRPr lang="ru-RU" sz="2000" dirty="0"/>
          </a:p>
        </p:txBody>
      </p:sp>
      <p:sp>
        <p:nvSpPr>
          <p:cNvPr id="136" name="Стрелка вправо 135"/>
          <p:cNvSpPr/>
          <p:nvPr/>
        </p:nvSpPr>
        <p:spPr>
          <a:xfrm rot="5400000">
            <a:off x="6634071" y="1117942"/>
            <a:ext cx="208090" cy="8119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7" name="TextBox 136"/>
          <p:cNvSpPr txBox="1"/>
          <p:nvPr/>
        </p:nvSpPr>
        <p:spPr>
          <a:xfrm>
            <a:off x="6415244" y="832778"/>
            <a:ext cx="231554" cy="349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Стрелка вправо 137"/>
          <p:cNvSpPr/>
          <p:nvPr/>
        </p:nvSpPr>
        <p:spPr>
          <a:xfrm rot="14139456">
            <a:off x="8040320" y="3741131"/>
            <a:ext cx="208090" cy="8119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9" name="Стрелка вправо 138"/>
          <p:cNvSpPr/>
          <p:nvPr/>
        </p:nvSpPr>
        <p:spPr>
          <a:xfrm rot="7710345" flipH="1">
            <a:off x="5528728" y="3739424"/>
            <a:ext cx="208090" cy="8119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0" name="Овал 139"/>
          <p:cNvSpPr/>
          <p:nvPr/>
        </p:nvSpPr>
        <p:spPr>
          <a:xfrm>
            <a:off x="6698883" y="3799794"/>
            <a:ext cx="290957" cy="2909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863998" y="3849509"/>
            <a:ext cx="407473" cy="349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dirty="0" smtClean="0"/>
              <a:t>23</a:t>
            </a:r>
            <a:r>
              <a:rPr lang="en-US" sz="2000" dirty="0" smtClean="0"/>
              <a:t>1</a:t>
            </a:r>
            <a:endParaRPr lang="ru-RU" sz="2000" dirty="0"/>
          </a:p>
        </p:txBody>
      </p:sp>
      <p:grpSp>
        <p:nvGrpSpPr>
          <p:cNvPr id="142" name="Группа 141"/>
          <p:cNvGrpSpPr/>
          <p:nvPr/>
        </p:nvGrpSpPr>
        <p:grpSpPr>
          <a:xfrm rot="5400000">
            <a:off x="6755140" y="3879519"/>
            <a:ext cx="178442" cy="148735"/>
            <a:chOff x="7444203" y="4623158"/>
            <a:chExt cx="330077" cy="275126"/>
          </a:xfrm>
        </p:grpSpPr>
        <p:cxnSp>
          <p:nvCxnSpPr>
            <p:cNvPr id="158" name="Прямая соединительная линия 157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Прямая соединительная линия 158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Прямая соединительная линия 159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Прямая соединительная линия 160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3" name="Дуга 142"/>
          <p:cNvSpPr/>
          <p:nvPr/>
        </p:nvSpPr>
        <p:spPr>
          <a:xfrm rot="8730226" flipH="1">
            <a:off x="6872653" y="1264554"/>
            <a:ext cx="1321027" cy="2373511"/>
          </a:xfrm>
          <a:prstGeom prst="arc">
            <a:avLst>
              <a:gd name="adj1" fmla="val 15605538"/>
              <a:gd name="adj2" fmla="val 536285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4" name="Овал 143"/>
          <p:cNvSpPr/>
          <p:nvPr/>
        </p:nvSpPr>
        <p:spPr>
          <a:xfrm>
            <a:off x="5443377" y="1977311"/>
            <a:ext cx="290957" cy="2909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5" name="TextBox 144"/>
          <p:cNvSpPr txBox="1"/>
          <p:nvPr/>
        </p:nvSpPr>
        <p:spPr>
          <a:xfrm>
            <a:off x="5010643" y="1390127"/>
            <a:ext cx="407473" cy="349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dirty="0" smtClean="0"/>
              <a:t>31</a:t>
            </a:r>
            <a:r>
              <a:rPr lang="en-US" sz="2000" dirty="0" smtClean="0"/>
              <a:t>1</a:t>
            </a:r>
            <a:endParaRPr lang="ru-RU" sz="2000" dirty="0"/>
          </a:p>
        </p:txBody>
      </p:sp>
      <p:grpSp>
        <p:nvGrpSpPr>
          <p:cNvPr id="146" name="Группа 145"/>
          <p:cNvGrpSpPr/>
          <p:nvPr/>
        </p:nvGrpSpPr>
        <p:grpSpPr>
          <a:xfrm rot="12595459">
            <a:off x="5499634" y="2057036"/>
            <a:ext cx="178442" cy="148735"/>
            <a:chOff x="7444203" y="4623158"/>
            <a:chExt cx="330077" cy="275126"/>
          </a:xfrm>
        </p:grpSpPr>
        <p:cxnSp>
          <p:nvCxnSpPr>
            <p:cNvPr id="154" name="Прямая соединительная линия 153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Прямая соединительная линия 156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7" name="Овал 146"/>
          <p:cNvSpPr/>
          <p:nvPr/>
        </p:nvSpPr>
        <p:spPr>
          <a:xfrm>
            <a:off x="7949625" y="1963249"/>
            <a:ext cx="290957" cy="2909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8236298" y="1842544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dirty="0" smtClean="0"/>
              <a:t>12</a:t>
            </a:r>
            <a:r>
              <a:rPr lang="en-US" sz="2000" dirty="0" smtClean="0"/>
              <a:t>1</a:t>
            </a:r>
            <a:endParaRPr lang="ru-RU" sz="2000" dirty="0"/>
          </a:p>
        </p:txBody>
      </p:sp>
      <p:grpSp>
        <p:nvGrpSpPr>
          <p:cNvPr id="149" name="Группа 148"/>
          <p:cNvGrpSpPr/>
          <p:nvPr/>
        </p:nvGrpSpPr>
        <p:grpSpPr>
          <a:xfrm rot="19413649">
            <a:off x="8004063" y="2020181"/>
            <a:ext cx="178442" cy="148735"/>
            <a:chOff x="7444203" y="4623158"/>
            <a:chExt cx="330077" cy="275126"/>
          </a:xfrm>
        </p:grpSpPr>
        <p:cxnSp>
          <p:nvCxnSpPr>
            <p:cNvPr id="150" name="Прямая соединительная линия 149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Прямая соединительная линия 152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Стрелка вправо 21"/>
          <p:cNvSpPr/>
          <p:nvPr/>
        </p:nvSpPr>
        <p:spPr>
          <a:xfrm>
            <a:off x="4265221" y="2836342"/>
            <a:ext cx="678712" cy="336184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6736444" y="4818683"/>
                <a:ext cx="1848583" cy="656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231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444" y="4818683"/>
                <a:ext cx="1848583" cy="6562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5852411" y="5283532"/>
                <a:ext cx="1820563" cy="657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311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411" y="5283532"/>
                <a:ext cx="1820563" cy="6576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Прямоугольник 165"/>
          <p:cNvSpPr/>
          <p:nvPr/>
        </p:nvSpPr>
        <p:spPr>
          <a:xfrm>
            <a:off x="1326107" y="587594"/>
            <a:ext cx="6623518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868265" y="4818683"/>
            <a:ext cx="3820897" cy="457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85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129505" y="587594"/>
            <a:ext cx="663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Преобразование схемы активный треугольник в активную звезду</a:t>
            </a:r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763651" y="2243904"/>
            <a:ext cx="2514805" cy="2951587"/>
            <a:chOff x="2987824" y="1094081"/>
            <a:chExt cx="3025034" cy="3550433"/>
          </a:xfrm>
        </p:grpSpPr>
        <p:cxnSp>
          <p:nvCxnSpPr>
            <p:cNvPr id="6" name="Прямая соединительная линия 5"/>
            <p:cNvCxnSpPr/>
            <p:nvPr/>
          </p:nvCxnSpPr>
          <p:spPr>
            <a:xfrm>
              <a:off x="4500341" y="1094081"/>
              <a:ext cx="0" cy="200311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flipH="1">
              <a:off x="2987824" y="3097196"/>
              <a:ext cx="1512517" cy="154731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>
              <a:off x="4500341" y="3097196"/>
              <a:ext cx="1512517" cy="154731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Овал 41"/>
          <p:cNvSpPr/>
          <p:nvPr/>
        </p:nvSpPr>
        <p:spPr>
          <a:xfrm>
            <a:off x="1989781" y="3885923"/>
            <a:ext cx="62545" cy="6254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3161268" y="4937922"/>
            <a:ext cx="117189" cy="11718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9" name="Овал 48"/>
          <p:cNvSpPr/>
          <p:nvPr/>
        </p:nvSpPr>
        <p:spPr>
          <a:xfrm>
            <a:off x="763651" y="4879327"/>
            <a:ext cx="117189" cy="11718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0" name="Прямоугольник 49"/>
          <p:cNvSpPr/>
          <p:nvPr/>
        </p:nvSpPr>
        <p:spPr>
          <a:xfrm rot="10800000">
            <a:off x="1955606" y="2708681"/>
            <a:ext cx="125091" cy="500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2021054" y="2958861"/>
            <a:ext cx="377416" cy="482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52" name="Прямоугольник 51"/>
          <p:cNvSpPr/>
          <p:nvPr/>
        </p:nvSpPr>
        <p:spPr>
          <a:xfrm rot="13367059">
            <a:off x="1361616" y="4259438"/>
            <a:ext cx="125091" cy="500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Прямоугольник 52"/>
          <p:cNvSpPr/>
          <p:nvPr/>
        </p:nvSpPr>
        <p:spPr>
          <a:xfrm rot="18971284">
            <a:off x="2551024" y="4277312"/>
            <a:ext cx="125091" cy="500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905711" y="3774965"/>
            <a:ext cx="377416" cy="482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</a:t>
            </a:r>
            <a:r>
              <a:rPr lang="ru-RU" sz="2000" dirty="0" smtClean="0"/>
              <a:t>3</a:t>
            </a:r>
            <a:endParaRPr lang="ru-RU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2555428" y="3948927"/>
            <a:ext cx="360651" cy="44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R</a:t>
            </a:r>
            <a:r>
              <a:rPr lang="ru-RU" sz="2000" dirty="0" smtClean="0"/>
              <a:t>2</a:t>
            </a:r>
            <a:endParaRPr lang="ru-RU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1659271" y="1473045"/>
            <a:ext cx="278684" cy="482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Стрелка вправо 63"/>
          <p:cNvSpPr/>
          <p:nvPr/>
        </p:nvSpPr>
        <p:spPr>
          <a:xfrm rot="13397776">
            <a:off x="3012924" y="5144901"/>
            <a:ext cx="266145" cy="10384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3106004" y="5136899"/>
            <a:ext cx="800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Стрелка вправо 75"/>
          <p:cNvSpPr/>
          <p:nvPr/>
        </p:nvSpPr>
        <p:spPr>
          <a:xfrm rot="18797776">
            <a:off x="814270" y="5135647"/>
            <a:ext cx="266145" cy="10384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627027" y="5138891"/>
            <a:ext cx="278684" cy="482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535714" y="2420393"/>
            <a:ext cx="2970680" cy="297068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Овал 47"/>
          <p:cNvSpPr/>
          <p:nvPr/>
        </p:nvSpPr>
        <p:spPr>
          <a:xfrm>
            <a:off x="947342" y="4933881"/>
            <a:ext cx="62545" cy="6254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3023926" y="4933882"/>
            <a:ext cx="62545" cy="6254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Овал 39"/>
          <p:cNvSpPr/>
          <p:nvPr/>
        </p:nvSpPr>
        <p:spPr>
          <a:xfrm>
            <a:off x="1989781" y="2389120"/>
            <a:ext cx="62545" cy="6254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112864" y="2348362"/>
            <a:ext cx="117189" cy="11718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8" name="Стрелка вправо 57"/>
          <p:cNvSpPr/>
          <p:nvPr/>
        </p:nvSpPr>
        <p:spPr>
          <a:xfrm rot="5400000">
            <a:off x="1719129" y="2250732"/>
            <a:ext cx="266145" cy="10384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/>
          <p:cNvSpPr/>
          <p:nvPr/>
        </p:nvSpPr>
        <p:spPr>
          <a:xfrm>
            <a:off x="468881" y="3201930"/>
            <a:ext cx="312726" cy="312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758276" y="3099168"/>
            <a:ext cx="437959" cy="375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dirty="0" smtClean="0"/>
              <a:t>311</a:t>
            </a:r>
            <a:endParaRPr lang="ru-RU" sz="2000" dirty="0"/>
          </a:p>
        </p:txBody>
      </p:sp>
      <p:grpSp>
        <p:nvGrpSpPr>
          <p:cNvPr id="32" name="Группа 31"/>
          <p:cNvGrpSpPr/>
          <p:nvPr/>
        </p:nvGrpSpPr>
        <p:grpSpPr>
          <a:xfrm rot="12595459">
            <a:off x="529347" y="3287620"/>
            <a:ext cx="191793" cy="159863"/>
            <a:chOff x="7444203" y="4623158"/>
            <a:chExt cx="330077" cy="275126"/>
          </a:xfrm>
        </p:grpSpPr>
        <p:cxnSp>
          <p:nvCxnSpPr>
            <p:cNvPr id="33" name="Прямая соединительная линия 32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Овал 36"/>
          <p:cNvSpPr/>
          <p:nvPr/>
        </p:nvSpPr>
        <p:spPr>
          <a:xfrm>
            <a:off x="3198271" y="3174115"/>
            <a:ext cx="312726" cy="312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506394" y="3044380"/>
            <a:ext cx="437959" cy="375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dirty="0" smtClean="0"/>
              <a:t>121</a:t>
            </a:r>
            <a:endParaRPr lang="ru-RU" sz="2000" dirty="0"/>
          </a:p>
        </p:txBody>
      </p:sp>
      <p:grpSp>
        <p:nvGrpSpPr>
          <p:cNvPr id="43" name="Группа 42"/>
          <p:cNvGrpSpPr/>
          <p:nvPr/>
        </p:nvGrpSpPr>
        <p:grpSpPr>
          <a:xfrm rot="19205927">
            <a:off x="3256784" y="3235307"/>
            <a:ext cx="191793" cy="159863"/>
            <a:chOff x="7444203" y="4623158"/>
            <a:chExt cx="330077" cy="275126"/>
          </a:xfrm>
        </p:grpSpPr>
        <p:cxnSp>
          <p:nvCxnSpPr>
            <p:cNvPr id="45" name="Прямая соединительная линия 44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Овал 59"/>
          <p:cNvSpPr/>
          <p:nvPr/>
        </p:nvSpPr>
        <p:spPr>
          <a:xfrm>
            <a:off x="1833418" y="5211977"/>
            <a:ext cx="312726" cy="312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1446696" y="4670829"/>
            <a:ext cx="437959" cy="37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dirty="0" smtClean="0"/>
              <a:t>231</a:t>
            </a:r>
            <a:endParaRPr lang="ru-RU" sz="2000" dirty="0"/>
          </a:p>
        </p:txBody>
      </p:sp>
      <p:grpSp>
        <p:nvGrpSpPr>
          <p:cNvPr id="62" name="Группа 61"/>
          <p:cNvGrpSpPr/>
          <p:nvPr/>
        </p:nvGrpSpPr>
        <p:grpSpPr>
          <a:xfrm rot="5400000">
            <a:off x="1893885" y="5297667"/>
            <a:ext cx="191793" cy="159863"/>
            <a:chOff x="7444203" y="4623158"/>
            <a:chExt cx="330077" cy="275126"/>
          </a:xfrm>
        </p:grpSpPr>
        <p:cxnSp>
          <p:nvCxnSpPr>
            <p:cNvPr id="63" name="Прямая соединительная линия 62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273769" y="1309210"/>
                <a:ext cx="2376420" cy="657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769" y="1309210"/>
                <a:ext cx="2376420" cy="6576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466924" y="1935606"/>
                <a:ext cx="2381742" cy="657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924" y="1935606"/>
                <a:ext cx="2381742" cy="6576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607593" y="1297407"/>
                <a:ext cx="2381742" cy="657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593" y="1297407"/>
                <a:ext cx="2381742" cy="6576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Прямоугольник 71"/>
          <p:cNvSpPr/>
          <p:nvPr/>
        </p:nvSpPr>
        <p:spPr>
          <a:xfrm rot="16200000">
            <a:off x="6648969" y="-1052330"/>
            <a:ext cx="47374" cy="463335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27" name="Группа 26"/>
          <p:cNvGrpSpPr/>
          <p:nvPr/>
        </p:nvGrpSpPr>
        <p:grpSpPr>
          <a:xfrm>
            <a:off x="4699873" y="3224748"/>
            <a:ext cx="3112511" cy="3049131"/>
            <a:chOff x="3449576" y="2807167"/>
            <a:chExt cx="3504735" cy="3433368"/>
          </a:xfrm>
        </p:grpSpPr>
        <p:cxnSp>
          <p:nvCxnSpPr>
            <p:cNvPr id="74" name="Прямая соединительная линия 73"/>
            <p:cNvCxnSpPr/>
            <p:nvPr/>
          </p:nvCxnSpPr>
          <p:spPr>
            <a:xfrm flipV="1">
              <a:off x="3474955" y="5010199"/>
              <a:ext cx="1169053" cy="12271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Прямоугольник 74"/>
            <p:cNvSpPr/>
            <p:nvPr/>
          </p:nvSpPr>
          <p:spPr>
            <a:xfrm rot="13367059">
              <a:off x="4042583" y="5263902"/>
              <a:ext cx="155589" cy="6223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4644008" y="3304410"/>
              <a:ext cx="51074" cy="17087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V="1">
              <a:off x="4644008" y="3282940"/>
              <a:ext cx="1728192" cy="17302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4644008" y="5013176"/>
              <a:ext cx="193451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Прямоугольник 120"/>
            <p:cNvSpPr/>
            <p:nvPr/>
          </p:nvSpPr>
          <p:spPr>
            <a:xfrm rot="10952588">
              <a:off x="4617287" y="3714389"/>
              <a:ext cx="155589" cy="6223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2" name="Прямоугольник 121"/>
            <p:cNvSpPr/>
            <p:nvPr/>
          </p:nvSpPr>
          <p:spPr>
            <a:xfrm rot="5400000">
              <a:off x="5597470" y="4699022"/>
              <a:ext cx="155589" cy="6223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207703" y="3052108"/>
              <a:ext cx="579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ru-RU" sz="1400" dirty="0" smtClean="0"/>
                <a:t>121</a:t>
              </a:r>
              <a:endParaRPr lang="ru-RU" sz="14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048227" y="3952894"/>
              <a:ext cx="579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ru-RU" sz="1400" dirty="0" smtClean="0"/>
                <a:t>121</a:t>
              </a:r>
              <a:endParaRPr lang="ru-RU" sz="14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202431" y="3809592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</a:t>
              </a:r>
              <a:r>
                <a:rPr lang="ru-RU" sz="1050" dirty="0" smtClean="0"/>
                <a:t>1</a:t>
              </a:r>
              <a:endParaRPr lang="ru-RU" sz="105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234778" y="5394633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</a:t>
              </a:r>
              <a:r>
                <a:rPr lang="ru-RU" sz="1050" dirty="0" smtClean="0"/>
                <a:t>3</a:t>
              </a:r>
              <a:endParaRPr lang="ru-RU" sz="105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492502" y="4480422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</a:t>
              </a:r>
              <a:r>
                <a:rPr lang="ru-RU" sz="1050" dirty="0" smtClean="0"/>
                <a:t>2</a:t>
              </a:r>
              <a:endParaRPr lang="ru-RU" sz="1050" dirty="0"/>
            </a:p>
          </p:txBody>
        </p:sp>
        <p:sp>
          <p:nvSpPr>
            <p:cNvPr id="24" name="Дуга 23"/>
            <p:cNvSpPr/>
            <p:nvPr/>
          </p:nvSpPr>
          <p:spPr>
            <a:xfrm>
              <a:off x="4330456" y="2947791"/>
              <a:ext cx="2485801" cy="2627288"/>
            </a:xfrm>
            <a:prstGeom prst="arc">
              <a:avLst>
                <a:gd name="adj1" fmla="val 13672841"/>
                <a:gd name="adj2" fmla="val 214569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131" name="Группа 130"/>
            <p:cNvGrpSpPr/>
            <p:nvPr/>
          </p:nvGrpSpPr>
          <p:grpSpPr>
            <a:xfrm rot="2272331">
              <a:off x="6641585" y="3885650"/>
              <a:ext cx="312726" cy="312726"/>
              <a:chOff x="5058853" y="2417128"/>
              <a:chExt cx="312726" cy="312726"/>
            </a:xfrm>
          </p:grpSpPr>
          <p:sp>
            <p:nvSpPr>
              <p:cNvPr id="132" name="Овал 131"/>
              <p:cNvSpPr/>
              <p:nvPr/>
            </p:nvSpPr>
            <p:spPr>
              <a:xfrm>
                <a:off x="5058853" y="2417128"/>
                <a:ext cx="312726" cy="3127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133" name="Группа 132"/>
              <p:cNvGrpSpPr/>
              <p:nvPr/>
            </p:nvGrpSpPr>
            <p:grpSpPr>
              <a:xfrm rot="19205927">
                <a:off x="5117366" y="2478320"/>
                <a:ext cx="191793" cy="159863"/>
                <a:chOff x="7444203" y="4623158"/>
                <a:chExt cx="330077" cy="275126"/>
              </a:xfrm>
            </p:grpSpPr>
            <p:cxnSp>
              <p:nvCxnSpPr>
                <p:cNvPr id="134" name="Прямая соединительная линия 133"/>
                <p:cNvCxnSpPr/>
                <p:nvPr/>
              </p:nvCxnSpPr>
              <p:spPr>
                <a:xfrm>
                  <a:off x="7444203" y="4623158"/>
                  <a:ext cx="166475" cy="146585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Прямая соединительная линия 134"/>
                <p:cNvCxnSpPr/>
                <p:nvPr/>
              </p:nvCxnSpPr>
              <p:spPr>
                <a:xfrm flipV="1">
                  <a:off x="7610678" y="4623158"/>
                  <a:ext cx="163602" cy="146585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Прямая соединительная линия 135"/>
                <p:cNvCxnSpPr/>
                <p:nvPr/>
              </p:nvCxnSpPr>
              <p:spPr>
                <a:xfrm>
                  <a:off x="7444203" y="4751699"/>
                  <a:ext cx="166475" cy="146585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Прямая соединительная линия 136"/>
                <p:cNvCxnSpPr/>
                <p:nvPr/>
              </p:nvCxnSpPr>
              <p:spPr>
                <a:xfrm flipV="1">
                  <a:off x="7610678" y="4751699"/>
                  <a:ext cx="163602" cy="146585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Группа 22"/>
            <p:cNvGrpSpPr/>
            <p:nvPr/>
          </p:nvGrpSpPr>
          <p:grpSpPr>
            <a:xfrm rot="17399949">
              <a:off x="5452994" y="2807167"/>
              <a:ext cx="312726" cy="312726"/>
              <a:chOff x="5058853" y="2417128"/>
              <a:chExt cx="312726" cy="312726"/>
            </a:xfrm>
          </p:grpSpPr>
          <p:sp>
            <p:nvSpPr>
              <p:cNvPr id="125" name="Овал 124"/>
              <p:cNvSpPr/>
              <p:nvPr/>
            </p:nvSpPr>
            <p:spPr>
              <a:xfrm>
                <a:off x="5058853" y="2417128"/>
                <a:ext cx="312726" cy="3127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126" name="Группа 125"/>
              <p:cNvGrpSpPr/>
              <p:nvPr/>
            </p:nvGrpSpPr>
            <p:grpSpPr>
              <a:xfrm rot="19205927">
                <a:off x="5117366" y="2478320"/>
                <a:ext cx="191793" cy="159863"/>
                <a:chOff x="7444203" y="4623158"/>
                <a:chExt cx="330077" cy="275126"/>
              </a:xfrm>
            </p:grpSpPr>
            <p:cxnSp>
              <p:nvCxnSpPr>
                <p:cNvPr id="127" name="Прямая соединительная линия 126"/>
                <p:cNvCxnSpPr/>
                <p:nvPr/>
              </p:nvCxnSpPr>
              <p:spPr>
                <a:xfrm>
                  <a:off x="7444203" y="4623158"/>
                  <a:ext cx="166475" cy="146585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>
                <a:xfrm flipV="1">
                  <a:off x="7610678" y="4623158"/>
                  <a:ext cx="163602" cy="146585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>
                <a:xfrm>
                  <a:off x="7444203" y="4751699"/>
                  <a:ext cx="166475" cy="146585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>
                <a:xfrm flipV="1">
                  <a:off x="7610678" y="4751699"/>
                  <a:ext cx="163602" cy="146585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3" name="Овал 142"/>
            <p:cNvSpPr/>
            <p:nvPr/>
          </p:nvSpPr>
          <p:spPr>
            <a:xfrm>
              <a:off x="4669545" y="3273137"/>
              <a:ext cx="62545" cy="6254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4" name="Овал 143"/>
            <p:cNvSpPr/>
            <p:nvPr/>
          </p:nvSpPr>
          <p:spPr>
            <a:xfrm>
              <a:off x="4612735" y="4978926"/>
              <a:ext cx="62545" cy="6254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5" name="Овал 144"/>
            <p:cNvSpPr/>
            <p:nvPr/>
          </p:nvSpPr>
          <p:spPr>
            <a:xfrm>
              <a:off x="3449576" y="6177990"/>
              <a:ext cx="62545" cy="6254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6" name="Овал 145"/>
            <p:cNvSpPr/>
            <p:nvPr/>
          </p:nvSpPr>
          <p:spPr>
            <a:xfrm>
              <a:off x="6547253" y="4975751"/>
              <a:ext cx="62545" cy="6254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8" name="Овал 147"/>
            <p:cNvSpPr/>
            <p:nvPr/>
          </p:nvSpPr>
          <p:spPr>
            <a:xfrm>
              <a:off x="6337729" y="3241865"/>
              <a:ext cx="62545" cy="6254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Gabriola" pitchFamily="82" charset="0"/>
              </a:rPr>
              <a:t>Метод </a:t>
            </a:r>
            <a:r>
              <a:rPr lang="ru-RU" sz="2800" dirty="0" smtClean="0">
                <a:solidFill>
                  <a:schemeClr val="tx1"/>
                </a:solidFill>
                <a:latin typeface="Gabriola" pitchFamily="82" charset="0"/>
              </a:rPr>
              <a:t>преобразования</a:t>
            </a:r>
            <a:endParaRPr lang="ru-RU" sz="2800" dirty="0">
              <a:solidFill>
                <a:schemeClr val="tx1"/>
              </a:solidFill>
              <a:latin typeface="Gabriola" pitchFamily="82" charset="0"/>
            </a:endParaRPr>
          </a:p>
        </p:txBody>
      </p:sp>
      <p:sp>
        <p:nvSpPr>
          <p:cNvPr id="87" name="Прямоугольник 86"/>
          <p:cNvSpPr/>
          <p:nvPr/>
        </p:nvSpPr>
        <p:spPr>
          <a:xfrm>
            <a:off x="1009887" y="587594"/>
            <a:ext cx="6753678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31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129505" y="621193"/>
            <a:ext cx="663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Преобразование схемы активный треугольник в активную звезду</a:t>
            </a:r>
            <a:endParaRPr lang="ru-RU" dirty="0"/>
          </a:p>
        </p:txBody>
      </p:sp>
      <p:cxnSp>
        <p:nvCxnSpPr>
          <p:cNvPr id="6" name="Прямая соединительная линия 5"/>
          <p:cNvCxnSpPr>
            <a:endCxn id="42" idx="0"/>
          </p:cNvCxnSpPr>
          <p:nvPr/>
        </p:nvCxnSpPr>
        <p:spPr>
          <a:xfrm flipH="1">
            <a:off x="1015027" y="1369614"/>
            <a:ext cx="13807" cy="31812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 rot="10800000">
            <a:off x="926860" y="3624464"/>
            <a:ext cx="194904" cy="779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121765" y="3821443"/>
            <a:ext cx="472845" cy="604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248645" y="1034916"/>
            <a:ext cx="377156" cy="604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980109" y="1595876"/>
            <a:ext cx="97452" cy="974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1171884" y="1532371"/>
            <a:ext cx="182593" cy="18259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8" name="Стрелка вправо 57"/>
          <p:cNvSpPr/>
          <p:nvPr/>
        </p:nvSpPr>
        <p:spPr>
          <a:xfrm rot="5400000">
            <a:off x="525027" y="1384808"/>
            <a:ext cx="414683" cy="1618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0" name="Прямая соединительная линия 69"/>
          <p:cNvCxnSpPr/>
          <p:nvPr/>
        </p:nvCxnSpPr>
        <p:spPr>
          <a:xfrm rot="5400000" flipH="1">
            <a:off x="1039708" y="4587016"/>
            <a:ext cx="372846" cy="4131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 rot="10800000" flipH="1">
            <a:off x="652293" y="4587016"/>
            <a:ext cx="372847" cy="4131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966301" y="4550913"/>
            <a:ext cx="97452" cy="974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2" name="Овал 71"/>
          <p:cNvSpPr/>
          <p:nvPr/>
        </p:nvSpPr>
        <p:spPr>
          <a:xfrm>
            <a:off x="779460" y="2818309"/>
            <a:ext cx="487261" cy="487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4" name="Прямая со стрелкой 73"/>
          <p:cNvCxnSpPr/>
          <p:nvPr/>
        </p:nvCxnSpPr>
        <p:spPr>
          <a:xfrm rot="10800000">
            <a:off x="1024075" y="2825120"/>
            <a:ext cx="0" cy="485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Овал 74"/>
          <p:cNvSpPr/>
          <p:nvPr/>
        </p:nvSpPr>
        <p:spPr>
          <a:xfrm>
            <a:off x="771396" y="2081559"/>
            <a:ext cx="487261" cy="487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9" name="Прямая со стрелкой 78"/>
          <p:cNvCxnSpPr/>
          <p:nvPr/>
        </p:nvCxnSpPr>
        <p:spPr>
          <a:xfrm rot="10800000" flipV="1">
            <a:off x="1021931" y="2088370"/>
            <a:ext cx="0" cy="485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17782" y="2934292"/>
                <a:ext cx="1956168" cy="425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311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311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782" y="2934292"/>
                <a:ext cx="1956168" cy="425700"/>
              </a:xfrm>
              <a:prstGeom prst="rect">
                <a:avLst/>
              </a:prstGeom>
              <a:blipFill rotWithShape="1">
                <a:blip r:embed="rId2"/>
                <a:stretch>
                  <a:fillRect r="-24922" b="-228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354477" y="2112338"/>
                <a:ext cx="1942351" cy="425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121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121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477" y="2112338"/>
                <a:ext cx="1942351" cy="425700"/>
              </a:xfrm>
              <a:prstGeom prst="rect">
                <a:avLst/>
              </a:prstGeom>
              <a:blipFill rotWithShape="1">
                <a:blip r:embed="rId3"/>
                <a:stretch>
                  <a:fillRect r="-24451" b="-231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Gabriola" pitchFamily="82" charset="0"/>
              </a:rPr>
              <a:t>Метод </a:t>
            </a:r>
            <a:r>
              <a:rPr lang="ru-RU" sz="2800" dirty="0" smtClean="0">
                <a:solidFill>
                  <a:schemeClr val="tx1"/>
                </a:solidFill>
                <a:latin typeface="Gabriola" pitchFamily="82" charset="0"/>
              </a:rPr>
              <a:t>преобразования</a:t>
            </a:r>
            <a:endParaRPr lang="ru-RU" sz="2800" dirty="0">
              <a:solidFill>
                <a:schemeClr val="tx1"/>
              </a:solidFill>
              <a:latin typeface="Gabriola" pitchFamily="82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228185" y="1258369"/>
            <a:ext cx="7562" cy="21016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4644007" y="3359992"/>
            <a:ext cx="1584176" cy="17316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6228183" y="3359992"/>
            <a:ext cx="1584176" cy="17316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5984553" y="1534942"/>
            <a:ext cx="487261" cy="487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0" name="Прямая со стрелкой 29"/>
          <p:cNvCxnSpPr/>
          <p:nvPr/>
        </p:nvCxnSpPr>
        <p:spPr>
          <a:xfrm rot="10800000" flipV="1">
            <a:off x="6235088" y="1541753"/>
            <a:ext cx="0" cy="485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 rot="10800000">
            <a:off x="6134514" y="2220848"/>
            <a:ext cx="194904" cy="779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6300192" y="2308186"/>
            <a:ext cx="472845" cy="604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33" name="Овал 32"/>
          <p:cNvSpPr/>
          <p:nvPr/>
        </p:nvSpPr>
        <p:spPr>
          <a:xfrm>
            <a:off x="6187021" y="1346622"/>
            <a:ext cx="97452" cy="974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6378796" y="1283117"/>
            <a:ext cx="182593" cy="18259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 rot="13311479">
            <a:off x="5554404" y="3579116"/>
            <a:ext cx="194904" cy="779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 rot="8288521" flipV="1">
            <a:off x="6705336" y="3624463"/>
            <a:ext cx="194904" cy="779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 rot="13232693">
            <a:off x="4806731" y="4373226"/>
            <a:ext cx="487261" cy="487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9" name="Прямая со стрелкой 38"/>
          <p:cNvCxnSpPr/>
          <p:nvPr/>
        </p:nvCxnSpPr>
        <p:spPr>
          <a:xfrm rot="2432693" flipV="1">
            <a:off x="5057266" y="4380037"/>
            <a:ext cx="0" cy="485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Овал 47"/>
          <p:cNvSpPr/>
          <p:nvPr/>
        </p:nvSpPr>
        <p:spPr>
          <a:xfrm rot="8367307" flipH="1">
            <a:off x="7085472" y="4337413"/>
            <a:ext cx="487261" cy="487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rot="19167307" flipH="1" flipV="1">
            <a:off x="7336007" y="4344224"/>
            <a:ext cx="0" cy="485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103527" y="3216500"/>
            <a:ext cx="649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</a:t>
            </a:r>
            <a:r>
              <a:rPr lang="ru-RU" sz="2000" dirty="0" smtClean="0"/>
              <a:t>3</a:t>
            </a:r>
            <a:endParaRPr lang="ru-RU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6745290" y="3183275"/>
            <a:ext cx="649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</a:t>
            </a:r>
            <a:r>
              <a:rPr lang="ru-RU" sz="2000" dirty="0" smtClean="0"/>
              <a:t>2</a:t>
            </a:r>
            <a:endParaRPr lang="ru-RU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6555359" y="1476616"/>
            <a:ext cx="639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Е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4579480" y="3670097"/>
            <a:ext cx="639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Е</a:t>
            </a:r>
            <a:r>
              <a:rPr lang="ru-RU" sz="2000" dirty="0" smtClean="0"/>
              <a:t>3</a:t>
            </a:r>
            <a:endParaRPr lang="ru-RU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7368265" y="3671312"/>
            <a:ext cx="639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Е</a:t>
            </a:r>
            <a:r>
              <a:rPr lang="ru-RU" sz="2000" dirty="0" smtClean="0"/>
              <a:t>4</a:t>
            </a:r>
            <a:endParaRPr lang="ru-RU" sz="2000" dirty="0"/>
          </a:p>
        </p:txBody>
      </p:sp>
      <p:sp>
        <p:nvSpPr>
          <p:cNvPr id="57" name="Овал 56"/>
          <p:cNvSpPr/>
          <p:nvPr/>
        </p:nvSpPr>
        <p:spPr>
          <a:xfrm>
            <a:off x="4741258" y="4882569"/>
            <a:ext cx="97452" cy="974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4488183" y="4790501"/>
            <a:ext cx="182593" cy="18259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1" name="Овал 60"/>
          <p:cNvSpPr/>
          <p:nvPr/>
        </p:nvSpPr>
        <p:spPr>
          <a:xfrm>
            <a:off x="7590772" y="4862907"/>
            <a:ext cx="97452" cy="974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Овал 61"/>
          <p:cNvSpPr/>
          <p:nvPr/>
        </p:nvSpPr>
        <p:spPr>
          <a:xfrm>
            <a:off x="7688224" y="4680216"/>
            <a:ext cx="182593" cy="18259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6179457" y="3318062"/>
            <a:ext cx="97452" cy="974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949837" y="5373216"/>
                <a:ext cx="5374420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311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837" y="5373216"/>
                <a:ext cx="5374420" cy="7146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31363" y="6069965"/>
                <a:ext cx="4021357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23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63" y="6069965"/>
                <a:ext cx="4021357" cy="7146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252720" y="6087899"/>
                <a:ext cx="4021357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23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720" y="6087899"/>
                <a:ext cx="4021357" cy="71468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Прямоугольник 24"/>
          <p:cNvSpPr/>
          <p:nvPr/>
        </p:nvSpPr>
        <p:spPr>
          <a:xfrm rot="5400000">
            <a:off x="1840138" y="5707698"/>
            <a:ext cx="276828" cy="4571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6" name="Прямоугольник 65"/>
          <p:cNvSpPr/>
          <p:nvPr/>
        </p:nvSpPr>
        <p:spPr>
          <a:xfrm rot="5400000">
            <a:off x="4194701" y="6422382"/>
            <a:ext cx="276828" cy="4571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Прямоугольник 66"/>
          <p:cNvSpPr/>
          <p:nvPr/>
        </p:nvSpPr>
        <p:spPr>
          <a:xfrm rot="5400000">
            <a:off x="207973" y="6404448"/>
            <a:ext cx="276828" cy="4571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8" name="Прямоугольник 67"/>
          <p:cNvSpPr/>
          <p:nvPr/>
        </p:nvSpPr>
        <p:spPr>
          <a:xfrm>
            <a:off x="1121765" y="587594"/>
            <a:ext cx="6641800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863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Дуга 80"/>
          <p:cNvSpPr/>
          <p:nvPr/>
        </p:nvSpPr>
        <p:spPr>
          <a:xfrm rot="8072675">
            <a:off x="2574762" y="3860051"/>
            <a:ext cx="1670446" cy="2599464"/>
          </a:xfrm>
          <a:prstGeom prst="arc">
            <a:avLst>
              <a:gd name="adj1" fmla="val 15704124"/>
              <a:gd name="adj2" fmla="val 600981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0" name="Дуга 79"/>
          <p:cNvSpPr/>
          <p:nvPr/>
        </p:nvSpPr>
        <p:spPr>
          <a:xfrm rot="13219087">
            <a:off x="833259" y="3659332"/>
            <a:ext cx="1670446" cy="2576012"/>
          </a:xfrm>
          <a:prstGeom prst="arc">
            <a:avLst>
              <a:gd name="adj1" fmla="val 16200000"/>
              <a:gd name="adj2" fmla="val 598846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Дуга 11"/>
          <p:cNvSpPr/>
          <p:nvPr/>
        </p:nvSpPr>
        <p:spPr>
          <a:xfrm>
            <a:off x="1855242" y="1548624"/>
            <a:ext cx="1670446" cy="2576012"/>
          </a:xfrm>
          <a:prstGeom prst="arc">
            <a:avLst>
              <a:gd name="adj1" fmla="val 16200000"/>
              <a:gd name="adj2" fmla="val 535033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476554" y="1244886"/>
            <a:ext cx="4328003" cy="5079707"/>
            <a:chOff x="2987824" y="1094081"/>
            <a:chExt cx="3025034" cy="3550433"/>
          </a:xfrm>
        </p:grpSpPr>
        <p:cxnSp>
          <p:nvCxnSpPr>
            <p:cNvPr id="6" name="Прямая соединительная линия 5"/>
            <p:cNvCxnSpPr/>
            <p:nvPr/>
          </p:nvCxnSpPr>
          <p:spPr>
            <a:xfrm>
              <a:off x="4500341" y="1094081"/>
              <a:ext cx="0" cy="200311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flipH="1">
              <a:off x="2987824" y="3097196"/>
              <a:ext cx="1512517" cy="154731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>
              <a:off x="4500341" y="3097196"/>
              <a:ext cx="1512517" cy="154731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Овал 41"/>
          <p:cNvSpPr/>
          <p:nvPr/>
        </p:nvSpPr>
        <p:spPr>
          <a:xfrm>
            <a:off x="2586735" y="4070816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4602875" y="5881315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9" name="Овал 48"/>
          <p:cNvSpPr/>
          <p:nvPr/>
        </p:nvSpPr>
        <p:spPr>
          <a:xfrm>
            <a:off x="476554" y="5780473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0" name="Прямоугольник 49"/>
          <p:cNvSpPr/>
          <p:nvPr/>
        </p:nvSpPr>
        <p:spPr>
          <a:xfrm rot="10800000">
            <a:off x="2527920" y="3039968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2640555" y="3070099"/>
            <a:ext cx="649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52" name="Прямоугольник 51"/>
          <p:cNvSpPr/>
          <p:nvPr/>
        </p:nvSpPr>
        <p:spPr>
          <a:xfrm rot="13367059">
            <a:off x="1904502" y="4300023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Прямоугольник 52"/>
          <p:cNvSpPr/>
          <p:nvPr/>
        </p:nvSpPr>
        <p:spPr>
          <a:xfrm rot="18971284">
            <a:off x="3076825" y="4231123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1465385" y="3904200"/>
            <a:ext cx="649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</a:t>
            </a:r>
            <a:r>
              <a:rPr lang="ru-RU" sz="2000" dirty="0" smtClean="0"/>
              <a:t>3</a:t>
            </a:r>
            <a:endParaRPr lang="ru-RU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3084404" y="3934979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R</a:t>
            </a:r>
            <a:r>
              <a:rPr lang="ru-RU" sz="2000" dirty="0" smtClean="0"/>
              <a:t>2</a:t>
            </a:r>
            <a:endParaRPr lang="ru-RU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1815663" y="870164"/>
            <a:ext cx="479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Стрелка вправо 63"/>
          <p:cNvSpPr/>
          <p:nvPr/>
        </p:nvSpPr>
        <p:spPr>
          <a:xfrm rot="13397776">
            <a:off x="4347573" y="6237528"/>
            <a:ext cx="458038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064456" y="6034602"/>
            <a:ext cx="1076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Стрелка вправо 75"/>
          <p:cNvSpPr/>
          <p:nvPr/>
        </p:nvSpPr>
        <p:spPr>
          <a:xfrm rot="18797776">
            <a:off x="563669" y="6221602"/>
            <a:ext cx="458038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900329" y="6019078"/>
            <a:ext cx="479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792688" y="5874361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4366508" y="5874362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Овал 39"/>
          <p:cNvSpPr/>
          <p:nvPr/>
        </p:nvSpPr>
        <p:spPr>
          <a:xfrm>
            <a:off x="2586735" y="1494804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798561" y="1424659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1331010" y="621193"/>
            <a:ext cx="7186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Преобразование </a:t>
            </a:r>
            <a:r>
              <a:rPr lang="ru-RU" dirty="0"/>
              <a:t>схемы </a:t>
            </a:r>
            <a:r>
              <a:rPr lang="ru-RU" dirty="0" smtClean="0"/>
              <a:t>активная звезда в активный треугольник </a:t>
            </a:r>
            <a:endParaRPr lang="ru-RU" dirty="0"/>
          </a:p>
        </p:txBody>
      </p:sp>
      <p:sp>
        <p:nvSpPr>
          <p:cNvPr id="58" name="Стрелка вправо 57"/>
          <p:cNvSpPr/>
          <p:nvPr/>
        </p:nvSpPr>
        <p:spPr>
          <a:xfrm rot="5400000">
            <a:off x="2120941" y="1256637"/>
            <a:ext cx="458038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/>
          <p:cNvSpPr/>
          <p:nvPr/>
        </p:nvSpPr>
        <p:spPr>
          <a:xfrm>
            <a:off x="596658" y="4341648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-35511" y="4491197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dirty="0" smtClean="0"/>
              <a:t>3</a:t>
            </a:r>
            <a:endParaRPr lang="ru-RU" sz="2000" dirty="0"/>
          </a:p>
        </p:txBody>
      </p:sp>
      <p:grpSp>
        <p:nvGrpSpPr>
          <p:cNvPr id="32" name="Группа 31"/>
          <p:cNvGrpSpPr/>
          <p:nvPr/>
        </p:nvGrpSpPr>
        <p:grpSpPr>
          <a:xfrm rot="12595459">
            <a:off x="700721" y="4489121"/>
            <a:ext cx="330077" cy="275126"/>
            <a:chOff x="7444203" y="4623158"/>
            <a:chExt cx="330077" cy="275126"/>
          </a:xfrm>
        </p:grpSpPr>
        <p:cxnSp>
          <p:nvCxnSpPr>
            <p:cNvPr id="33" name="Прямая соединительная линия 32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Овал 36"/>
          <p:cNvSpPr/>
          <p:nvPr/>
        </p:nvSpPr>
        <p:spPr>
          <a:xfrm>
            <a:off x="3201034" y="2506825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731317" y="2283550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grpSp>
        <p:nvGrpSpPr>
          <p:cNvPr id="43" name="Группа 42"/>
          <p:cNvGrpSpPr/>
          <p:nvPr/>
        </p:nvGrpSpPr>
        <p:grpSpPr>
          <a:xfrm>
            <a:off x="3301733" y="2612137"/>
            <a:ext cx="330077" cy="275126"/>
            <a:chOff x="7444203" y="4623158"/>
            <a:chExt cx="330077" cy="275126"/>
          </a:xfrm>
        </p:grpSpPr>
        <p:cxnSp>
          <p:nvCxnSpPr>
            <p:cNvPr id="45" name="Прямая соединительная линия 44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Овал 59"/>
          <p:cNvSpPr/>
          <p:nvPr/>
        </p:nvSpPr>
        <p:spPr>
          <a:xfrm>
            <a:off x="2640556" y="5511372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2318071" y="5803682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dirty="0" smtClean="0"/>
              <a:t>2</a:t>
            </a:r>
            <a:endParaRPr lang="ru-RU" sz="2000" dirty="0"/>
          </a:p>
        </p:txBody>
      </p:sp>
      <p:grpSp>
        <p:nvGrpSpPr>
          <p:cNvPr id="62" name="Группа 61"/>
          <p:cNvGrpSpPr/>
          <p:nvPr/>
        </p:nvGrpSpPr>
        <p:grpSpPr>
          <a:xfrm rot="8022977">
            <a:off x="2744619" y="5658845"/>
            <a:ext cx="330077" cy="275126"/>
            <a:chOff x="7444203" y="4623158"/>
            <a:chExt cx="330077" cy="275126"/>
          </a:xfrm>
        </p:grpSpPr>
        <p:cxnSp>
          <p:nvCxnSpPr>
            <p:cNvPr id="63" name="Прямая соединительная линия 62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" name="Овал 68"/>
          <p:cNvSpPr/>
          <p:nvPr/>
        </p:nvSpPr>
        <p:spPr>
          <a:xfrm>
            <a:off x="2361198" y="2084927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2690465" y="2468529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cxnSp>
        <p:nvCxnSpPr>
          <p:cNvPr id="71" name="Прямая со стрелкой 70"/>
          <p:cNvCxnSpPr/>
          <p:nvPr/>
        </p:nvCxnSpPr>
        <p:spPr>
          <a:xfrm rot="10800000" flipV="1">
            <a:off x="2636644" y="2092450"/>
            <a:ext cx="0" cy="536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Овал 71"/>
          <p:cNvSpPr/>
          <p:nvPr/>
        </p:nvSpPr>
        <p:spPr>
          <a:xfrm rot="13324791">
            <a:off x="1010216" y="5209582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1318786" y="5567044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en-US" sz="2000" dirty="0" smtClean="0"/>
              <a:t>3</a:t>
            </a:r>
            <a:endParaRPr lang="ru-RU" sz="2000" dirty="0"/>
          </a:p>
        </p:txBody>
      </p:sp>
      <p:cxnSp>
        <p:nvCxnSpPr>
          <p:cNvPr id="74" name="Прямая со стрелкой 73"/>
          <p:cNvCxnSpPr/>
          <p:nvPr/>
        </p:nvCxnSpPr>
        <p:spPr>
          <a:xfrm rot="2524791" flipV="1">
            <a:off x="1285662" y="5217105"/>
            <a:ext cx="0" cy="536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Овал 74"/>
          <p:cNvSpPr/>
          <p:nvPr/>
        </p:nvSpPr>
        <p:spPr>
          <a:xfrm rot="7924791">
            <a:off x="3661943" y="5131298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8" name="Прямая со стрелкой 77"/>
          <p:cNvCxnSpPr/>
          <p:nvPr/>
        </p:nvCxnSpPr>
        <p:spPr>
          <a:xfrm rot="18724791" flipV="1">
            <a:off x="3937389" y="5138821"/>
            <a:ext cx="0" cy="536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470136" y="5499201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en-US" sz="2000" dirty="0" smtClean="0"/>
              <a:t>2</a:t>
            </a:r>
            <a:endParaRPr lang="ru-RU" sz="2000" dirty="0"/>
          </a:p>
        </p:txBody>
      </p:sp>
      <p:sp>
        <p:nvSpPr>
          <p:cNvPr id="86" name="TextBox 85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Gabriola" pitchFamily="82" charset="0"/>
              </a:rPr>
              <a:t>Метод </a:t>
            </a:r>
            <a:r>
              <a:rPr lang="ru-RU" sz="2800" dirty="0" smtClean="0">
                <a:solidFill>
                  <a:schemeClr val="tx1"/>
                </a:solidFill>
                <a:latin typeface="Gabriola" pitchFamily="82" charset="0"/>
              </a:rPr>
              <a:t>преобразования</a:t>
            </a:r>
            <a:endParaRPr lang="ru-RU" sz="2800" dirty="0">
              <a:solidFill>
                <a:schemeClr val="tx1"/>
              </a:solidFill>
              <a:latin typeface="Gabriola" pitchFamily="82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153282" y="6033112"/>
            <a:ext cx="704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136281" y="6023067"/>
            <a:ext cx="310333" cy="537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7" name="Группа 126"/>
          <p:cNvGrpSpPr/>
          <p:nvPr/>
        </p:nvGrpSpPr>
        <p:grpSpPr>
          <a:xfrm>
            <a:off x="5868144" y="2852148"/>
            <a:ext cx="2800396" cy="3286779"/>
            <a:chOff x="2987824" y="1094081"/>
            <a:chExt cx="3025034" cy="3550433"/>
          </a:xfrm>
        </p:grpSpPr>
        <p:cxnSp>
          <p:nvCxnSpPr>
            <p:cNvPr id="128" name="Прямая соединительная линия 127"/>
            <p:cNvCxnSpPr/>
            <p:nvPr/>
          </p:nvCxnSpPr>
          <p:spPr>
            <a:xfrm>
              <a:off x="4500341" y="1094081"/>
              <a:ext cx="0" cy="200311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/>
            <p:nvPr/>
          </p:nvCxnSpPr>
          <p:spPr>
            <a:xfrm flipH="1">
              <a:off x="2987824" y="3097196"/>
              <a:ext cx="1512517" cy="154731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/>
            <p:nvPr/>
          </p:nvCxnSpPr>
          <p:spPr>
            <a:xfrm>
              <a:off x="4500341" y="3097196"/>
              <a:ext cx="1512517" cy="154731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Овал 130"/>
          <p:cNvSpPr/>
          <p:nvPr/>
        </p:nvSpPr>
        <p:spPr>
          <a:xfrm>
            <a:off x="7233518" y="4680640"/>
            <a:ext cx="69648" cy="696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2" name="Овал 131"/>
          <p:cNvSpPr/>
          <p:nvPr/>
        </p:nvSpPr>
        <p:spPr>
          <a:xfrm>
            <a:off x="8538043" y="5806719"/>
            <a:ext cx="175885" cy="17588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33" name="Овал 132"/>
          <p:cNvSpPr/>
          <p:nvPr/>
        </p:nvSpPr>
        <p:spPr>
          <a:xfrm>
            <a:off x="5868144" y="5750038"/>
            <a:ext cx="167318" cy="16731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34" name="Прямоугольник 133"/>
          <p:cNvSpPr/>
          <p:nvPr/>
        </p:nvSpPr>
        <p:spPr>
          <a:xfrm rot="10800000">
            <a:off x="7195462" y="4013639"/>
            <a:ext cx="139296" cy="557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5" name="TextBox 134"/>
          <p:cNvSpPr txBox="1"/>
          <p:nvPr/>
        </p:nvSpPr>
        <p:spPr>
          <a:xfrm>
            <a:off x="6636725" y="3918834"/>
            <a:ext cx="420277" cy="537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136" name="Прямоугольник 135"/>
          <p:cNvSpPr/>
          <p:nvPr/>
        </p:nvSpPr>
        <p:spPr>
          <a:xfrm rot="13367059">
            <a:off x="6792085" y="4828947"/>
            <a:ext cx="139296" cy="557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7" name="Прямоугольник 136"/>
          <p:cNvSpPr/>
          <p:nvPr/>
        </p:nvSpPr>
        <p:spPr>
          <a:xfrm rot="18971284">
            <a:off x="7550626" y="4784365"/>
            <a:ext cx="139296" cy="557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8" name="TextBox 137"/>
          <p:cNvSpPr txBox="1"/>
          <p:nvPr/>
        </p:nvSpPr>
        <p:spPr>
          <a:xfrm>
            <a:off x="6785997" y="4946482"/>
            <a:ext cx="420277" cy="537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</a:t>
            </a:r>
            <a:r>
              <a:rPr lang="ru-RU" sz="2000" dirty="0" smtClean="0"/>
              <a:t>3</a:t>
            </a:r>
            <a:endParaRPr lang="ru-RU" sz="2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620274" y="4486749"/>
            <a:ext cx="401607" cy="497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R</a:t>
            </a:r>
            <a:r>
              <a:rPr lang="ru-RU" sz="2000" dirty="0" smtClean="0"/>
              <a:t>2</a:t>
            </a:r>
            <a:endParaRPr lang="ru-RU" sz="2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6734603" y="2609687"/>
            <a:ext cx="310333" cy="537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Стрелка вправо 140"/>
          <p:cNvSpPr/>
          <p:nvPr/>
        </p:nvSpPr>
        <p:spPr>
          <a:xfrm rot="13397776">
            <a:off x="8372853" y="6082592"/>
            <a:ext cx="296369" cy="11564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2" name="Стрелка вправо 141"/>
          <p:cNvSpPr/>
          <p:nvPr/>
        </p:nvSpPr>
        <p:spPr>
          <a:xfrm rot="18797776">
            <a:off x="5924511" y="6072287"/>
            <a:ext cx="296369" cy="11564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3" name="Овал 142"/>
          <p:cNvSpPr/>
          <p:nvPr/>
        </p:nvSpPr>
        <p:spPr>
          <a:xfrm>
            <a:off x="6072696" y="5847608"/>
            <a:ext cx="69648" cy="696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4" name="Овал 143"/>
          <p:cNvSpPr/>
          <p:nvPr/>
        </p:nvSpPr>
        <p:spPr>
          <a:xfrm>
            <a:off x="8385104" y="5847609"/>
            <a:ext cx="69648" cy="696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5" name="Овал 144"/>
          <p:cNvSpPr/>
          <p:nvPr/>
        </p:nvSpPr>
        <p:spPr>
          <a:xfrm>
            <a:off x="7233518" y="3013855"/>
            <a:ext cx="69648" cy="696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6" name="Овал 145"/>
          <p:cNvSpPr/>
          <p:nvPr/>
        </p:nvSpPr>
        <p:spPr>
          <a:xfrm>
            <a:off x="7370578" y="2838159"/>
            <a:ext cx="181395" cy="18139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47" name="Стрелка вправо 146"/>
          <p:cNvSpPr/>
          <p:nvPr/>
        </p:nvSpPr>
        <p:spPr>
          <a:xfrm rot="5400000">
            <a:off x="6932130" y="2859751"/>
            <a:ext cx="296369" cy="11564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8" name="Овал 147"/>
          <p:cNvSpPr/>
          <p:nvPr/>
        </p:nvSpPr>
        <p:spPr>
          <a:xfrm>
            <a:off x="7090990" y="3147376"/>
            <a:ext cx="348240" cy="348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49" name="Прямая со стрелкой 148"/>
          <p:cNvCxnSpPr/>
          <p:nvPr/>
        </p:nvCxnSpPr>
        <p:spPr>
          <a:xfrm rot="10800000" flipV="1">
            <a:off x="7269215" y="3152244"/>
            <a:ext cx="0" cy="347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Овал 149"/>
          <p:cNvSpPr/>
          <p:nvPr/>
        </p:nvSpPr>
        <p:spPr>
          <a:xfrm rot="13324791">
            <a:off x="6213445" y="5417469"/>
            <a:ext cx="348240" cy="348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1" name="TextBox 150"/>
          <p:cNvSpPr txBox="1"/>
          <p:nvPr/>
        </p:nvSpPr>
        <p:spPr>
          <a:xfrm>
            <a:off x="6404504" y="5540936"/>
            <a:ext cx="433761" cy="418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30</a:t>
            </a:r>
            <a:endParaRPr lang="ru-RU" sz="2000" dirty="0"/>
          </a:p>
        </p:txBody>
      </p:sp>
      <p:cxnSp>
        <p:nvCxnSpPr>
          <p:cNvPr id="152" name="Прямая со стрелкой 151"/>
          <p:cNvCxnSpPr/>
          <p:nvPr/>
        </p:nvCxnSpPr>
        <p:spPr>
          <a:xfrm rot="2524791" flipV="1">
            <a:off x="6391670" y="5422336"/>
            <a:ext cx="0" cy="347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Овал 152"/>
          <p:cNvSpPr/>
          <p:nvPr/>
        </p:nvSpPr>
        <p:spPr>
          <a:xfrm rot="7924791">
            <a:off x="7929222" y="5366816"/>
            <a:ext cx="348240" cy="348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54" name="Прямая со стрелкой 153"/>
          <p:cNvCxnSpPr/>
          <p:nvPr/>
        </p:nvCxnSpPr>
        <p:spPr>
          <a:xfrm rot="18724791" flipV="1">
            <a:off x="8107447" y="5371683"/>
            <a:ext cx="0" cy="347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7516338" y="5477464"/>
            <a:ext cx="433761" cy="418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20</a:t>
            </a:r>
            <a:endParaRPr lang="ru-RU" sz="2000" dirty="0"/>
          </a:p>
        </p:txBody>
      </p:sp>
      <p:sp>
        <p:nvSpPr>
          <p:cNvPr id="156" name="Овал 155"/>
          <p:cNvSpPr/>
          <p:nvPr/>
        </p:nvSpPr>
        <p:spPr>
          <a:xfrm>
            <a:off x="7090990" y="3535693"/>
            <a:ext cx="348240" cy="348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57" name="Прямая со стрелкой 156"/>
          <p:cNvCxnSpPr/>
          <p:nvPr/>
        </p:nvCxnSpPr>
        <p:spPr>
          <a:xfrm rot="10800000">
            <a:off x="7269215" y="3540560"/>
            <a:ext cx="0" cy="347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6432306" y="3020024"/>
            <a:ext cx="433761" cy="418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10</a:t>
            </a:r>
            <a:endParaRPr lang="ru-RU" sz="2000" dirty="0"/>
          </a:p>
        </p:txBody>
      </p:sp>
      <p:sp>
        <p:nvSpPr>
          <p:cNvPr id="160" name="Загнутый угол 159"/>
          <p:cNvSpPr/>
          <p:nvPr/>
        </p:nvSpPr>
        <p:spPr>
          <a:xfrm>
            <a:off x="4288224" y="2150628"/>
            <a:ext cx="2034204" cy="1672266"/>
          </a:xfrm>
          <a:prstGeom prst="foldedCorner">
            <a:avLst>
              <a:gd name="adj" fmla="val 990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4334783" y="2428364"/>
                <a:ext cx="1802416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783" y="2428364"/>
                <a:ext cx="1802416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81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4326374" y="2781902"/>
                <a:ext cx="1823704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374" y="2781902"/>
                <a:ext cx="182370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81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4318710" y="3160621"/>
                <a:ext cx="1823704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710" y="3160621"/>
                <a:ext cx="182370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81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/>
          <p:cNvSpPr txBox="1"/>
          <p:nvPr/>
        </p:nvSpPr>
        <p:spPr>
          <a:xfrm>
            <a:off x="4286990" y="1280478"/>
            <a:ext cx="420115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1.Превращение источника тока</a:t>
            </a:r>
          </a:p>
          <a:p>
            <a:r>
              <a:rPr lang="ru-RU" dirty="0" smtClean="0"/>
              <a:t>в источник напряжения</a:t>
            </a:r>
            <a:r>
              <a:rPr lang="en-US" dirty="0" smtClean="0"/>
              <a:t>;</a:t>
            </a:r>
          </a:p>
          <a:p>
            <a:r>
              <a:rPr lang="en-US" dirty="0" smtClean="0"/>
              <a:t>2.</a:t>
            </a:r>
            <a:r>
              <a:rPr lang="ru-RU" dirty="0" smtClean="0"/>
              <a:t>Преобразование звезды в треугольник</a:t>
            </a:r>
            <a:endParaRPr lang="ru-RU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1326107" y="587594"/>
            <a:ext cx="6537294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225363" y="1244886"/>
            <a:ext cx="109420" cy="257800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830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4" grpId="0" animBg="1"/>
      <p:bldP spid="68" grpId="0"/>
      <p:bldP spid="76" grpId="0" animBg="1"/>
      <p:bldP spid="77" grpId="0"/>
      <p:bldP spid="5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Загнутый угол 181"/>
          <p:cNvSpPr/>
          <p:nvPr/>
        </p:nvSpPr>
        <p:spPr>
          <a:xfrm>
            <a:off x="3708104" y="4845202"/>
            <a:ext cx="5256381" cy="1320423"/>
          </a:xfrm>
          <a:prstGeom prst="foldedCorner">
            <a:avLst>
              <a:gd name="adj" fmla="val 26674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47487" y="4437205"/>
            <a:ext cx="2880320" cy="22322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1798680" y="621193"/>
            <a:ext cx="5991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Преобразование активной звезды в активный треугольник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Gabriola" pitchFamily="82" charset="0"/>
              </a:rPr>
              <a:t>Метод </a:t>
            </a:r>
            <a:r>
              <a:rPr lang="ru-RU" sz="2800" dirty="0" smtClean="0">
                <a:solidFill>
                  <a:schemeClr val="tx1"/>
                </a:solidFill>
                <a:latin typeface="Gabriola" pitchFamily="82" charset="0"/>
              </a:rPr>
              <a:t>преобразования</a:t>
            </a:r>
            <a:endParaRPr lang="ru-RU" sz="2800" dirty="0">
              <a:solidFill>
                <a:schemeClr val="tx1"/>
              </a:solidFill>
              <a:latin typeface="Gabriola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1503" y="4509213"/>
                <a:ext cx="2426370" cy="656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03" y="4509213"/>
                <a:ext cx="2426370" cy="6562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91503" y="5165418"/>
                <a:ext cx="2498697" cy="657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03" y="5165418"/>
                <a:ext cx="2498697" cy="6576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91503" y="5835238"/>
                <a:ext cx="2504019" cy="656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03" y="5835238"/>
                <a:ext cx="2504019" cy="6562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Группа 32"/>
          <p:cNvGrpSpPr/>
          <p:nvPr/>
        </p:nvGrpSpPr>
        <p:grpSpPr>
          <a:xfrm>
            <a:off x="539552" y="1258991"/>
            <a:ext cx="2650418" cy="2831148"/>
            <a:chOff x="4024917" y="973755"/>
            <a:chExt cx="3859451" cy="4122624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>
              <a:off x="5940152" y="1135635"/>
              <a:ext cx="0" cy="10570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Группа 31"/>
            <p:cNvGrpSpPr/>
            <p:nvPr/>
          </p:nvGrpSpPr>
          <p:grpSpPr>
            <a:xfrm>
              <a:off x="4024917" y="973755"/>
              <a:ext cx="3859451" cy="4122624"/>
              <a:chOff x="4024917" y="973755"/>
              <a:chExt cx="3859451" cy="4122624"/>
            </a:xfrm>
          </p:grpSpPr>
          <p:sp>
            <p:nvSpPr>
              <p:cNvPr id="17" name="Равнобедренный треугольник 16"/>
              <p:cNvSpPr/>
              <p:nvPr/>
            </p:nvSpPr>
            <p:spPr>
              <a:xfrm>
                <a:off x="4716016" y="2192656"/>
                <a:ext cx="2448272" cy="2110579"/>
              </a:xfrm>
              <a:prstGeom prst="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19" name="Прямая соединительная линия 18"/>
              <p:cNvCxnSpPr>
                <a:stCxn id="17" idx="4"/>
              </p:cNvCxnSpPr>
              <p:nvPr/>
            </p:nvCxnSpPr>
            <p:spPr>
              <a:xfrm>
                <a:off x="7164288" y="4303235"/>
                <a:ext cx="720080" cy="63793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62"/>
              <p:cNvCxnSpPr/>
              <p:nvPr/>
            </p:nvCxnSpPr>
            <p:spPr>
              <a:xfrm flipV="1">
                <a:off x="4024917" y="4303235"/>
                <a:ext cx="720080" cy="63793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Овал 64"/>
              <p:cNvSpPr/>
              <p:nvPr/>
            </p:nvSpPr>
            <p:spPr>
              <a:xfrm>
                <a:off x="4647052" y="4272538"/>
                <a:ext cx="107641" cy="10764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6" name="Овал 65"/>
              <p:cNvSpPr/>
              <p:nvPr/>
            </p:nvSpPr>
            <p:spPr>
              <a:xfrm>
                <a:off x="4493087" y="4005753"/>
                <a:ext cx="201683" cy="201683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ru-RU" dirty="0"/>
              </a:p>
            </p:txBody>
          </p:sp>
          <p:sp>
            <p:nvSpPr>
              <p:cNvPr id="67" name="Овал 66"/>
              <p:cNvSpPr/>
              <p:nvPr/>
            </p:nvSpPr>
            <p:spPr>
              <a:xfrm>
                <a:off x="5892434" y="2127609"/>
                <a:ext cx="107641" cy="10764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0" name="Овал 69"/>
              <p:cNvSpPr/>
              <p:nvPr/>
            </p:nvSpPr>
            <p:spPr>
              <a:xfrm>
                <a:off x="5696735" y="1863848"/>
                <a:ext cx="201683" cy="201683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1</a:t>
                </a:r>
                <a:endParaRPr lang="ru-RU" dirty="0"/>
              </a:p>
            </p:txBody>
          </p:sp>
          <p:sp>
            <p:nvSpPr>
              <p:cNvPr id="80" name="Овал 79"/>
              <p:cNvSpPr/>
              <p:nvPr/>
            </p:nvSpPr>
            <p:spPr>
              <a:xfrm>
                <a:off x="7116570" y="4221366"/>
                <a:ext cx="107641" cy="10764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1" name="Овал 80"/>
              <p:cNvSpPr/>
              <p:nvPr/>
            </p:nvSpPr>
            <p:spPr>
              <a:xfrm>
                <a:off x="7225699" y="4055422"/>
                <a:ext cx="201683" cy="201683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ru-RU" dirty="0"/>
              </a:p>
            </p:txBody>
          </p:sp>
          <p:sp>
            <p:nvSpPr>
              <p:cNvPr id="84" name="Прямоугольник 83"/>
              <p:cNvSpPr/>
              <p:nvPr/>
            </p:nvSpPr>
            <p:spPr>
              <a:xfrm rot="12454828">
                <a:off x="5251498" y="2800063"/>
                <a:ext cx="194904" cy="7796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4205055" y="2289827"/>
                <a:ext cx="7793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 smtClean="0"/>
                  <a:t>R</a:t>
                </a:r>
                <a:r>
                  <a:rPr lang="en-US" sz="2000" dirty="0" smtClean="0"/>
                  <a:t>31</a:t>
                </a:r>
                <a:endParaRPr lang="ru-RU" sz="2000" dirty="0"/>
              </a:p>
            </p:txBody>
          </p:sp>
          <p:sp>
            <p:nvSpPr>
              <p:cNvPr id="86" name="Прямоугольник 85"/>
              <p:cNvSpPr/>
              <p:nvPr/>
            </p:nvSpPr>
            <p:spPr>
              <a:xfrm rot="9145172" flipV="1">
                <a:off x="6377529" y="2727520"/>
                <a:ext cx="194904" cy="7796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547158" y="2438079"/>
                <a:ext cx="7793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 smtClean="0"/>
                  <a:t>R</a:t>
                </a:r>
                <a:r>
                  <a:rPr lang="en-US" sz="2000" dirty="0" smtClean="0"/>
                  <a:t>12</a:t>
                </a:r>
                <a:endParaRPr lang="ru-RU" sz="2000" dirty="0"/>
              </a:p>
            </p:txBody>
          </p:sp>
          <p:sp>
            <p:nvSpPr>
              <p:cNvPr id="88" name="Прямоугольник 87"/>
              <p:cNvSpPr/>
              <p:nvPr/>
            </p:nvSpPr>
            <p:spPr>
              <a:xfrm rot="16200000">
                <a:off x="5902623" y="3882729"/>
                <a:ext cx="194904" cy="7796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468727" y="3189872"/>
                <a:ext cx="7793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 smtClean="0"/>
                  <a:t>R</a:t>
                </a:r>
                <a:r>
                  <a:rPr lang="en-US" sz="2000" dirty="0" smtClean="0"/>
                  <a:t>23</a:t>
                </a:r>
                <a:endParaRPr lang="ru-RU" sz="2000" dirty="0"/>
              </a:p>
            </p:txBody>
          </p:sp>
          <p:sp>
            <p:nvSpPr>
              <p:cNvPr id="90" name="Овал 89"/>
              <p:cNvSpPr/>
              <p:nvPr/>
            </p:nvSpPr>
            <p:spPr>
              <a:xfrm>
                <a:off x="5689808" y="1312355"/>
                <a:ext cx="487261" cy="4872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91" name="Прямая со стрелкой 90"/>
              <p:cNvCxnSpPr/>
              <p:nvPr/>
            </p:nvCxnSpPr>
            <p:spPr>
              <a:xfrm rot="10800000" flipV="1">
                <a:off x="5940343" y="1319166"/>
                <a:ext cx="0" cy="48558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6174299" y="973755"/>
                <a:ext cx="74571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4800" dirty="0" smtClean="0"/>
                  <a:t>Е</a:t>
                </a:r>
                <a:r>
                  <a:rPr lang="ru-RU" sz="2000" dirty="0" smtClean="0"/>
                  <a:t>1</a:t>
                </a:r>
                <a:r>
                  <a:rPr lang="en-US" sz="2000" dirty="0" smtClean="0"/>
                  <a:t>0</a:t>
                </a:r>
                <a:endParaRPr lang="ru-RU" sz="2000" dirty="0"/>
              </a:p>
            </p:txBody>
          </p:sp>
          <p:sp>
            <p:nvSpPr>
              <p:cNvPr id="93" name="Овал 92"/>
              <p:cNvSpPr/>
              <p:nvPr/>
            </p:nvSpPr>
            <p:spPr>
              <a:xfrm rot="13676988">
                <a:off x="4134422" y="4372599"/>
                <a:ext cx="487261" cy="4872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94" name="Прямая со стрелкой 93"/>
              <p:cNvCxnSpPr/>
              <p:nvPr/>
            </p:nvCxnSpPr>
            <p:spPr>
              <a:xfrm rot="2876988" flipV="1">
                <a:off x="4384957" y="4379410"/>
                <a:ext cx="0" cy="48558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4493086" y="4265382"/>
                <a:ext cx="74571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4800" dirty="0" smtClean="0"/>
                  <a:t>Е</a:t>
                </a:r>
                <a:r>
                  <a:rPr lang="en-US" sz="2000" dirty="0" smtClean="0"/>
                  <a:t>30</a:t>
                </a:r>
                <a:endParaRPr lang="ru-RU" sz="2000" dirty="0"/>
              </a:p>
            </p:txBody>
          </p:sp>
          <p:sp>
            <p:nvSpPr>
              <p:cNvPr id="96" name="Овал 95"/>
              <p:cNvSpPr/>
              <p:nvPr/>
            </p:nvSpPr>
            <p:spPr>
              <a:xfrm rot="7942490">
                <a:off x="7316874" y="4414987"/>
                <a:ext cx="487261" cy="4872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97" name="Прямая со стрелкой 96"/>
              <p:cNvCxnSpPr/>
              <p:nvPr/>
            </p:nvCxnSpPr>
            <p:spPr>
              <a:xfrm rot="18742490" flipV="1">
                <a:off x="7567409" y="4421798"/>
                <a:ext cx="0" cy="48558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TextBox 97"/>
              <p:cNvSpPr txBox="1"/>
              <p:nvPr/>
            </p:nvSpPr>
            <p:spPr>
              <a:xfrm>
                <a:off x="6368980" y="4243119"/>
                <a:ext cx="74571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4800" dirty="0" smtClean="0"/>
                  <a:t>Е</a:t>
                </a:r>
                <a:r>
                  <a:rPr lang="en-US" sz="2000" dirty="0" smtClean="0"/>
                  <a:t>20</a:t>
                </a:r>
                <a:endParaRPr lang="ru-RU" sz="20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3821394" y="4848325"/>
                <a:ext cx="43974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394" y="4848325"/>
                <a:ext cx="439748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3881634" y="5247108"/>
                <a:ext cx="4277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634" y="5247108"/>
                <a:ext cx="4277005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Группа 182"/>
          <p:cNvGrpSpPr/>
          <p:nvPr/>
        </p:nvGrpSpPr>
        <p:grpSpPr>
          <a:xfrm>
            <a:off x="4037368" y="1101573"/>
            <a:ext cx="4010503" cy="3449658"/>
            <a:chOff x="3574889" y="966972"/>
            <a:chExt cx="5183215" cy="4458373"/>
          </a:xfrm>
        </p:grpSpPr>
        <p:cxnSp>
          <p:nvCxnSpPr>
            <p:cNvPr id="100" name="Прямая соединительная линия 99"/>
            <p:cNvCxnSpPr/>
            <p:nvPr/>
          </p:nvCxnSpPr>
          <p:spPr>
            <a:xfrm flipH="1">
              <a:off x="6277225" y="966972"/>
              <a:ext cx="5657" cy="44963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Равнобедренный треугольник 138"/>
            <p:cNvSpPr/>
            <p:nvPr/>
          </p:nvSpPr>
          <p:spPr>
            <a:xfrm>
              <a:off x="4109577" y="1401364"/>
              <a:ext cx="4335297" cy="3737325"/>
            </a:xfrm>
            <a:prstGeom prst="triangl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0" name="Овал 139"/>
            <p:cNvSpPr/>
            <p:nvPr/>
          </p:nvSpPr>
          <p:spPr>
            <a:xfrm rot="1685131">
              <a:off x="5371828" y="2318502"/>
              <a:ext cx="451781" cy="4517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41" name="Прямая со стрелкой 140"/>
            <p:cNvCxnSpPr/>
            <p:nvPr/>
          </p:nvCxnSpPr>
          <p:spPr>
            <a:xfrm rot="12485131" flipV="1">
              <a:off x="5604120" y="2324817"/>
              <a:ext cx="0" cy="4502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Овал 141"/>
            <p:cNvSpPr/>
            <p:nvPr/>
          </p:nvSpPr>
          <p:spPr>
            <a:xfrm rot="12623584">
              <a:off x="4263005" y="4224836"/>
              <a:ext cx="451781" cy="4517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43" name="Прямая со стрелкой 142"/>
            <p:cNvCxnSpPr/>
            <p:nvPr/>
          </p:nvCxnSpPr>
          <p:spPr>
            <a:xfrm rot="1823584" flipV="1">
              <a:off x="4495297" y="4231151"/>
              <a:ext cx="0" cy="4502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Прямоугольник 148"/>
            <p:cNvSpPr/>
            <p:nvPr/>
          </p:nvSpPr>
          <p:spPr>
            <a:xfrm rot="12540926">
              <a:off x="4947401" y="3147607"/>
              <a:ext cx="180712" cy="722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0" name="Овал 149"/>
            <p:cNvSpPr/>
            <p:nvPr/>
          </p:nvSpPr>
          <p:spPr>
            <a:xfrm rot="16200000">
              <a:off x="4680898" y="4919409"/>
              <a:ext cx="451781" cy="4517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1" name="Прямая со стрелкой 150"/>
            <p:cNvCxnSpPr/>
            <p:nvPr/>
          </p:nvCxnSpPr>
          <p:spPr>
            <a:xfrm rot="5400000" flipV="1">
              <a:off x="4913190" y="4925725"/>
              <a:ext cx="0" cy="4502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2" name="Овал 151"/>
            <p:cNvSpPr/>
            <p:nvPr/>
          </p:nvSpPr>
          <p:spPr>
            <a:xfrm rot="5400000" flipH="1">
              <a:off x="7452319" y="4908004"/>
              <a:ext cx="451781" cy="4517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3" name="Прямая со стрелкой 152"/>
            <p:cNvCxnSpPr/>
            <p:nvPr/>
          </p:nvCxnSpPr>
          <p:spPr>
            <a:xfrm rot="16200000" flipH="1" flipV="1">
              <a:off x="7684611" y="4914320"/>
              <a:ext cx="0" cy="4502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4" name="Прямоугольник 153"/>
            <p:cNvSpPr/>
            <p:nvPr/>
          </p:nvSpPr>
          <p:spPr>
            <a:xfrm rot="16200000">
              <a:off x="6092458" y="4758840"/>
              <a:ext cx="180712" cy="7228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5" name="Овал 154"/>
            <p:cNvSpPr/>
            <p:nvPr/>
          </p:nvSpPr>
          <p:spPr>
            <a:xfrm rot="19914869" flipH="1">
              <a:off x="6696445" y="2279928"/>
              <a:ext cx="451781" cy="4517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6" name="Прямая со стрелкой 155"/>
            <p:cNvCxnSpPr/>
            <p:nvPr/>
          </p:nvCxnSpPr>
          <p:spPr>
            <a:xfrm rot="9114869" flipH="1" flipV="1">
              <a:off x="6928737" y="2286243"/>
              <a:ext cx="0" cy="4502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Овал 156"/>
            <p:cNvSpPr/>
            <p:nvPr/>
          </p:nvSpPr>
          <p:spPr>
            <a:xfrm rot="8976416" flipH="1">
              <a:off x="7759750" y="4077541"/>
              <a:ext cx="451781" cy="4517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8" name="Прямая со стрелкой 157"/>
            <p:cNvCxnSpPr/>
            <p:nvPr/>
          </p:nvCxnSpPr>
          <p:spPr>
            <a:xfrm rot="19776416" flipH="1" flipV="1">
              <a:off x="7992042" y="4083856"/>
              <a:ext cx="0" cy="4502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Прямоугольник 158"/>
            <p:cNvSpPr/>
            <p:nvPr/>
          </p:nvSpPr>
          <p:spPr>
            <a:xfrm rot="9059074" flipV="1">
              <a:off x="7331830" y="3008692"/>
              <a:ext cx="180712" cy="722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60" name="Прямая соединительная линия 159"/>
            <p:cNvCxnSpPr/>
            <p:nvPr/>
          </p:nvCxnSpPr>
          <p:spPr>
            <a:xfrm flipV="1">
              <a:off x="3808779" y="5120265"/>
              <a:ext cx="333824" cy="3019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Прямая соединительная линия 161"/>
            <p:cNvCxnSpPr/>
            <p:nvPr/>
          </p:nvCxnSpPr>
          <p:spPr>
            <a:xfrm flipH="1" flipV="1">
              <a:off x="8424280" y="5123426"/>
              <a:ext cx="333824" cy="3019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4867235" y="1882696"/>
              <a:ext cx="54213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/>
                <a:t>Е</a:t>
              </a:r>
              <a:r>
                <a:rPr lang="ru-RU" sz="1200" dirty="0" smtClean="0"/>
                <a:t>1</a:t>
              </a:r>
              <a:r>
                <a:rPr lang="en-US" sz="1200" dirty="0" smtClean="0"/>
                <a:t>0</a:t>
              </a:r>
              <a:endParaRPr lang="ru-RU" sz="12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956905" y="1795954"/>
              <a:ext cx="5421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/>
                <a:t>Е</a:t>
              </a:r>
              <a:r>
                <a:rPr lang="ru-RU" sz="1200" dirty="0" smtClean="0"/>
                <a:t>1</a:t>
              </a:r>
              <a:r>
                <a:rPr lang="en-US" sz="1200" dirty="0" smtClean="0"/>
                <a:t>0</a:t>
              </a:r>
              <a:endParaRPr lang="ru-RU" sz="12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4250243" y="2921316"/>
              <a:ext cx="56457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R</a:t>
              </a:r>
              <a:r>
                <a:rPr lang="en-US" sz="1200" dirty="0" smtClean="0"/>
                <a:t>31</a:t>
              </a:r>
              <a:endParaRPr lang="ru-RU" sz="1200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499041" y="2850030"/>
              <a:ext cx="5645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R</a:t>
              </a:r>
              <a:r>
                <a:rPr lang="en-US" sz="1200" dirty="0" smtClean="0"/>
                <a:t>12</a:t>
              </a:r>
              <a:endParaRPr lang="ru-RU" sz="12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903356" y="4421992"/>
              <a:ext cx="5645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R</a:t>
              </a:r>
              <a:r>
                <a:rPr lang="en-US" sz="1200" dirty="0" smtClean="0"/>
                <a:t>23</a:t>
              </a:r>
              <a:endParaRPr lang="ru-RU" sz="12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974726" y="4503146"/>
              <a:ext cx="5421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/>
                <a:t>Е</a:t>
              </a:r>
              <a:r>
                <a:rPr lang="en-US" sz="1200" dirty="0" smtClean="0"/>
                <a:t>30</a:t>
              </a:r>
              <a:endParaRPr lang="ru-RU" sz="12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6880050" y="4431992"/>
              <a:ext cx="700662" cy="755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/>
                <a:t>Е</a:t>
              </a:r>
              <a:r>
                <a:rPr lang="ru-RU" sz="1200" dirty="0" smtClean="0"/>
                <a:t>2</a:t>
              </a:r>
              <a:r>
                <a:rPr lang="en-US" sz="1200" dirty="0" smtClean="0"/>
                <a:t>0</a:t>
              </a:r>
              <a:endParaRPr lang="ru-RU" sz="1200" dirty="0"/>
            </a:p>
          </p:txBody>
        </p:sp>
        <p:sp>
          <p:nvSpPr>
            <p:cNvPr id="170" name="Овал 169"/>
            <p:cNvSpPr/>
            <p:nvPr/>
          </p:nvSpPr>
          <p:spPr>
            <a:xfrm>
              <a:off x="6227323" y="1351462"/>
              <a:ext cx="99803" cy="9980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1" name="Овал 170"/>
            <p:cNvSpPr/>
            <p:nvPr/>
          </p:nvSpPr>
          <p:spPr>
            <a:xfrm>
              <a:off x="6045875" y="1106907"/>
              <a:ext cx="186998" cy="18699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172" name="Овал 171"/>
            <p:cNvSpPr/>
            <p:nvPr/>
          </p:nvSpPr>
          <p:spPr>
            <a:xfrm>
              <a:off x="4067124" y="5091059"/>
              <a:ext cx="99803" cy="9980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3" name="Овал 172"/>
            <p:cNvSpPr/>
            <p:nvPr/>
          </p:nvSpPr>
          <p:spPr>
            <a:xfrm>
              <a:off x="3885676" y="4846504"/>
              <a:ext cx="186998" cy="18699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ru-RU" dirty="0"/>
            </a:p>
          </p:txBody>
        </p:sp>
        <p:sp>
          <p:nvSpPr>
            <p:cNvPr id="174" name="Овал 173"/>
            <p:cNvSpPr/>
            <p:nvPr/>
          </p:nvSpPr>
          <p:spPr>
            <a:xfrm>
              <a:off x="8371608" y="5070464"/>
              <a:ext cx="99803" cy="9980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5" name="Овал 174"/>
            <p:cNvSpPr/>
            <p:nvPr/>
          </p:nvSpPr>
          <p:spPr>
            <a:xfrm>
              <a:off x="8190160" y="4825909"/>
              <a:ext cx="186998" cy="18699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8173806" y="3883347"/>
              <a:ext cx="54213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/>
                <a:t>Е</a:t>
              </a:r>
              <a:r>
                <a:rPr lang="en-US" sz="1200" dirty="0" smtClean="0"/>
                <a:t>20</a:t>
              </a:r>
              <a:endParaRPr lang="ru-RU" sz="12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574889" y="3865950"/>
              <a:ext cx="700662" cy="755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/>
                <a:t>Е</a:t>
              </a:r>
              <a:r>
                <a:rPr lang="ru-RU" sz="1200" dirty="0" smtClean="0"/>
                <a:t>3</a:t>
              </a:r>
              <a:r>
                <a:rPr lang="en-US" sz="1200" dirty="0" smtClean="0"/>
                <a:t>0</a:t>
              </a:r>
              <a:endParaRPr lang="ru-RU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/>
              <p:cNvSpPr txBox="1"/>
              <p:nvPr/>
            </p:nvSpPr>
            <p:spPr>
              <a:xfrm>
                <a:off x="3881633" y="5616440"/>
                <a:ext cx="4277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0" name="TextBox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633" y="5616440"/>
                <a:ext cx="4277005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Прямоугольник 74"/>
          <p:cNvSpPr/>
          <p:nvPr/>
        </p:nvSpPr>
        <p:spPr>
          <a:xfrm>
            <a:off x="1798681" y="587594"/>
            <a:ext cx="6006830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7487" y="4437205"/>
            <a:ext cx="76041" cy="22322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7" name="Прямоугольник 76"/>
          <p:cNvSpPr/>
          <p:nvPr/>
        </p:nvSpPr>
        <p:spPr>
          <a:xfrm>
            <a:off x="3707941" y="4837315"/>
            <a:ext cx="113453" cy="13260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797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756730" y="620086"/>
            <a:ext cx="557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Метод эквивалентного генератора напряжения(МЭГН)</a:t>
            </a:r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1455157" y="2979981"/>
            <a:ext cx="1512168" cy="1376912"/>
            <a:chOff x="2123728" y="2124096"/>
            <a:chExt cx="1512168" cy="1376912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123728" y="2124096"/>
              <a:ext cx="15121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3635896" y="2124096"/>
              <a:ext cx="0" cy="13769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flipH="1">
              <a:off x="2123728" y="3501008"/>
              <a:ext cx="15121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Прямоугольник 35"/>
          <p:cNvSpPr/>
          <p:nvPr/>
        </p:nvSpPr>
        <p:spPr>
          <a:xfrm rot="10800000">
            <a:off x="2833457" y="3270437"/>
            <a:ext cx="215994" cy="863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91061" y="2546318"/>
            <a:ext cx="1440160" cy="22322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Стрелка вправо 36"/>
          <p:cNvSpPr/>
          <p:nvPr/>
        </p:nvSpPr>
        <p:spPr>
          <a:xfrm>
            <a:off x="3471381" y="3399048"/>
            <a:ext cx="1111791" cy="60675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963267" y="3041613"/>
            <a:ext cx="1674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/>
              <a:t>А</a:t>
            </a:r>
            <a:endParaRPr lang="ru-RU" sz="72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219088" y="2253023"/>
            <a:ext cx="2750572" cy="2750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338006" y="2733358"/>
                <a:ext cx="7092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ru-RU" sz="3200" b="0" i="1" smtClean="0">
                              <a:latin typeface="Cambria Math"/>
                            </a:rPr>
                            <m:t>Г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006" y="2733358"/>
                <a:ext cx="70929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Прямоугольник 44"/>
          <p:cNvSpPr/>
          <p:nvPr/>
        </p:nvSpPr>
        <p:spPr>
          <a:xfrm rot="10800000">
            <a:off x="5123151" y="2612259"/>
            <a:ext cx="191874" cy="767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4921791" y="3838077"/>
            <a:ext cx="594594" cy="594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7" name="Прямая со стрелкой 46"/>
          <p:cNvCxnSpPr/>
          <p:nvPr/>
        </p:nvCxnSpPr>
        <p:spPr>
          <a:xfrm rot="10800000">
            <a:off x="5226096" y="3846388"/>
            <a:ext cx="0" cy="592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2335099" y="2921784"/>
            <a:ext cx="118919" cy="1189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Овал 51"/>
          <p:cNvSpPr/>
          <p:nvPr/>
        </p:nvSpPr>
        <p:spPr>
          <a:xfrm>
            <a:off x="2335098" y="4297433"/>
            <a:ext cx="118919" cy="1189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Прямоугольник 52"/>
          <p:cNvSpPr/>
          <p:nvPr/>
        </p:nvSpPr>
        <p:spPr>
          <a:xfrm rot="10800000">
            <a:off x="7873722" y="3358809"/>
            <a:ext cx="191874" cy="767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394558" y="2612258"/>
            <a:ext cx="222814" cy="2228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2394557" y="4459302"/>
            <a:ext cx="222814" cy="2228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343945" y="4090125"/>
                <a:ext cx="740908" cy="814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dirty="0" smtClean="0">
                          <a:latin typeface="Cambria Math"/>
                        </a:rPr>
                        <m:t>𝐸</m:t>
                      </m:r>
                      <m:r>
                        <a:rPr lang="ru-RU" sz="2000" i="1" dirty="0" smtClean="0">
                          <a:latin typeface="Cambria Math"/>
                        </a:rPr>
                        <m:t>г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945" y="4090125"/>
                <a:ext cx="740908" cy="8140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016550" y="3826443"/>
                <a:ext cx="912429" cy="814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dirty="0" smtClean="0">
                          <a:latin typeface="Cambria Math"/>
                        </a:rPr>
                        <m:t>𝑅</m:t>
                      </m:r>
                      <m:r>
                        <a:rPr lang="ru-RU" sz="3200" i="1" dirty="0" smtClean="0">
                          <a:latin typeface="Cambria Math"/>
                        </a:rPr>
                        <m:t>н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550" y="3826443"/>
                <a:ext cx="912429" cy="8140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-108520" y="0"/>
            <a:ext cx="9505056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Метод эквивалентного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генератора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  <p:sp>
        <p:nvSpPr>
          <p:cNvPr id="50" name="Овал 49"/>
          <p:cNvSpPr/>
          <p:nvPr/>
        </p:nvSpPr>
        <p:spPr>
          <a:xfrm>
            <a:off x="6430906" y="2193563"/>
            <a:ext cx="118919" cy="1189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6" name="Овал 55"/>
          <p:cNvSpPr/>
          <p:nvPr/>
        </p:nvSpPr>
        <p:spPr>
          <a:xfrm>
            <a:off x="6490365" y="1884037"/>
            <a:ext cx="222814" cy="2228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6442408" y="4904729"/>
            <a:ext cx="118919" cy="1189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Овал 57"/>
          <p:cNvSpPr/>
          <p:nvPr/>
        </p:nvSpPr>
        <p:spPr>
          <a:xfrm>
            <a:off x="6501867" y="5066598"/>
            <a:ext cx="222814" cy="2228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2" name="Прямоугольник 71"/>
          <p:cNvSpPr/>
          <p:nvPr/>
        </p:nvSpPr>
        <p:spPr>
          <a:xfrm>
            <a:off x="1756730" y="654756"/>
            <a:ext cx="5618200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8065596" y="3450169"/>
                <a:ext cx="7814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596" y="3450169"/>
                <a:ext cx="781431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95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756730" y="620086"/>
            <a:ext cx="557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Метод эквивалентного генератора напряжения(МЭГН)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-108520" y="0"/>
            <a:ext cx="9505056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Метод эквивалентного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генератора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1756730" y="654756"/>
            <a:ext cx="5618200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75" name="Группа 74"/>
          <p:cNvGrpSpPr/>
          <p:nvPr/>
        </p:nvGrpSpPr>
        <p:grpSpPr>
          <a:xfrm>
            <a:off x="877430" y="2492896"/>
            <a:ext cx="3627542" cy="1850558"/>
            <a:chOff x="686164" y="4518675"/>
            <a:chExt cx="3627542" cy="1850558"/>
          </a:xfrm>
        </p:grpSpPr>
        <p:cxnSp>
          <p:nvCxnSpPr>
            <p:cNvPr id="76" name="Прямая соединительная линия 75"/>
            <p:cNvCxnSpPr>
              <a:stCxn id="79" idx="0"/>
            </p:cNvCxnSpPr>
            <p:nvPr/>
          </p:nvCxnSpPr>
          <p:spPr>
            <a:xfrm flipV="1">
              <a:off x="1688916" y="4919439"/>
              <a:ext cx="943597" cy="98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79" idx="2"/>
            </p:cNvCxnSpPr>
            <p:nvPr/>
          </p:nvCxnSpPr>
          <p:spPr>
            <a:xfrm>
              <a:off x="1688916" y="5924366"/>
              <a:ext cx="94359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Прямоугольник 77"/>
            <p:cNvSpPr/>
            <p:nvPr/>
          </p:nvSpPr>
          <p:spPr>
            <a:xfrm>
              <a:off x="686164" y="4518675"/>
              <a:ext cx="1193908" cy="185055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94727" y="4929280"/>
              <a:ext cx="1388378" cy="995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7200" dirty="0" smtClean="0"/>
                <a:t>А</a:t>
              </a:r>
              <a:endParaRPr lang="ru-RU" sz="7200" dirty="0"/>
            </a:p>
          </p:txBody>
        </p:sp>
        <p:sp>
          <p:nvSpPr>
            <p:cNvPr id="80" name="Овал 79"/>
            <p:cNvSpPr/>
            <p:nvPr/>
          </p:nvSpPr>
          <p:spPr>
            <a:xfrm>
              <a:off x="2542983" y="4863950"/>
              <a:ext cx="110978" cy="11097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1" name="Овал 80"/>
            <p:cNvSpPr/>
            <p:nvPr/>
          </p:nvSpPr>
          <p:spPr>
            <a:xfrm>
              <a:off x="2543245" y="5868877"/>
              <a:ext cx="110978" cy="11097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2" name="Прямая со стрелкой 81"/>
            <p:cNvCxnSpPr/>
            <p:nvPr/>
          </p:nvCxnSpPr>
          <p:spPr>
            <a:xfrm>
              <a:off x="2654223" y="5222945"/>
              <a:ext cx="0" cy="3669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2722044" y="5082369"/>
                  <a:ext cx="1014445" cy="8140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dirty="0" smtClean="0">
                            <a:latin typeface="Cambria Math"/>
                          </a:rPr>
                          <m:t>𝑈</m:t>
                        </m:r>
                        <m:r>
                          <a:rPr lang="en-US" sz="2000" i="1" dirty="0" err="1" smtClean="0">
                            <a:latin typeface="Cambria Math"/>
                          </a:rPr>
                          <m:t>𝑥𝑥</m:t>
                        </m:r>
                        <m:r>
                          <a:rPr lang="en-US" sz="2000" i="1" dirty="0" smtClean="0"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2044" y="5082369"/>
                  <a:ext cx="1014445" cy="81400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TextBox 83"/>
            <p:cNvSpPr txBox="1"/>
            <p:nvPr/>
          </p:nvSpPr>
          <p:spPr>
            <a:xfrm>
              <a:off x="3280768" y="5042523"/>
              <a:ext cx="406912" cy="6889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/>
                <a:t>=</a:t>
              </a:r>
              <a:endParaRPr lang="ru-RU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3572798" y="5048803"/>
                  <a:ext cx="740908" cy="8140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dirty="0" smtClean="0">
                            <a:latin typeface="Cambria Math"/>
                          </a:rPr>
                          <m:t>𝐸</m:t>
                        </m:r>
                        <m:r>
                          <a:rPr lang="ru-RU" sz="2000" i="1" dirty="0" smtClean="0">
                            <a:latin typeface="Cambria Math"/>
                          </a:rPr>
                          <m:t>г</m:t>
                        </m:r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2798" y="5048803"/>
                  <a:ext cx="740908" cy="81400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6" name="Прямая соединительная линия 85"/>
          <p:cNvCxnSpPr>
            <a:stCxn id="89" idx="0"/>
          </p:cNvCxnSpPr>
          <p:nvPr/>
        </p:nvCxnSpPr>
        <p:spPr>
          <a:xfrm flipV="1">
            <a:off x="6523523" y="2856136"/>
            <a:ext cx="943597" cy="9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/>
          <p:cNvCxnSpPr/>
          <p:nvPr/>
        </p:nvCxnSpPr>
        <p:spPr>
          <a:xfrm>
            <a:off x="6422798" y="3861062"/>
            <a:ext cx="1044322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Прямоугольник 87"/>
          <p:cNvSpPr/>
          <p:nvPr/>
        </p:nvSpPr>
        <p:spPr>
          <a:xfrm>
            <a:off x="5520771" y="2455371"/>
            <a:ext cx="1193908" cy="18505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5829334" y="2865976"/>
            <a:ext cx="138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/>
              <a:t>П</a:t>
            </a:r>
            <a:endParaRPr lang="ru-RU" sz="7200" dirty="0"/>
          </a:p>
        </p:txBody>
      </p:sp>
      <p:sp>
        <p:nvSpPr>
          <p:cNvPr id="90" name="Половина рамки 89"/>
          <p:cNvSpPr/>
          <p:nvPr/>
        </p:nvSpPr>
        <p:spPr>
          <a:xfrm rot="8209009">
            <a:off x="7322060" y="2754982"/>
            <a:ext cx="202309" cy="202309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1" name="Половина рамки 90"/>
          <p:cNvSpPr/>
          <p:nvPr/>
        </p:nvSpPr>
        <p:spPr>
          <a:xfrm rot="8209009">
            <a:off x="7322059" y="3759908"/>
            <a:ext cx="202309" cy="202309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92" name="Прямая со стрелкой 91"/>
          <p:cNvCxnSpPr/>
          <p:nvPr/>
        </p:nvCxnSpPr>
        <p:spPr>
          <a:xfrm flipH="1">
            <a:off x="7467120" y="3380650"/>
            <a:ext cx="832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7735436" y="2687490"/>
                <a:ext cx="748923" cy="814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dirty="0" smtClean="0">
                          <a:latin typeface="Cambria Math"/>
                        </a:rPr>
                        <m:t>𝑅</m:t>
                      </m:r>
                      <m:r>
                        <a:rPr lang="ru-RU" sz="2000" i="1" dirty="0" smtClean="0">
                          <a:latin typeface="Cambria Math"/>
                        </a:rPr>
                        <m:t>г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436" y="2687490"/>
                <a:ext cx="748923" cy="81400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Овал 93"/>
          <p:cNvSpPr/>
          <p:nvPr/>
        </p:nvSpPr>
        <p:spPr>
          <a:xfrm>
            <a:off x="2790000" y="2561979"/>
            <a:ext cx="222814" cy="2228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2749293" y="4004045"/>
            <a:ext cx="222814" cy="2228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96" name="Овал 95"/>
          <p:cNvSpPr/>
          <p:nvPr/>
        </p:nvSpPr>
        <p:spPr>
          <a:xfrm>
            <a:off x="6997958" y="2799866"/>
            <a:ext cx="118919" cy="1189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7" name="Овал 96"/>
          <p:cNvSpPr/>
          <p:nvPr/>
        </p:nvSpPr>
        <p:spPr>
          <a:xfrm>
            <a:off x="7057417" y="2490340"/>
            <a:ext cx="222814" cy="2228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8" name="Овал 97"/>
          <p:cNvSpPr/>
          <p:nvPr/>
        </p:nvSpPr>
        <p:spPr>
          <a:xfrm>
            <a:off x="7001971" y="3842176"/>
            <a:ext cx="118919" cy="1189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9" name="Овал 98"/>
          <p:cNvSpPr/>
          <p:nvPr/>
        </p:nvSpPr>
        <p:spPr>
          <a:xfrm>
            <a:off x="7061430" y="4004045"/>
            <a:ext cx="222814" cy="2228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2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91335" y="5888948"/>
            <a:ext cx="1306748" cy="48766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6" name="Прямая соединительная линия 95"/>
          <p:cNvCxnSpPr/>
          <p:nvPr/>
        </p:nvCxnSpPr>
        <p:spPr>
          <a:xfrm>
            <a:off x="8133859" y="4239124"/>
            <a:ext cx="0" cy="10147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/>
          <p:nvPr/>
        </p:nvCxnSpPr>
        <p:spPr>
          <a:xfrm>
            <a:off x="6965059" y="4240654"/>
            <a:ext cx="1168799" cy="9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56730" y="594049"/>
            <a:ext cx="557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Метод эквивалентного генератора напряжения(МЭГН)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003230" y="1577908"/>
            <a:ext cx="1674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/>
              <a:t>А</a:t>
            </a:r>
            <a:endParaRPr lang="ru-RU" sz="7200" dirty="0"/>
          </a:p>
        </p:txBody>
      </p:sp>
      <p:cxnSp>
        <p:nvCxnSpPr>
          <p:cNvPr id="17" name="Прямая соединительная линия 16"/>
          <p:cNvCxnSpPr>
            <a:stCxn id="64" idx="0"/>
          </p:cNvCxnSpPr>
          <p:nvPr/>
        </p:nvCxnSpPr>
        <p:spPr>
          <a:xfrm flipV="1">
            <a:off x="1191069" y="4263528"/>
            <a:ext cx="943597" cy="98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4" idx="2"/>
          </p:cNvCxnSpPr>
          <p:nvPr/>
        </p:nvCxnSpPr>
        <p:spPr>
          <a:xfrm>
            <a:off x="1191069" y="5268455"/>
            <a:ext cx="9435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Прямоугольник 62"/>
          <p:cNvSpPr/>
          <p:nvPr/>
        </p:nvSpPr>
        <p:spPr>
          <a:xfrm>
            <a:off x="188317" y="3862764"/>
            <a:ext cx="1193908" cy="18505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496880" y="4273369"/>
            <a:ext cx="1388378" cy="995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/>
              <a:t>А</a:t>
            </a:r>
            <a:endParaRPr lang="ru-RU" sz="7200" dirty="0"/>
          </a:p>
        </p:txBody>
      </p:sp>
      <p:cxnSp>
        <p:nvCxnSpPr>
          <p:cNvPr id="77" name="Прямая соединительная линия 76"/>
          <p:cNvCxnSpPr>
            <a:stCxn id="82" idx="0"/>
          </p:cNvCxnSpPr>
          <p:nvPr/>
        </p:nvCxnSpPr>
        <p:spPr>
          <a:xfrm flipV="1">
            <a:off x="6021462" y="4240654"/>
            <a:ext cx="943597" cy="9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>
            <a:off x="5920737" y="5245580"/>
            <a:ext cx="221312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Прямоугольник 80"/>
          <p:cNvSpPr/>
          <p:nvPr/>
        </p:nvSpPr>
        <p:spPr>
          <a:xfrm>
            <a:off x="5018710" y="3839889"/>
            <a:ext cx="1193908" cy="18505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5327273" y="4250494"/>
            <a:ext cx="138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/>
              <a:t>П</a:t>
            </a:r>
            <a:endParaRPr lang="ru-RU" sz="7200" dirty="0"/>
          </a:p>
        </p:txBody>
      </p:sp>
      <p:cxnSp>
        <p:nvCxnSpPr>
          <p:cNvPr id="43" name="Прямая соединительная линия 42"/>
          <p:cNvCxnSpPr/>
          <p:nvPr/>
        </p:nvCxnSpPr>
        <p:spPr>
          <a:xfrm flipV="1">
            <a:off x="2018640" y="1325667"/>
            <a:ext cx="943597" cy="98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2018640" y="3092766"/>
            <a:ext cx="390866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631024" y="1082613"/>
            <a:ext cx="1440160" cy="22322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V="1">
            <a:off x="2960930" y="1315798"/>
            <a:ext cx="2965065" cy="61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Овал 49"/>
          <p:cNvSpPr/>
          <p:nvPr/>
        </p:nvSpPr>
        <p:spPr>
          <a:xfrm>
            <a:off x="2872707" y="1270178"/>
            <a:ext cx="110978" cy="11097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Овал 57"/>
          <p:cNvSpPr/>
          <p:nvPr/>
        </p:nvSpPr>
        <p:spPr>
          <a:xfrm rot="16200000">
            <a:off x="3077258" y="1014274"/>
            <a:ext cx="594594" cy="594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9" name="Прямая со стрелкой 58"/>
          <p:cNvCxnSpPr/>
          <p:nvPr/>
        </p:nvCxnSpPr>
        <p:spPr>
          <a:xfrm rot="5400000">
            <a:off x="3381563" y="1022585"/>
            <a:ext cx="0" cy="592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Овал 59"/>
          <p:cNvSpPr/>
          <p:nvPr/>
        </p:nvSpPr>
        <p:spPr>
          <a:xfrm rot="5400000">
            <a:off x="7230962" y="3943357"/>
            <a:ext cx="594594" cy="594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1" name="Прямая со стрелкой 60"/>
          <p:cNvCxnSpPr/>
          <p:nvPr/>
        </p:nvCxnSpPr>
        <p:spPr>
          <a:xfrm rot="16200000">
            <a:off x="7523916" y="3951668"/>
            <a:ext cx="0" cy="592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051614" y="1701891"/>
                <a:ext cx="839076" cy="814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dirty="0" smtClean="0">
                          <a:latin typeface="Cambria Math"/>
                        </a:rPr>
                        <m:t>𝑅</m:t>
                      </m:r>
                      <m:r>
                        <a:rPr lang="en-US" sz="2000" b="0" i="1" dirty="0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614" y="1701891"/>
                <a:ext cx="839076" cy="8140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Овал 50"/>
          <p:cNvSpPr/>
          <p:nvPr/>
        </p:nvSpPr>
        <p:spPr>
          <a:xfrm>
            <a:off x="2872969" y="3037277"/>
            <a:ext cx="110978" cy="11097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1009997" y="1592288"/>
            <a:ext cx="1388378" cy="995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/>
              <a:t>А</a:t>
            </a:r>
            <a:endParaRPr lang="ru-RU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6862612" y="881939"/>
            <a:ext cx="261213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13800" b="1" dirty="0" smtClean="0"/>
              <a:t>=</a:t>
            </a:r>
            <a:endParaRPr lang="ru-RU" sz="13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659145" y="1304087"/>
                <a:ext cx="710451" cy="814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800" i="1" dirty="0" smtClean="0">
                          <a:latin typeface="Cambria Math"/>
                        </a:rPr>
                        <m:t>Е</m:t>
                      </m:r>
                      <m:r>
                        <a:rPr lang="ru-RU" sz="2000" i="1" dirty="0" smtClean="0">
                          <a:latin typeface="Cambria Math"/>
                        </a:rPr>
                        <m:t>г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145" y="1304087"/>
                <a:ext cx="710451" cy="8140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6817808" y="4185445"/>
                <a:ext cx="710451" cy="814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800" i="1" dirty="0" smtClean="0">
                          <a:latin typeface="Cambria Math"/>
                        </a:rPr>
                        <m:t>Е</m:t>
                      </m:r>
                      <m:r>
                        <a:rPr lang="ru-RU" sz="2000" i="1" dirty="0" err="1" smtClean="0">
                          <a:latin typeface="Cambria Math"/>
                        </a:rPr>
                        <m:t>г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08" y="4185445"/>
                <a:ext cx="710451" cy="8140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Прямая соединительная линия 82"/>
          <p:cNvCxnSpPr/>
          <p:nvPr/>
        </p:nvCxnSpPr>
        <p:spPr>
          <a:xfrm flipV="1">
            <a:off x="2134666" y="4253687"/>
            <a:ext cx="1367372" cy="98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2045136" y="4208039"/>
            <a:ext cx="110978" cy="11097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4" name="Прямая соединительная линия 83"/>
          <p:cNvCxnSpPr/>
          <p:nvPr/>
        </p:nvCxnSpPr>
        <p:spPr>
          <a:xfrm flipV="1">
            <a:off x="2134666" y="5258613"/>
            <a:ext cx="1367372" cy="98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Овал 65"/>
          <p:cNvSpPr/>
          <p:nvPr/>
        </p:nvSpPr>
        <p:spPr>
          <a:xfrm>
            <a:off x="2045398" y="5212966"/>
            <a:ext cx="110978" cy="11097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единительная линия 84"/>
          <p:cNvCxnSpPr/>
          <p:nvPr/>
        </p:nvCxnSpPr>
        <p:spPr>
          <a:xfrm>
            <a:off x="3499424" y="4235844"/>
            <a:ext cx="2613" cy="10276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 rot="10800000">
            <a:off x="3406101" y="4357015"/>
            <a:ext cx="191874" cy="767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3502399" y="4407769"/>
                <a:ext cx="839076" cy="814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dirty="0" smtClean="0">
                          <a:latin typeface="Cambria Math"/>
                        </a:rPr>
                        <m:t>𝑅</m:t>
                      </m:r>
                      <m:r>
                        <a:rPr lang="en-US" sz="2000" b="0" i="1" dirty="0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399" y="4407769"/>
                <a:ext cx="839076" cy="8140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Овал 87"/>
          <p:cNvSpPr/>
          <p:nvPr/>
        </p:nvSpPr>
        <p:spPr>
          <a:xfrm rot="16200000">
            <a:off x="2506461" y="3968785"/>
            <a:ext cx="594594" cy="594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9" name="Прямая со стрелкой 88"/>
          <p:cNvCxnSpPr/>
          <p:nvPr/>
        </p:nvCxnSpPr>
        <p:spPr>
          <a:xfrm rot="5400000">
            <a:off x="2804782" y="3957414"/>
            <a:ext cx="0" cy="592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2140568" y="4253687"/>
                <a:ext cx="710451" cy="814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800" i="1" dirty="0" smtClean="0">
                          <a:latin typeface="Cambria Math"/>
                        </a:rPr>
                        <m:t>Е</m:t>
                      </m:r>
                      <m:r>
                        <a:rPr lang="ru-RU" sz="2000" i="1" dirty="0" err="1" smtClean="0">
                          <a:latin typeface="Cambria Math"/>
                        </a:rPr>
                        <m:t>г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568" y="4253687"/>
                <a:ext cx="710451" cy="81400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35029" y="4057310"/>
            <a:ext cx="720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b="1" dirty="0" smtClean="0"/>
              <a:t>+</a:t>
            </a:r>
            <a:endParaRPr lang="ru-RU" sz="8000" b="1" dirty="0"/>
          </a:p>
        </p:txBody>
      </p:sp>
      <p:sp>
        <p:nvSpPr>
          <p:cNvPr id="93" name="Овал 92"/>
          <p:cNvSpPr/>
          <p:nvPr/>
        </p:nvSpPr>
        <p:spPr>
          <a:xfrm>
            <a:off x="6659900" y="4160861"/>
            <a:ext cx="110978" cy="11097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8" name="Прямоугольник 97"/>
          <p:cNvSpPr/>
          <p:nvPr/>
        </p:nvSpPr>
        <p:spPr>
          <a:xfrm rot="10800000">
            <a:off x="8037922" y="4341977"/>
            <a:ext cx="191874" cy="767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8229796" y="4394623"/>
                <a:ext cx="839076" cy="814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dirty="0" smtClean="0">
                          <a:latin typeface="Cambria Math"/>
                        </a:rPr>
                        <m:t>𝑅</m:t>
                      </m:r>
                      <m:r>
                        <a:rPr lang="en-US" sz="2000" b="0" i="1" dirty="0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796" y="4394623"/>
                <a:ext cx="839076" cy="81400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Овал 93"/>
          <p:cNvSpPr/>
          <p:nvPr/>
        </p:nvSpPr>
        <p:spPr>
          <a:xfrm>
            <a:off x="6660162" y="5165788"/>
            <a:ext cx="110978" cy="11097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3589367" y="3325268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ru-RU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Стрелка вправо 102"/>
          <p:cNvSpPr/>
          <p:nvPr/>
        </p:nvSpPr>
        <p:spPr>
          <a:xfrm rot="5400000">
            <a:off x="3512794" y="3905074"/>
            <a:ext cx="458038" cy="17872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8347339" y="3233543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ru-RU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Стрелка вправо 104"/>
          <p:cNvSpPr/>
          <p:nvPr/>
        </p:nvSpPr>
        <p:spPr>
          <a:xfrm rot="5400000">
            <a:off x="8277911" y="3816202"/>
            <a:ext cx="458038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6" name="Овал 105"/>
          <p:cNvSpPr/>
          <p:nvPr/>
        </p:nvSpPr>
        <p:spPr>
          <a:xfrm>
            <a:off x="6431026" y="3875937"/>
            <a:ext cx="222814" cy="2228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07" name="Овал 106"/>
          <p:cNvSpPr/>
          <p:nvPr/>
        </p:nvSpPr>
        <p:spPr>
          <a:xfrm>
            <a:off x="6431026" y="5309459"/>
            <a:ext cx="222814" cy="2228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08" name="Овал 107"/>
          <p:cNvSpPr/>
          <p:nvPr/>
        </p:nvSpPr>
        <p:spPr>
          <a:xfrm>
            <a:off x="1877811" y="3947701"/>
            <a:ext cx="222814" cy="2228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09" name="Овал 108"/>
          <p:cNvSpPr/>
          <p:nvPr/>
        </p:nvSpPr>
        <p:spPr>
          <a:xfrm>
            <a:off x="1877811" y="5381223"/>
            <a:ext cx="222814" cy="2228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10" name="Овал 109"/>
          <p:cNvSpPr/>
          <p:nvPr/>
        </p:nvSpPr>
        <p:spPr>
          <a:xfrm>
            <a:off x="2677970" y="1047364"/>
            <a:ext cx="222814" cy="2228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11" name="Овал 110"/>
          <p:cNvSpPr/>
          <p:nvPr/>
        </p:nvSpPr>
        <p:spPr>
          <a:xfrm>
            <a:off x="2598734" y="3189965"/>
            <a:ext cx="222814" cy="2228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Метод эквивалентного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генератора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  <p:sp>
        <p:nvSpPr>
          <p:cNvPr id="67" name="Овал 66"/>
          <p:cNvSpPr/>
          <p:nvPr/>
        </p:nvSpPr>
        <p:spPr>
          <a:xfrm rot="5400000">
            <a:off x="4028905" y="1020535"/>
            <a:ext cx="594594" cy="594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9" name="Прямая со стрелкой 68"/>
          <p:cNvCxnSpPr/>
          <p:nvPr/>
        </p:nvCxnSpPr>
        <p:spPr>
          <a:xfrm rot="16200000">
            <a:off x="4321859" y="1028846"/>
            <a:ext cx="0" cy="592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4495069" y="1311570"/>
                <a:ext cx="710451" cy="814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800" i="1" dirty="0" smtClean="0">
                          <a:latin typeface="Cambria Math"/>
                        </a:rPr>
                        <m:t>Е</m:t>
                      </m:r>
                      <m:r>
                        <a:rPr lang="ru-RU" sz="2000" i="1" dirty="0" err="1" smtClean="0">
                          <a:latin typeface="Cambria Math"/>
                        </a:rPr>
                        <m:t>г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069" y="1311570"/>
                <a:ext cx="710451" cy="8140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4513" y="5908612"/>
                <a:ext cx="9504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𝐼</m:t>
                      </m:r>
                      <m:r>
                        <a:rPr lang="en-US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13" y="5908612"/>
                <a:ext cx="950453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Прямая соединительная линия 73"/>
          <p:cNvCxnSpPr/>
          <p:nvPr/>
        </p:nvCxnSpPr>
        <p:spPr>
          <a:xfrm>
            <a:off x="5924689" y="1298937"/>
            <a:ext cx="0" cy="17938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Прямоугольник 69"/>
          <p:cNvSpPr/>
          <p:nvPr/>
        </p:nvSpPr>
        <p:spPr>
          <a:xfrm rot="10800000">
            <a:off x="5831365" y="1706083"/>
            <a:ext cx="191874" cy="767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1" name="Прямоугольник 70"/>
          <p:cNvSpPr/>
          <p:nvPr/>
        </p:nvSpPr>
        <p:spPr>
          <a:xfrm>
            <a:off x="1728048" y="618904"/>
            <a:ext cx="5599502" cy="3444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818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3" grpId="0" animBg="1"/>
      <p:bldP spid="104" grpId="0"/>
      <p:bldP spid="10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4277959" y="5473942"/>
                <a:ext cx="4168951" cy="657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dirty="0"/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959" y="5473942"/>
                <a:ext cx="4168951" cy="6576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Прямоугольник 39"/>
          <p:cNvSpPr/>
          <p:nvPr/>
        </p:nvSpPr>
        <p:spPr>
          <a:xfrm>
            <a:off x="512618" y="4319413"/>
            <a:ext cx="8191350" cy="11837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3082444" y="4480518"/>
                <a:ext cx="15663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444" y="4480518"/>
                <a:ext cx="1566378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2723029" y="4864325"/>
                <a:ext cx="22721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sz="280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029" y="4864325"/>
                <a:ext cx="2272168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Загнутый угол 78"/>
          <p:cNvSpPr/>
          <p:nvPr/>
        </p:nvSpPr>
        <p:spPr>
          <a:xfrm>
            <a:off x="516528" y="2987298"/>
            <a:ext cx="4413001" cy="1268841"/>
          </a:xfrm>
          <a:prstGeom prst="foldedCorner">
            <a:avLst>
              <a:gd name="adj" fmla="val 26674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-904033" y="3548499"/>
                <a:ext cx="7200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𝐽</m:t>
                      </m:r>
                      <m:r>
                        <a:rPr lang="en-US" i="1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4033" y="3548499"/>
                <a:ext cx="7200800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-763217" y="3025279"/>
                <a:ext cx="7200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𝐽</m:t>
                      </m:r>
                      <m:r>
                        <a:rPr lang="en-US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3217" y="3025279"/>
                <a:ext cx="7200800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978271" y="4297444"/>
                <a:ext cx="760031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ru-RU" sz="48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271" y="4297444"/>
                <a:ext cx="760031" cy="110799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403933" y="4227208"/>
                <a:ext cx="972178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933" y="4227208"/>
                <a:ext cx="972178" cy="144655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711160" y="4336984"/>
                <a:ext cx="618128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ru-RU" sz="4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160" y="4336984"/>
                <a:ext cx="618128" cy="110799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Загнутый угол 9"/>
          <p:cNvSpPr/>
          <p:nvPr/>
        </p:nvSpPr>
        <p:spPr>
          <a:xfrm>
            <a:off x="501298" y="869424"/>
            <a:ext cx="7671102" cy="1839496"/>
          </a:xfrm>
          <a:prstGeom prst="foldedCorner">
            <a:avLst>
              <a:gd name="adj" fmla="val 26674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07893" y="988840"/>
                <a:ext cx="7200800" cy="757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>)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>)=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93" y="988840"/>
                <a:ext cx="7200800" cy="757259"/>
              </a:xfrm>
              <a:prstGeom prst="rect">
                <a:avLst/>
              </a:prstGeom>
              <a:blipFill rotWithShape="1">
                <a:blip r:embed="rId10"/>
                <a:stretch>
                  <a:fillRect b="-40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95650" y="1879103"/>
                <a:ext cx="7864846" cy="772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>)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sz="2800" dirty="0"/>
                      <m:t>+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sz="2800" dirty="0"/>
                      <m:t>+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ru-RU" sz="28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50" y="1879103"/>
                <a:ext cx="7864846" cy="772391"/>
              </a:xfrm>
              <a:prstGeom prst="rect">
                <a:avLst/>
              </a:prstGeom>
              <a:blipFill rotWithShape="1">
                <a:blip r:embed="rId11"/>
                <a:stretch>
                  <a:fillRect b="-15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Левая фигурная скобка 75"/>
          <p:cNvSpPr/>
          <p:nvPr/>
        </p:nvSpPr>
        <p:spPr>
          <a:xfrm>
            <a:off x="613782" y="3052011"/>
            <a:ext cx="249247" cy="1139413"/>
          </a:xfrm>
          <a:prstGeom prst="leftBrace">
            <a:avLst>
              <a:gd name="adj1" fmla="val 32899"/>
              <a:gd name="adj2" fmla="val 50000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622327" y="981988"/>
            <a:ext cx="353143" cy="1614368"/>
          </a:xfrm>
          <a:prstGeom prst="leftBrace">
            <a:avLst>
              <a:gd name="adj1" fmla="val 32899"/>
              <a:gd name="adj2" fmla="val 50000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195137" y="5503162"/>
                <a:ext cx="4168951" cy="659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dirty="0"/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dirty="0"/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dirty="0"/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137" y="5503162"/>
                <a:ext cx="4168951" cy="65947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559122" y="6123930"/>
                <a:ext cx="41689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22" y="6123930"/>
                <a:ext cx="4168951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4232244" y="6095204"/>
                <a:ext cx="4168951" cy="657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den>
                      </m:f>
                      <m:r>
                        <a:rPr lang="ru-RU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244" y="6095204"/>
                <a:ext cx="4168951" cy="65793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Блок-схема: процесс 16"/>
          <p:cNvSpPr/>
          <p:nvPr/>
        </p:nvSpPr>
        <p:spPr>
          <a:xfrm>
            <a:off x="2024556" y="5655878"/>
            <a:ext cx="45719" cy="936104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5" name="Блок-схема: процесс 94"/>
          <p:cNvSpPr/>
          <p:nvPr/>
        </p:nvSpPr>
        <p:spPr>
          <a:xfrm>
            <a:off x="5168349" y="5666044"/>
            <a:ext cx="45719" cy="936104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Равно 29"/>
          <p:cNvSpPr/>
          <p:nvPr/>
        </p:nvSpPr>
        <p:spPr>
          <a:xfrm>
            <a:off x="7440408" y="4718332"/>
            <a:ext cx="537863" cy="329738"/>
          </a:xfrm>
          <a:prstGeom prst="mathEqua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5136152" y="4340744"/>
            <a:ext cx="45719" cy="113941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6720328" y="4340745"/>
            <a:ext cx="45719" cy="113941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7306429" y="4340745"/>
            <a:ext cx="45719" cy="113941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8016472" y="4340447"/>
            <a:ext cx="45719" cy="113941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8602573" y="4334528"/>
            <a:ext cx="45719" cy="113941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-1836712" y="4883293"/>
                <a:ext cx="7200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    </m:t>
                      </m:r>
                      <m:r>
                        <a:rPr lang="en-US" sz="2800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36712" y="4883293"/>
                <a:ext cx="7200800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-1836712" y="4492108"/>
                <a:ext cx="7200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    </m:t>
                      </m:r>
                      <m:r>
                        <a:rPr lang="en-US" sz="2800" b="0" i="1" smtClean="0">
                          <a:latin typeface="Cambria Math"/>
                        </a:rPr>
                        <m:t>𝑢</m:t>
                      </m:r>
                      <m:r>
                        <a:rPr lang="en-US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36712" y="4492108"/>
                <a:ext cx="7200800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Равно 71"/>
          <p:cNvSpPr/>
          <p:nvPr/>
        </p:nvSpPr>
        <p:spPr>
          <a:xfrm>
            <a:off x="2915816" y="4784337"/>
            <a:ext cx="537863" cy="329738"/>
          </a:xfrm>
          <a:prstGeom prst="mathEqua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611560" y="4352729"/>
            <a:ext cx="45719" cy="113941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7" name="Прямоугольник 76"/>
          <p:cNvSpPr/>
          <p:nvPr/>
        </p:nvSpPr>
        <p:spPr>
          <a:xfrm>
            <a:off x="2039289" y="4344734"/>
            <a:ext cx="45719" cy="113941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1" name="Прямоугольник 80"/>
          <p:cNvSpPr/>
          <p:nvPr/>
        </p:nvSpPr>
        <p:spPr>
          <a:xfrm>
            <a:off x="2195736" y="4344734"/>
            <a:ext cx="45719" cy="113941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2" name="Прямоугольник 81"/>
          <p:cNvSpPr/>
          <p:nvPr/>
        </p:nvSpPr>
        <p:spPr>
          <a:xfrm>
            <a:off x="2781837" y="4344734"/>
            <a:ext cx="45719" cy="113941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Прямоугольник 82"/>
          <p:cNvSpPr/>
          <p:nvPr/>
        </p:nvSpPr>
        <p:spPr>
          <a:xfrm>
            <a:off x="3491880" y="4342903"/>
            <a:ext cx="45719" cy="113941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Прямоугольник 83"/>
          <p:cNvSpPr/>
          <p:nvPr/>
        </p:nvSpPr>
        <p:spPr>
          <a:xfrm>
            <a:off x="4077981" y="4336984"/>
            <a:ext cx="45719" cy="113941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4336849" y="4745370"/>
            <a:ext cx="658348" cy="41022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432753" y="5627611"/>
            <a:ext cx="76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Где,</a:t>
            </a:r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6437583" y="4334529"/>
            <a:ext cx="45719" cy="113941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  <a:cs typeface="GreekC" pitchFamily="2" charset="0"/>
              </a:rPr>
              <a:t>МЕТОД УЗЛОВЫХ НАПРЯЖЕНИЙ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  <a:cs typeface="GreekC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869424"/>
            <a:ext cx="105762" cy="183949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427383" y="2978129"/>
            <a:ext cx="105762" cy="12780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099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Прямая соединительная линия 95"/>
          <p:cNvCxnSpPr/>
          <p:nvPr/>
        </p:nvCxnSpPr>
        <p:spPr>
          <a:xfrm>
            <a:off x="4060747" y="1979000"/>
            <a:ext cx="20207" cy="19205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/>
          <p:nvPr/>
        </p:nvCxnSpPr>
        <p:spPr>
          <a:xfrm>
            <a:off x="2339752" y="1988840"/>
            <a:ext cx="1720995" cy="9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56730" y="620086"/>
            <a:ext cx="557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Метод эквивалентного генератора напряжения(МЭГН)</a:t>
            </a:r>
            <a:endParaRPr lang="ru-RU" dirty="0"/>
          </a:p>
        </p:txBody>
      </p:sp>
      <p:cxnSp>
        <p:nvCxnSpPr>
          <p:cNvPr id="77" name="Прямая соединительная линия 76"/>
          <p:cNvCxnSpPr>
            <a:stCxn id="82" idx="0"/>
          </p:cNvCxnSpPr>
          <p:nvPr/>
        </p:nvCxnSpPr>
        <p:spPr>
          <a:xfrm flipV="1">
            <a:off x="1396155" y="1988840"/>
            <a:ext cx="943597" cy="9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>
            <a:off x="1295430" y="2993766"/>
            <a:ext cx="1044322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Прямоугольник 80"/>
          <p:cNvSpPr/>
          <p:nvPr/>
        </p:nvSpPr>
        <p:spPr>
          <a:xfrm>
            <a:off x="393403" y="1588075"/>
            <a:ext cx="1193908" cy="18505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701966" y="1998680"/>
            <a:ext cx="138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/>
              <a:t>П</a:t>
            </a:r>
            <a:endParaRPr lang="ru-RU" sz="7200" dirty="0"/>
          </a:p>
        </p:txBody>
      </p:sp>
      <p:sp>
        <p:nvSpPr>
          <p:cNvPr id="60" name="Овал 59"/>
          <p:cNvSpPr/>
          <p:nvPr/>
        </p:nvSpPr>
        <p:spPr>
          <a:xfrm rot="10800000">
            <a:off x="3781741" y="2087238"/>
            <a:ext cx="594594" cy="594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1" name="Прямая со стрелкой 60"/>
          <p:cNvCxnSpPr/>
          <p:nvPr/>
        </p:nvCxnSpPr>
        <p:spPr>
          <a:xfrm>
            <a:off x="4074695" y="2095549"/>
            <a:ext cx="0" cy="592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274565" y="2255782"/>
                <a:ext cx="710451" cy="814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800" i="1" dirty="0" smtClean="0">
                          <a:latin typeface="Cambria Math"/>
                        </a:rPr>
                        <m:t>Е</m:t>
                      </m:r>
                      <m:r>
                        <a:rPr lang="ru-RU" sz="2000" i="1" dirty="0" err="1" smtClean="0">
                          <a:latin typeface="Cambria Math"/>
                        </a:rPr>
                        <m:t>г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65" y="2255782"/>
                <a:ext cx="710451" cy="8140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Овал 92"/>
          <p:cNvSpPr/>
          <p:nvPr/>
        </p:nvSpPr>
        <p:spPr>
          <a:xfrm>
            <a:off x="2284001" y="1933351"/>
            <a:ext cx="110978" cy="11097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8" name="Прямоугольник 97"/>
          <p:cNvSpPr/>
          <p:nvPr/>
        </p:nvSpPr>
        <p:spPr>
          <a:xfrm rot="10800000">
            <a:off x="3985017" y="2929721"/>
            <a:ext cx="191874" cy="767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4176891" y="3026370"/>
                <a:ext cx="839076" cy="814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dirty="0" smtClean="0">
                          <a:latin typeface="Cambria Math"/>
                        </a:rPr>
                        <m:t>𝑅</m:t>
                      </m:r>
                      <m:r>
                        <a:rPr lang="en-US" sz="2000" b="0" i="1" dirty="0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891" y="3026370"/>
                <a:ext cx="839076" cy="8140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Прямая соединительная линия 99"/>
          <p:cNvCxnSpPr/>
          <p:nvPr/>
        </p:nvCxnSpPr>
        <p:spPr>
          <a:xfrm>
            <a:off x="2339490" y="3889720"/>
            <a:ext cx="1752708" cy="9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/>
          <p:cNvCxnSpPr>
            <a:stCxn id="94" idx="0"/>
          </p:cNvCxnSpPr>
          <p:nvPr/>
        </p:nvCxnSpPr>
        <p:spPr>
          <a:xfrm>
            <a:off x="2339752" y="2938278"/>
            <a:ext cx="1175" cy="9612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Овал 93"/>
          <p:cNvSpPr/>
          <p:nvPr/>
        </p:nvSpPr>
        <p:spPr>
          <a:xfrm>
            <a:off x="2284263" y="2938278"/>
            <a:ext cx="110978" cy="11097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294434" y="1625600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ru-RU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Стрелка вправо 104"/>
          <p:cNvSpPr/>
          <p:nvPr/>
        </p:nvSpPr>
        <p:spPr>
          <a:xfrm rot="5400000">
            <a:off x="4401128" y="2069299"/>
            <a:ext cx="458038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932040" y="2272596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/>
              <a:t>=</a:t>
            </a:r>
            <a:endParaRPr lang="ru-RU" sz="4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796136" y="1412776"/>
            <a:ext cx="2592288" cy="42484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Прямоугольник 66"/>
          <p:cNvSpPr/>
          <p:nvPr/>
        </p:nvSpPr>
        <p:spPr>
          <a:xfrm rot="10800000">
            <a:off x="5700199" y="3793071"/>
            <a:ext cx="191874" cy="767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868144" y="3889720"/>
                <a:ext cx="839076" cy="814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dirty="0" smtClean="0">
                          <a:latin typeface="Cambria Math"/>
                        </a:rPr>
                        <m:t>𝑅</m:t>
                      </m:r>
                      <m:r>
                        <a:rPr lang="en-US" sz="2000" b="0" i="1" dirty="0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889720"/>
                <a:ext cx="839076" cy="8140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Овал 68"/>
          <p:cNvSpPr/>
          <p:nvPr/>
        </p:nvSpPr>
        <p:spPr>
          <a:xfrm rot="10800000">
            <a:off x="8111273" y="2049715"/>
            <a:ext cx="594594" cy="594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3" name="Прямая со стрелкой 72"/>
          <p:cNvCxnSpPr/>
          <p:nvPr/>
        </p:nvCxnSpPr>
        <p:spPr>
          <a:xfrm>
            <a:off x="8388424" y="2058026"/>
            <a:ext cx="0" cy="592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7620680" y="2218259"/>
                <a:ext cx="710451" cy="814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800" i="1" dirty="0" smtClean="0">
                          <a:latin typeface="Cambria Math"/>
                        </a:rPr>
                        <m:t>Е</m:t>
                      </m:r>
                      <m:r>
                        <a:rPr lang="ru-RU" sz="2000" i="1" dirty="0" err="1" smtClean="0">
                          <a:latin typeface="Cambria Math"/>
                        </a:rPr>
                        <m:t>г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680" y="2218259"/>
                <a:ext cx="710451" cy="8140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Прямоугольник 74"/>
          <p:cNvSpPr/>
          <p:nvPr/>
        </p:nvSpPr>
        <p:spPr>
          <a:xfrm rot="10800000">
            <a:off x="8267932" y="4080170"/>
            <a:ext cx="191874" cy="767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8408296" y="817081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ru-RU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Стрелка вправо 96"/>
          <p:cNvSpPr/>
          <p:nvPr/>
        </p:nvSpPr>
        <p:spPr>
          <a:xfrm rot="5400000">
            <a:off x="8514990" y="1260780"/>
            <a:ext cx="458038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6" name="Овал 105"/>
          <p:cNvSpPr/>
          <p:nvPr/>
        </p:nvSpPr>
        <p:spPr>
          <a:xfrm>
            <a:off x="6981302" y="1357287"/>
            <a:ext cx="110978" cy="11097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7" name="Овал 106"/>
          <p:cNvSpPr/>
          <p:nvPr/>
        </p:nvSpPr>
        <p:spPr>
          <a:xfrm>
            <a:off x="7036791" y="5605759"/>
            <a:ext cx="110978" cy="11097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8" name="Овал 107"/>
          <p:cNvSpPr/>
          <p:nvPr/>
        </p:nvSpPr>
        <p:spPr>
          <a:xfrm>
            <a:off x="7121223" y="1078691"/>
            <a:ext cx="222814" cy="2228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09" name="Овал 108"/>
          <p:cNvSpPr/>
          <p:nvPr/>
        </p:nvSpPr>
        <p:spPr>
          <a:xfrm>
            <a:off x="7147769" y="5727406"/>
            <a:ext cx="222814" cy="2228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10" name="Овал 109"/>
          <p:cNvSpPr/>
          <p:nvPr/>
        </p:nvSpPr>
        <p:spPr>
          <a:xfrm>
            <a:off x="2394979" y="1664396"/>
            <a:ext cx="222814" cy="2228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11" name="Овал 110"/>
          <p:cNvSpPr/>
          <p:nvPr/>
        </p:nvSpPr>
        <p:spPr>
          <a:xfrm>
            <a:off x="2416759" y="2735470"/>
            <a:ext cx="222814" cy="2228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2340926" y="4903156"/>
            <a:ext cx="3038481" cy="1406164"/>
            <a:chOff x="2340927" y="4903156"/>
            <a:chExt cx="1758010" cy="813581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2340927" y="4903156"/>
              <a:ext cx="1758010" cy="8135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2436659" y="4956638"/>
                  <a:ext cx="1541861" cy="7060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/>
                          </a:rPr>
                          <m:t>𝐼</m:t>
                        </m:r>
                        <m:r>
                          <a:rPr lang="en-US" sz="36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3600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/>
                                  </a:rPr>
                                  <m:t>𝑥𝑥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ru-RU" sz="3600" b="0" i="1" smtClean="0">
                                    <a:latin typeface="Cambria Math"/>
                                  </a:rPr>
                                  <m:t>г</m:t>
                                </m:r>
                              </m:sub>
                            </m:sSub>
                            <m:r>
                              <a:rPr lang="ru-RU" sz="3600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3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ru-RU" sz="3600" b="0" i="1" smtClean="0">
                                    <a:latin typeface="Cambria Math"/>
                                  </a:rPr>
                                  <m:t>н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6659" y="4956638"/>
                  <a:ext cx="1541861" cy="70606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TextBox 39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Метод эквивалентного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генератора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1728048" y="618904"/>
            <a:ext cx="5599502" cy="3444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340927" y="4806163"/>
            <a:ext cx="3038480" cy="9699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7370583" y="4181587"/>
                <a:ext cx="755720" cy="814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8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ru-RU" sz="3600" dirty="0" smtClean="0"/>
                  <a:t>г</a:t>
                </a:r>
                <a:endParaRPr lang="ru-RU" sz="20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583" y="4181587"/>
                <a:ext cx="755720" cy="814005"/>
              </a:xfrm>
              <a:prstGeom prst="rect">
                <a:avLst/>
              </a:prstGeom>
              <a:blipFill rotWithShape="1">
                <a:blip r:embed="rId11"/>
                <a:stretch>
                  <a:fillRect r="-24194" b="-26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65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 animBg="1"/>
      <p:bldP spid="91" grpId="0"/>
      <p:bldP spid="9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594112" y="193907"/>
            <a:ext cx="573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Метод эквивалентного генератора напряжения(МЭГН) 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7504" y="1791863"/>
                <a:ext cx="8928992" cy="4234557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ru-RU" dirty="0" smtClean="0">
                  <a:solidFill>
                    <a:schemeClr val="accent2"/>
                  </a:solidFill>
                </a:endParaRPr>
              </a:p>
              <a:p>
                <a:pPr marL="285750" indent="-285750">
                  <a:buFont typeface="Wingdings" pitchFamily="2" charset="2"/>
                  <a:buChar char="ü"/>
                </a:pPr>
                <a:r>
                  <a:rPr lang="ru-RU" sz="2400" dirty="0" smtClean="0">
                    <a:solidFill>
                      <a:srgbClr val="002060"/>
                    </a:solidFill>
                  </a:rPr>
                  <a:t>1.В заданной ветви определяется напряжение искомого тока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;</a:t>
                </a:r>
                <a:endParaRPr lang="ru-RU" sz="2400" dirty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Wingdings" pitchFamily="2" charset="2"/>
                  <a:buChar char="ü"/>
                </a:pPr>
                <a:endParaRPr lang="ru-RU" sz="24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Wingdings" pitchFamily="2" charset="2"/>
                  <a:buChar char="ü"/>
                </a:pPr>
                <a:r>
                  <a:rPr lang="ru-RU" sz="2400" dirty="0" smtClean="0">
                    <a:solidFill>
                      <a:srgbClr val="002060"/>
                    </a:solidFill>
                  </a:rPr>
                  <a:t>2.Определить напряжение холостого хода </a:t>
                </a:r>
                <a:r>
                  <a:rPr lang="en-US" sz="2400" dirty="0">
                    <a:solidFill>
                      <a:srgbClr val="FF0000"/>
                    </a:solidFill>
                  </a:rPr>
                  <a:t>Uxx</a:t>
                </a:r>
                <a:r>
                  <a:rPr lang="ru-RU" sz="2400" dirty="0" smtClean="0">
                    <a:solidFill>
                      <a:srgbClr val="002060"/>
                    </a:solidFill>
                  </a:rPr>
                  <a:t> (разрывается ветвь, в которой нужно определить ток)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;</a:t>
                </a:r>
                <a:endParaRPr lang="ru-RU" sz="24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Wingdings" pitchFamily="2" charset="2"/>
                  <a:buChar char="ü"/>
                </a:pPr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Wingdings" pitchFamily="2" charset="2"/>
                  <a:buChar char="ü"/>
                </a:pPr>
                <a:r>
                  <a:rPr lang="ru-RU" sz="2400" dirty="0" smtClean="0">
                    <a:solidFill>
                      <a:srgbClr val="002060"/>
                    </a:solidFill>
                  </a:rPr>
                  <a:t>3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.</a:t>
                </a:r>
                <a:r>
                  <a:rPr lang="ru-RU" sz="2400" dirty="0" smtClean="0">
                    <a:solidFill>
                      <a:srgbClr val="002060"/>
                    </a:solidFill>
                  </a:rPr>
                  <a:t>Для схемы с исключённой ветвью все источники энергии исключаются и определяются по отношению зажимов        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R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г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;</a:t>
                </a:r>
                <a:endParaRPr lang="ru-RU" sz="24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Wingdings" pitchFamily="2" charset="2"/>
                  <a:buChar char="ü"/>
                </a:pPr>
                <a:endParaRPr lang="ru-RU" sz="24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Wingdings" pitchFamily="2" charset="2"/>
                  <a:buChar char="ü"/>
                </a:pPr>
                <a:r>
                  <a:rPr lang="ru-RU" sz="2400" dirty="0" smtClean="0">
                    <a:solidFill>
                      <a:srgbClr val="002060"/>
                    </a:solidFill>
                  </a:rPr>
                  <a:t>5.По </a:t>
                </a:r>
                <a:r>
                  <a:rPr lang="ru-RU" sz="2400" dirty="0">
                    <a:solidFill>
                      <a:srgbClr val="002060"/>
                    </a:solidFill>
                  </a:rPr>
                  <a:t>формуле</a:t>
                </a:r>
                <a14:m>
                  <m:oMath xmlns:m="http://schemas.openxmlformats.org/officeDocument/2006/math">
                    <m:r>
                      <a:rPr lang="ru-RU" sz="360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ru-RU" sz="2400" dirty="0">
                    <a:solidFill>
                      <a:srgbClr val="002060"/>
                    </a:solidFill>
                  </a:rPr>
                  <a:t>                                 определяется ток в ветви</a:t>
                </a:r>
                <a:r>
                  <a:rPr lang="en-US" sz="2400" dirty="0">
                    <a:solidFill>
                      <a:srgbClr val="002060"/>
                    </a:solidFill>
                  </a:rPr>
                  <a:t>.</a:t>
                </a:r>
                <a:endParaRPr lang="ru-RU" sz="2400" dirty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Wingdings" pitchFamily="2" charset="2"/>
                  <a:buChar char="ü"/>
                </a:pPr>
                <a:endParaRPr lang="ru-RU" sz="24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791863"/>
                <a:ext cx="8928992" cy="423455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Овал 38"/>
          <p:cNvSpPr/>
          <p:nvPr/>
        </p:nvSpPr>
        <p:spPr>
          <a:xfrm>
            <a:off x="7661554" y="4365104"/>
            <a:ext cx="222814" cy="2228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0" name="Овал 39"/>
          <p:cNvSpPr/>
          <p:nvPr/>
        </p:nvSpPr>
        <p:spPr>
          <a:xfrm>
            <a:off x="7884368" y="4365104"/>
            <a:ext cx="222814" cy="2228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7503" y="1330198"/>
            <a:ext cx="3978995" cy="461665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АЛГОРИТМ ПРИМЕНЕНИЯ: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629367" y="4987537"/>
            <a:ext cx="1704452" cy="7694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2691088" y="5009298"/>
                <a:ext cx="1581010" cy="673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𝐼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𝑈𝑥𝑥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ru-RU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г+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ru-RU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н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088" y="5009298"/>
                <a:ext cx="1581010" cy="6737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 11"/>
          <p:cNvSpPr/>
          <p:nvPr/>
        </p:nvSpPr>
        <p:spPr>
          <a:xfrm>
            <a:off x="1594112" y="188640"/>
            <a:ext cx="5599502" cy="3444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899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576972" y="620086"/>
            <a:ext cx="573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Метод эквивалентного генератора напряжения(МЭГН) 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4979235" y="2150413"/>
            <a:ext cx="3390409" cy="1415541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6413158" y="2171248"/>
            <a:ext cx="172378" cy="1723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Овал 42"/>
          <p:cNvSpPr/>
          <p:nvPr/>
        </p:nvSpPr>
        <p:spPr>
          <a:xfrm>
            <a:off x="6605525" y="2103141"/>
            <a:ext cx="92001" cy="9200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6724632" y="3624186"/>
            <a:ext cx="172378" cy="1723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1" name="Овал 60"/>
          <p:cNvSpPr/>
          <p:nvPr/>
        </p:nvSpPr>
        <p:spPr>
          <a:xfrm>
            <a:off x="6636439" y="3519952"/>
            <a:ext cx="92001" cy="9200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Овал 61"/>
          <p:cNvSpPr/>
          <p:nvPr/>
        </p:nvSpPr>
        <p:spPr>
          <a:xfrm>
            <a:off x="4749233" y="2628181"/>
            <a:ext cx="460003" cy="4600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3" name="Прямая со стрелкой 62"/>
          <p:cNvCxnSpPr/>
          <p:nvPr/>
        </p:nvCxnSpPr>
        <p:spPr>
          <a:xfrm rot="10800000">
            <a:off x="4992506" y="2628181"/>
            <a:ext cx="0" cy="458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477624" y="2863820"/>
            <a:ext cx="461993" cy="5524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65" name="Овал 64"/>
          <p:cNvSpPr/>
          <p:nvPr/>
        </p:nvSpPr>
        <p:spPr>
          <a:xfrm>
            <a:off x="8130932" y="2555157"/>
            <a:ext cx="460003" cy="4600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8509485" y="2704320"/>
            <a:ext cx="422261" cy="5524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dirty="0" smtClean="0"/>
              <a:t>3</a:t>
            </a:r>
            <a:endParaRPr lang="ru-RU" sz="2000" dirty="0"/>
          </a:p>
        </p:txBody>
      </p:sp>
      <p:grpSp>
        <p:nvGrpSpPr>
          <p:cNvPr id="67" name="Группа 66"/>
          <p:cNvGrpSpPr/>
          <p:nvPr/>
        </p:nvGrpSpPr>
        <p:grpSpPr>
          <a:xfrm>
            <a:off x="8213661" y="2667584"/>
            <a:ext cx="282117" cy="235150"/>
            <a:chOff x="7444203" y="4623158"/>
            <a:chExt cx="330077" cy="275126"/>
          </a:xfrm>
        </p:grpSpPr>
        <p:cxnSp>
          <p:nvCxnSpPr>
            <p:cNvPr id="68" name="Прямая соединительная линия 67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5526521" y="2162124"/>
            <a:ext cx="482545" cy="5524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73" name="Прямоугольник 72"/>
          <p:cNvSpPr/>
          <p:nvPr/>
        </p:nvSpPr>
        <p:spPr>
          <a:xfrm rot="5400000">
            <a:off x="5662342" y="1845603"/>
            <a:ext cx="154628" cy="618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7322243" y="2177807"/>
            <a:ext cx="482545" cy="5524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3</a:t>
            </a:r>
            <a:endParaRPr lang="ru-RU" sz="2000" dirty="0"/>
          </a:p>
        </p:txBody>
      </p:sp>
      <p:sp>
        <p:nvSpPr>
          <p:cNvPr id="75" name="Прямоугольник 74"/>
          <p:cNvSpPr/>
          <p:nvPr/>
        </p:nvSpPr>
        <p:spPr>
          <a:xfrm rot="5400000">
            <a:off x="7458064" y="1861286"/>
            <a:ext cx="154628" cy="618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5307309" y="1829050"/>
            <a:ext cx="123090" cy="31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+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6048913" y="1805977"/>
            <a:ext cx="123090" cy="31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</a:t>
            </a:r>
            <a:endParaRPr lang="ru-RU" dirty="0"/>
          </a:p>
        </p:txBody>
      </p:sp>
      <p:cxnSp>
        <p:nvCxnSpPr>
          <p:cNvPr id="79" name="Прямая со стрелкой 78"/>
          <p:cNvCxnSpPr/>
          <p:nvPr/>
        </p:nvCxnSpPr>
        <p:spPr>
          <a:xfrm>
            <a:off x="6651525" y="2555157"/>
            <a:ext cx="0" cy="5848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703153" y="2723235"/>
            <a:ext cx="8579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U</a:t>
            </a:r>
            <a:r>
              <a:rPr lang="en-US" sz="2000" dirty="0" smtClean="0"/>
              <a:t>xx </a:t>
            </a:r>
            <a:endParaRPr lang="ru-RU" sz="2000" dirty="0"/>
          </a:p>
        </p:txBody>
      </p:sp>
      <p:sp>
        <p:nvSpPr>
          <p:cNvPr id="81" name="Прямоугольник 80"/>
          <p:cNvSpPr/>
          <p:nvPr/>
        </p:nvSpPr>
        <p:spPr>
          <a:xfrm>
            <a:off x="2174966" y="4882394"/>
            <a:ext cx="2285783" cy="813581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153707" y="5033993"/>
                <a:ext cx="23070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𝑥𝑥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ru-RU" sz="24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707" y="5033993"/>
                <a:ext cx="2307042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Метод эквивалентного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генератора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33368" y="1540931"/>
            <a:ext cx="4258258" cy="2808815"/>
            <a:chOff x="2282" y="1012515"/>
            <a:chExt cx="5211329" cy="3437476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>
              <a:off x="595510" y="1244244"/>
              <a:ext cx="0" cy="285553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589167" y="4113980"/>
              <a:ext cx="396043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flipV="1">
              <a:off x="4549606" y="1244242"/>
              <a:ext cx="6344" cy="28540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flipH="1">
              <a:off x="595510" y="1244244"/>
              <a:ext cx="396044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endCxn id="20" idx="4"/>
            </p:cNvCxnSpPr>
            <p:nvPr/>
          </p:nvCxnSpPr>
          <p:spPr>
            <a:xfrm>
              <a:off x="2570859" y="1244243"/>
              <a:ext cx="4870" cy="29093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Овал 19"/>
            <p:cNvSpPr/>
            <p:nvPr/>
          </p:nvSpPr>
          <p:spPr>
            <a:xfrm>
              <a:off x="2521908" y="4045962"/>
              <a:ext cx="107641" cy="10764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4276657" y="2305724"/>
              <a:ext cx="538204" cy="5382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5" name="Стрелка вправо 24"/>
            <p:cNvSpPr/>
            <p:nvPr/>
          </p:nvSpPr>
          <p:spPr>
            <a:xfrm rot="5400000">
              <a:off x="1985485" y="1599042"/>
              <a:ext cx="458038" cy="17872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40692" y="1659393"/>
              <a:ext cx="338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ru-RU" sz="9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Овал 27"/>
            <p:cNvSpPr/>
            <p:nvPr/>
          </p:nvSpPr>
          <p:spPr>
            <a:xfrm>
              <a:off x="2629550" y="4248308"/>
              <a:ext cx="201683" cy="201683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29493" y="1252741"/>
              <a:ext cx="564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R</a:t>
              </a:r>
              <a:r>
                <a:rPr lang="ru-RU" sz="2000" dirty="0" smtClean="0"/>
                <a:t>1</a:t>
              </a:r>
              <a:endParaRPr lang="ru-RU" sz="2000" dirty="0"/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2468088" y="1899072"/>
              <a:ext cx="215282" cy="8611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671700" y="2100548"/>
              <a:ext cx="564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R</a:t>
              </a:r>
              <a:r>
                <a:rPr lang="ru-RU" sz="2000" dirty="0" smtClean="0"/>
                <a:t>2</a:t>
              </a:r>
              <a:endParaRPr lang="ru-RU" sz="2000" dirty="0"/>
            </a:p>
          </p:txBody>
        </p:sp>
        <p:sp>
          <p:nvSpPr>
            <p:cNvPr id="44" name="Овал 43"/>
            <p:cNvSpPr/>
            <p:nvPr/>
          </p:nvSpPr>
          <p:spPr>
            <a:xfrm>
              <a:off x="320065" y="2267789"/>
              <a:ext cx="538204" cy="5382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45" name="Прямая со стрелкой 44"/>
            <p:cNvCxnSpPr/>
            <p:nvPr/>
          </p:nvCxnSpPr>
          <p:spPr>
            <a:xfrm rot="-10800000">
              <a:off x="595511" y="2275312"/>
              <a:ext cx="0" cy="5363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282" y="2543487"/>
              <a:ext cx="5405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E</a:t>
              </a:r>
              <a:r>
                <a:rPr lang="ru-RU" sz="2000" dirty="0" smtClean="0"/>
                <a:t>1</a:t>
              </a:r>
              <a:endParaRPr lang="ru-RU" sz="2000" dirty="0"/>
            </a:p>
          </p:txBody>
        </p:sp>
        <p:sp>
          <p:nvSpPr>
            <p:cNvPr id="48" name="Прямоугольник 47"/>
            <p:cNvSpPr/>
            <p:nvPr/>
          </p:nvSpPr>
          <p:spPr>
            <a:xfrm rot="5400000">
              <a:off x="1388404" y="882411"/>
              <a:ext cx="180915" cy="7236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30490" y="1271091"/>
              <a:ext cx="564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R</a:t>
              </a:r>
              <a:r>
                <a:rPr lang="ru-RU" sz="2000" dirty="0" smtClean="0"/>
                <a:t>3</a:t>
              </a:r>
              <a:endParaRPr lang="ru-RU" sz="2000" dirty="0"/>
            </a:p>
          </p:txBody>
        </p:sp>
        <p:sp>
          <p:nvSpPr>
            <p:cNvPr id="50" name="Прямоугольник 49"/>
            <p:cNvSpPr/>
            <p:nvPr/>
          </p:nvSpPr>
          <p:spPr>
            <a:xfrm rot="5400000">
              <a:off x="3489401" y="900761"/>
              <a:ext cx="180915" cy="7236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719565" y="2480244"/>
              <a:ext cx="4940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ru-RU" sz="2000" dirty="0" smtClean="0"/>
                <a:t>3</a:t>
              </a:r>
              <a:endParaRPr lang="ru-RU" sz="2000" dirty="0"/>
            </a:p>
          </p:txBody>
        </p:sp>
        <p:grpSp>
          <p:nvGrpSpPr>
            <p:cNvPr id="54" name="Группа 53"/>
            <p:cNvGrpSpPr/>
            <p:nvPr/>
          </p:nvGrpSpPr>
          <p:grpSpPr>
            <a:xfrm>
              <a:off x="4373451" y="2437263"/>
              <a:ext cx="330077" cy="275126"/>
              <a:chOff x="7444203" y="4623158"/>
              <a:chExt cx="330077" cy="275126"/>
            </a:xfrm>
          </p:grpSpPr>
          <p:cxnSp>
            <p:nvCxnSpPr>
              <p:cNvPr id="55" name="Прямая соединительная линия 54"/>
              <p:cNvCxnSpPr/>
              <p:nvPr/>
            </p:nvCxnSpPr>
            <p:spPr>
              <a:xfrm>
                <a:off x="7444203" y="4623158"/>
                <a:ext cx="166475" cy="146585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Прямая соединительная линия 55"/>
              <p:cNvCxnSpPr/>
              <p:nvPr/>
            </p:nvCxnSpPr>
            <p:spPr>
              <a:xfrm flipV="1">
                <a:off x="7610678" y="4623158"/>
                <a:ext cx="163602" cy="146585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Прямая соединительная линия 56"/>
              <p:cNvCxnSpPr/>
              <p:nvPr/>
            </p:nvCxnSpPr>
            <p:spPr>
              <a:xfrm>
                <a:off x="7444203" y="4751699"/>
                <a:ext cx="166475" cy="146585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единительная линия 57"/>
              <p:cNvCxnSpPr/>
              <p:nvPr/>
            </p:nvCxnSpPr>
            <p:spPr>
              <a:xfrm flipV="1">
                <a:off x="7610678" y="4751699"/>
                <a:ext cx="163602" cy="146585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" name="Овал 51"/>
            <p:cNvSpPr/>
            <p:nvPr/>
          </p:nvSpPr>
          <p:spPr>
            <a:xfrm>
              <a:off x="2710650" y="1012515"/>
              <a:ext cx="201683" cy="201683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78" name="Овал 77"/>
            <p:cNvSpPr/>
            <p:nvPr/>
          </p:nvSpPr>
          <p:spPr>
            <a:xfrm>
              <a:off x="2515565" y="1190420"/>
              <a:ext cx="107641" cy="10764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6" name="Прямая соединительная линия 5"/>
          <p:cNvCxnSpPr/>
          <p:nvPr/>
        </p:nvCxnSpPr>
        <p:spPr>
          <a:xfrm flipH="1">
            <a:off x="4984689" y="5046673"/>
            <a:ext cx="16824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4984689" y="5046673"/>
            <a:ext cx="0" cy="15030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4984689" y="6549704"/>
            <a:ext cx="16208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Овал 84"/>
          <p:cNvSpPr/>
          <p:nvPr/>
        </p:nvSpPr>
        <p:spPr>
          <a:xfrm>
            <a:off x="6621144" y="5000672"/>
            <a:ext cx="92001" cy="9200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6" name="Овал 85"/>
          <p:cNvSpPr/>
          <p:nvPr/>
        </p:nvSpPr>
        <p:spPr>
          <a:xfrm>
            <a:off x="6575143" y="6503703"/>
            <a:ext cx="92001" cy="9200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7" name="TextBox 86"/>
          <p:cNvSpPr txBox="1"/>
          <p:nvPr/>
        </p:nvSpPr>
        <p:spPr>
          <a:xfrm>
            <a:off x="5604817" y="5046673"/>
            <a:ext cx="482545" cy="5524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88" name="Прямоугольник 87"/>
          <p:cNvSpPr/>
          <p:nvPr/>
        </p:nvSpPr>
        <p:spPr>
          <a:xfrm rot="5400000">
            <a:off x="5740638" y="4730152"/>
            <a:ext cx="154628" cy="618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 flipH="1">
            <a:off x="6367850" y="5798188"/>
            <a:ext cx="41458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82967" y="542885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</a:t>
            </a:r>
            <a:r>
              <a:rPr lang="ru-RU" sz="1400" b="1" dirty="0" smtClean="0"/>
              <a:t>г</a:t>
            </a:r>
            <a:r>
              <a:rPr lang="ru-RU" b="1" dirty="0" smtClean="0"/>
              <a:t>=</a:t>
            </a:r>
            <a:r>
              <a:rPr lang="en-US" b="1" dirty="0" smtClean="0"/>
              <a:t>R</a:t>
            </a:r>
            <a:r>
              <a:rPr lang="en-US" sz="1400" b="1" dirty="0" smtClean="0"/>
              <a:t>1</a:t>
            </a:r>
            <a:endParaRPr lang="ru-RU" sz="1400" b="1" dirty="0"/>
          </a:p>
        </p:txBody>
      </p:sp>
      <p:sp>
        <p:nvSpPr>
          <p:cNvPr id="89" name="Прямоугольник 88"/>
          <p:cNvSpPr/>
          <p:nvPr/>
        </p:nvSpPr>
        <p:spPr>
          <a:xfrm>
            <a:off x="2174966" y="5949075"/>
            <a:ext cx="2285135" cy="813581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168512" y="5949075"/>
                <a:ext cx="1833259" cy="844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𝐼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𝑥𝑥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ru-RU" sz="2400" b="0" i="1" smtClean="0">
                                  <a:latin typeface="Cambria Math"/>
                                </a:rPr>
                                <m:t>г</m:t>
                              </m:r>
                            </m:sub>
                          </m:sSub>
                          <m:r>
                            <a:rPr lang="ru-RU" sz="2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512" y="5949075"/>
                <a:ext cx="1833259" cy="8443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Прямоугольник 82"/>
          <p:cNvSpPr/>
          <p:nvPr/>
        </p:nvSpPr>
        <p:spPr>
          <a:xfrm>
            <a:off x="1576972" y="618904"/>
            <a:ext cx="5599502" cy="3444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80150" y="4821512"/>
            <a:ext cx="2279951" cy="6088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0" name="Прямоугольник 89"/>
          <p:cNvSpPr/>
          <p:nvPr/>
        </p:nvSpPr>
        <p:spPr>
          <a:xfrm>
            <a:off x="2180150" y="5888193"/>
            <a:ext cx="2279305" cy="6088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53398" y="963380"/>
            <a:ext cx="2051720" cy="34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Пример:</a:t>
            </a:r>
            <a:endParaRPr lang="ru-RU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6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Прямоугольник 49"/>
          <p:cNvSpPr/>
          <p:nvPr/>
        </p:nvSpPr>
        <p:spPr>
          <a:xfrm>
            <a:off x="7112073" y="2227399"/>
            <a:ext cx="2031927" cy="1598286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Прямая соединительная линия 17"/>
          <p:cNvCxnSpPr>
            <a:stCxn id="66" idx="2"/>
          </p:cNvCxnSpPr>
          <p:nvPr/>
        </p:nvCxnSpPr>
        <p:spPr>
          <a:xfrm>
            <a:off x="1621270" y="5856903"/>
            <a:ext cx="3109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13643" y="620086"/>
            <a:ext cx="478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Метод эквивалентного генератора тока(МЭГТ)</a:t>
            </a:r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966145" y="2062463"/>
            <a:ext cx="1512168" cy="1376912"/>
            <a:chOff x="2123728" y="2124096"/>
            <a:chExt cx="1512168" cy="1376912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123728" y="2124096"/>
              <a:ext cx="15121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3635896" y="2124096"/>
              <a:ext cx="0" cy="13769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flipH="1">
              <a:off x="2123728" y="3501008"/>
              <a:ext cx="15121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Прямоугольник 35"/>
          <p:cNvSpPr/>
          <p:nvPr/>
        </p:nvSpPr>
        <p:spPr>
          <a:xfrm rot="10800000">
            <a:off x="2344445" y="2352919"/>
            <a:ext cx="215994" cy="863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02049" y="1628800"/>
            <a:ext cx="1440160" cy="22322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74255" y="2124095"/>
            <a:ext cx="1674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/>
              <a:t>А</a:t>
            </a:r>
            <a:endParaRPr lang="ru-RU" sz="72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069716" y="1375633"/>
            <a:ext cx="2750572" cy="2750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217220" y="2562387"/>
                <a:ext cx="748923" cy="814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dirty="0" smtClean="0">
                          <a:latin typeface="Cambria Math"/>
                        </a:rPr>
                        <m:t>𝑅</m:t>
                      </m:r>
                      <m:r>
                        <a:rPr lang="ru-RU" sz="2000" i="1" dirty="0" smtClean="0">
                          <a:latin typeface="Cambria Math"/>
                        </a:rPr>
                        <m:t>г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220" y="2562387"/>
                <a:ext cx="748923" cy="81400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Овал 48"/>
          <p:cNvSpPr/>
          <p:nvPr/>
        </p:nvSpPr>
        <p:spPr>
          <a:xfrm>
            <a:off x="6167852" y="1316174"/>
            <a:ext cx="118919" cy="1189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Овал 51"/>
          <p:cNvSpPr/>
          <p:nvPr/>
        </p:nvSpPr>
        <p:spPr>
          <a:xfrm>
            <a:off x="6167852" y="4066745"/>
            <a:ext cx="118919" cy="1189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Прямоугольник 52"/>
          <p:cNvSpPr/>
          <p:nvPr/>
        </p:nvSpPr>
        <p:spPr>
          <a:xfrm rot="10800000">
            <a:off x="6724350" y="2481419"/>
            <a:ext cx="191874" cy="767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6227311" y="1006648"/>
            <a:ext cx="222814" cy="2228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6227311" y="4228614"/>
            <a:ext cx="222814" cy="2228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>
            <a:stCxn id="64" idx="0"/>
          </p:cNvCxnSpPr>
          <p:nvPr/>
        </p:nvCxnSpPr>
        <p:spPr>
          <a:xfrm flipV="1">
            <a:off x="884118" y="5010029"/>
            <a:ext cx="795190" cy="82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4" idx="2"/>
          </p:cNvCxnSpPr>
          <p:nvPr/>
        </p:nvCxnSpPr>
        <p:spPr>
          <a:xfrm>
            <a:off x="884118" y="5856903"/>
            <a:ext cx="79519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Прямоугольник 62"/>
          <p:cNvSpPr/>
          <p:nvPr/>
        </p:nvSpPr>
        <p:spPr>
          <a:xfrm>
            <a:off x="178048" y="4827953"/>
            <a:ext cx="1006132" cy="15595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299110" y="5018322"/>
            <a:ext cx="1170016" cy="838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/>
              <a:t>А</a:t>
            </a:r>
            <a:endParaRPr lang="ru-RU" sz="7200" dirty="0"/>
          </a:p>
        </p:txBody>
      </p:sp>
      <p:sp>
        <p:nvSpPr>
          <p:cNvPr id="65" name="Овал 64"/>
          <p:cNvSpPr/>
          <p:nvPr/>
        </p:nvSpPr>
        <p:spPr>
          <a:xfrm>
            <a:off x="1621049" y="4963267"/>
            <a:ext cx="93524" cy="9352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1621270" y="5810141"/>
            <a:ext cx="93524" cy="9352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8" name="Прямая со стрелкой 27"/>
          <p:cNvCxnSpPr/>
          <p:nvPr/>
        </p:nvCxnSpPr>
        <p:spPr>
          <a:xfrm>
            <a:off x="2135098" y="4868384"/>
            <a:ext cx="0" cy="3092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>
            <a:stCxn id="82" idx="0"/>
          </p:cNvCxnSpPr>
          <p:nvPr/>
        </p:nvCxnSpPr>
        <p:spPr>
          <a:xfrm flipV="1">
            <a:off x="4184662" y="5011260"/>
            <a:ext cx="813229" cy="84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>
            <a:off x="4178865" y="5992637"/>
            <a:ext cx="90003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Прямоугольник 80"/>
          <p:cNvSpPr/>
          <p:nvPr/>
        </p:nvSpPr>
        <p:spPr>
          <a:xfrm>
            <a:off x="3401463" y="4781158"/>
            <a:ext cx="1028956" cy="15948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586383" y="5019740"/>
            <a:ext cx="1196558" cy="1034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/>
              <a:t>П</a:t>
            </a:r>
            <a:endParaRPr lang="ru-RU" sz="7200" dirty="0"/>
          </a:p>
        </p:txBody>
      </p:sp>
      <p:cxnSp>
        <p:nvCxnSpPr>
          <p:cNvPr id="39" name="Прямая со стрелкой 38"/>
          <p:cNvCxnSpPr/>
          <p:nvPr/>
        </p:nvCxnSpPr>
        <p:spPr>
          <a:xfrm flipH="1">
            <a:off x="5078902" y="5578599"/>
            <a:ext cx="7173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310148" y="4904053"/>
                <a:ext cx="748923" cy="814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dirty="0" smtClean="0">
                          <a:latin typeface="Cambria Math"/>
                        </a:rPr>
                        <m:t>𝑅</m:t>
                      </m:r>
                      <m:r>
                        <a:rPr lang="ru-RU" sz="2000" i="1" dirty="0" smtClean="0">
                          <a:latin typeface="Cambria Math"/>
                        </a:rPr>
                        <m:t>г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148" y="4904053"/>
                <a:ext cx="748923" cy="81400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985045" y="2515987"/>
                <a:ext cx="870751" cy="814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dirty="0" smtClean="0">
                          <a:latin typeface="Cambria Math"/>
                        </a:rPr>
                        <m:t>𝑅</m:t>
                      </m:r>
                      <m:r>
                        <a:rPr lang="ru-RU" sz="2800" i="1" dirty="0" smtClean="0">
                          <a:latin typeface="Cambria Math"/>
                        </a:rPr>
                        <m:t>н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045" y="2515987"/>
                <a:ext cx="870751" cy="8140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527538" y="2908925"/>
                <a:ext cx="870751" cy="814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dirty="0" smtClean="0">
                          <a:latin typeface="Cambria Math"/>
                        </a:rPr>
                        <m:t>𝑅</m:t>
                      </m:r>
                      <m:r>
                        <a:rPr lang="ru-RU" sz="2800" i="1" dirty="0" smtClean="0">
                          <a:latin typeface="Cambria Math"/>
                        </a:rPr>
                        <m:t>н</m:t>
                      </m:r>
                    </m:oMath>
                  </m:oMathPara>
                </a14:m>
                <a:endParaRPr lang="ru-RU" sz="11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538" y="2908925"/>
                <a:ext cx="870751" cy="81400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единительная линия 5"/>
          <p:cNvCxnSpPr/>
          <p:nvPr/>
        </p:nvCxnSpPr>
        <p:spPr>
          <a:xfrm>
            <a:off x="5090378" y="1375633"/>
            <a:ext cx="0" cy="27505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 rot="10800000">
            <a:off x="5002365" y="2441288"/>
            <a:ext cx="191874" cy="767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6" name="Овал 55"/>
          <p:cNvSpPr/>
          <p:nvPr/>
        </p:nvSpPr>
        <p:spPr>
          <a:xfrm>
            <a:off x="3819762" y="2547249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262670" y="2721769"/>
                <a:ext cx="567784" cy="63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  <a:cs typeface="Times New Roman" pitchFamily="18" charset="0"/>
                        </a:rPr>
                        <m:t>𝐽</m:t>
                      </m:r>
                      <m:r>
                        <a:rPr lang="ru-RU" sz="2400" i="1" dirty="0" smtClean="0">
                          <a:latin typeface="Cambria Math"/>
                        </a:rPr>
                        <m:t>г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670" y="2721769"/>
                <a:ext cx="567784" cy="63357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Группа 57"/>
          <p:cNvGrpSpPr/>
          <p:nvPr/>
        </p:nvGrpSpPr>
        <p:grpSpPr>
          <a:xfrm>
            <a:off x="3916556" y="2678788"/>
            <a:ext cx="330077" cy="275126"/>
            <a:chOff x="7444203" y="4623158"/>
            <a:chExt cx="330077" cy="275126"/>
          </a:xfrm>
        </p:grpSpPr>
        <p:cxnSp>
          <p:nvCxnSpPr>
            <p:cNvPr id="59" name="Прямая соединительная линия 58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Прямоугольник 6"/>
          <p:cNvSpPr/>
          <p:nvPr/>
        </p:nvSpPr>
        <p:spPr>
          <a:xfrm>
            <a:off x="3819762" y="1118055"/>
            <a:ext cx="2048382" cy="322196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13" name="Прямая соединительная линия 12"/>
          <p:cNvCxnSpPr>
            <a:stCxn id="65" idx="6"/>
          </p:cNvCxnSpPr>
          <p:nvPr/>
        </p:nvCxnSpPr>
        <p:spPr>
          <a:xfrm>
            <a:off x="1714573" y="5010029"/>
            <a:ext cx="2176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1932245" y="5010029"/>
            <a:ext cx="0" cy="8468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Овал 69"/>
          <p:cNvSpPr/>
          <p:nvPr/>
        </p:nvSpPr>
        <p:spPr>
          <a:xfrm>
            <a:off x="4958052" y="4964498"/>
            <a:ext cx="93524" cy="9352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5022265" y="5929350"/>
            <a:ext cx="93524" cy="9352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210527" y="2281548"/>
                <a:ext cx="1480726" cy="656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г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г</m:t>
                              </m:r>
                            </m:sub>
                          </m:sSub>
                        </m:den>
                      </m:f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г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кз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527" y="2281548"/>
                <a:ext cx="1480726" cy="6562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10527" y="2938641"/>
                <a:ext cx="1390957" cy="656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кз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г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г</m:t>
                              </m:r>
                            </m:sub>
                          </m:sSub>
                          <m:r>
                            <a:rPr lang="ru-RU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н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527" y="2938641"/>
                <a:ext cx="1390957" cy="65620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-108520" y="0"/>
            <a:ext cx="9505056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Метод эквивалентного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генератора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135098" y="4825363"/>
                <a:ext cx="10874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𝑰</m:t>
                          </m:r>
                        </m:e>
                        <m:sub>
                          <m:r>
                            <a:rPr lang="ru-RU" sz="2000" b="1" i="1" smtClean="0">
                              <a:latin typeface="Cambria Math"/>
                            </a:rPr>
                            <m:t>кз</m:t>
                          </m:r>
                        </m:sub>
                      </m:sSub>
                      <m:r>
                        <a:rPr lang="ru-RU" sz="20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𝑱</m:t>
                          </m:r>
                        </m:e>
                        <m:sub>
                          <m:r>
                            <a:rPr lang="ru-RU" sz="2000" b="1" i="1" smtClean="0">
                              <a:latin typeface="Cambria Math"/>
                            </a:rPr>
                            <m:t>г</m:t>
                          </m:r>
                        </m:sub>
                      </m:sSub>
                    </m:oMath>
                  </m:oMathPara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98" y="4825363"/>
                <a:ext cx="1087413" cy="400110"/>
              </a:xfrm>
              <a:prstGeom prst="rect">
                <a:avLst/>
              </a:prstGeom>
              <a:blipFill rotWithShape="1">
                <a:blip r:embed="rId12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542209" y="4669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1516968" y="5454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4777216" y="4592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4783015" y="5560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3" name="Прямоугольник 72"/>
          <p:cNvSpPr/>
          <p:nvPr/>
        </p:nvSpPr>
        <p:spPr>
          <a:xfrm>
            <a:off x="1728048" y="618904"/>
            <a:ext cx="5599502" cy="3444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7112071" y="2201573"/>
            <a:ext cx="2031927" cy="516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5" name="Овал 74"/>
          <p:cNvSpPr/>
          <p:nvPr/>
        </p:nvSpPr>
        <p:spPr>
          <a:xfrm>
            <a:off x="5038842" y="1316174"/>
            <a:ext cx="118919" cy="1189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6" name="Овал 75"/>
          <p:cNvSpPr/>
          <p:nvPr/>
        </p:nvSpPr>
        <p:spPr>
          <a:xfrm>
            <a:off x="5022786" y="4063158"/>
            <a:ext cx="118919" cy="1189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33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Прямоугольник 71"/>
          <p:cNvSpPr/>
          <p:nvPr/>
        </p:nvSpPr>
        <p:spPr>
          <a:xfrm>
            <a:off x="4913877" y="5171097"/>
            <a:ext cx="4365712" cy="799143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Прямоугольник 68"/>
          <p:cNvSpPr/>
          <p:nvPr/>
        </p:nvSpPr>
        <p:spPr>
          <a:xfrm>
            <a:off x="-133283" y="5171097"/>
            <a:ext cx="4421823" cy="799143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8927" y="5310813"/>
                <a:ext cx="111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;</a:t>
                </a:r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7" y="5310813"/>
                <a:ext cx="111633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4348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36098" y="5138137"/>
                <a:ext cx="2926570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32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098" y="5138137"/>
                <a:ext cx="2926570" cy="71468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84953" y="5343773"/>
                <a:ext cx="1010020" cy="495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ru-RU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;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953" y="5343773"/>
                <a:ext cx="1010020" cy="495777"/>
              </a:xfrm>
              <a:prstGeom prst="rect">
                <a:avLst/>
              </a:prstGeom>
              <a:blipFill rotWithShape="1">
                <a:blip r:embed="rId11"/>
                <a:stretch>
                  <a:fillRect r="-4242" b="-1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21857" y="5343773"/>
                <a:ext cx="111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;</a:t>
                </a:r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857" y="5343773"/>
                <a:ext cx="1116331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4918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265725" y="5199470"/>
                <a:ext cx="971740" cy="657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725" y="5199470"/>
                <a:ext cx="971740" cy="65793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-108520" y="0"/>
            <a:ext cx="9505056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Метод эквивалентного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генератора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  <p:sp>
        <p:nvSpPr>
          <p:cNvPr id="159" name="Прямоугольник 158"/>
          <p:cNvSpPr/>
          <p:nvPr/>
        </p:nvSpPr>
        <p:spPr>
          <a:xfrm>
            <a:off x="2448092" y="6058857"/>
            <a:ext cx="4365712" cy="7991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82668" y="6166040"/>
                <a:ext cx="23065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32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3200" b="1" i="1" smtClean="0">
                            <a:latin typeface="Cambria Math"/>
                          </a:rPr>
                          <m:t>𝟔</m:t>
                        </m:r>
                        <m:r>
                          <a:rPr lang="ru-RU" sz="3200" b="1" i="1" smtClean="0">
                            <a:latin typeface="Cambria Math"/>
                          </a:rPr>
                          <m:t>кз</m:t>
                        </m:r>
                      </m:sub>
                    </m:sSub>
                  </m:oMath>
                </a14:m>
                <a:r>
                  <a:rPr lang="ru-RU" sz="3200" b="1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3200" b="1" i="1" dirty="0" smtClean="0"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en-US" sz="3200" b="1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32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3200" b="1" i="1" dirty="0" smtClean="0">
                            <a:latin typeface="Cambria Math"/>
                          </a:rPr>
                          <m:t>𝟓</m:t>
                        </m:r>
                      </m:sub>
                    </m:sSub>
                  </m:oMath>
                </a14:m>
                <a:endParaRPr lang="ru-RU" sz="32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668" y="6166040"/>
                <a:ext cx="2306529" cy="584775"/>
              </a:xfrm>
              <a:prstGeom prst="rect">
                <a:avLst/>
              </a:prstGeom>
              <a:blipFill rotWithShape="1">
                <a:blip r:embed="rId14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Прямая соединительная линия 156"/>
          <p:cNvCxnSpPr/>
          <p:nvPr/>
        </p:nvCxnSpPr>
        <p:spPr>
          <a:xfrm flipH="1">
            <a:off x="6759601" y="4510278"/>
            <a:ext cx="1" cy="3810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/>
          <p:nvPr/>
        </p:nvCxnSpPr>
        <p:spPr>
          <a:xfrm>
            <a:off x="6388712" y="4891296"/>
            <a:ext cx="7438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688832" y="927652"/>
            <a:ext cx="1" cy="3637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683340" y="2185132"/>
            <a:ext cx="34289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4112323" y="927652"/>
            <a:ext cx="5493" cy="3637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688832" y="927652"/>
            <a:ext cx="34289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2397832" y="2185132"/>
            <a:ext cx="1" cy="23797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2356725" y="2138533"/>
            <a:ext cx="93197" cy="9319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2228704" y="1932194"/>
            <a:ext cx="174619" cy="17461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1237740" y="935009"/>
            <a:ext cx="488816" cy="559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2</a:t>
            </a:r>
            <a:endParaRPr lang="ru-RU" sz="20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310126" y="3210987"/>
            <a:ext cx="186393" cy="745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486415" y="3385427"/>
            <a:ext cx="488816" cy="559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6</a:t>
            </a:r>
            <a:endParaRPr lang="ru-RU" sz="2000" dirty="0"/>
          </a:p>
        </p:txBody>
      </p:sp>
      <p:sp>
        <p:nvSpPr>
          <p:cNvPr id="44" name="Овал 43"/>
          <p:cNvSpPr/>
          <p:nvPr/>
        </p:nvSpPr>
        <p:spPr>
          <a:xfrm>
            <a:off x="450350" y="2569534"/>
            <a:ext cx="465982" cy="4659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5" name="Прямая со стрелкой 44"/>
          <p:cNvCxnSpPr/>
          <p:nvPr/>
        </p:nvCxnSpPr>
        <p:spPr>
          <a:xfrm rot="10800000">
            <a:off x="688833" y="2576047"/>
            <a:ext cx="0" cy="464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5210" y="2808236"/>
            <a:ext cx="467999" cy="559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48" name="Прямоугольник 47"/>
          <p:cNvSpPr/>
          <p:nvPr/>
        </p:nvSpPr>
        <p:spPr>
          <a:xfrm rot="5400000">
            <a:off x="1389385" y="595239"/>
            <a:ext cx="156638" cy="626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3211619" y="942630"/>
            <a:ext cx="427749" cy="559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dirty="0" smtClean="0"/>
              <a:t>2</a:t>
            </a:r>
            <a:endParaRPr lang="ru-RU" sz="2000" dirty="0"/>
          </a:p>
        </p:txBody>
      </p:sp>
      <p:sp>
        <p:nvSpPr>
          <p:cNvPr id="78" name="TextBox 77"/>
          <p:cNvSpPr txBox="1"/>
          <p:nvPr/>
        </p:nvSpPr>
        <p:spPr>
          <a:xfrm>
            <a:off x="1351805" y="2211624"/>
            <a:ext cx="647984" cy="741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4</a:t>
            </a:r>
            <a:endParaRPr lang="ru-RU" sz="2000" dirty="0"/>
          </a:p>
        </p:txBody>
      </p:sp>
      <p:sp>
        <p:nvSpPr>
          <p:cNvPr id="81" name="Прямоугольник 80"/>
          <p:cNvSpPr/>
          <p:nvPr/>
        </p:nvSpPr>
        <p:spPr>
          <a:xfrm rot="5400000">
            <a:off x="1386572" y="1871856"/>
            <a:ext cx="156638" cy="626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177591" y="2216626"/>
            <a:ext cx="677421" cy="741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400" dirty="0" smtClean="0"/>
              <a:t>5</a:t>
            </a:r>
            <a:endParaRPr lang="ru-RU" sz="2400" dirty="0"/>
          </a:p>
        </p:txBody>
      </p:sp>
      <p:sp>
        <p:nvSpPr>
          <p:cNvPr id="83" name="Прямоугольник 82"/>
          <p:cNvSpPr/>
          <p:nvPr/>
        </p:nvSpPr>
        <p:spPr>
          <a:xfrm rot="5400000">
            <a:off x="3212358" y="1876858"/>
            <a:ext cx="156638" cy="626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4" name="Прямая соединительная линия 83"/>
          <p:cNvCxnSpPr/>
          <p:nvPr/>
        </p:nvCxnSpPr>
        <p:spPr>
          <a:xfrm>
            <a:off x="683339" y="4564899"/>
            <a:ext cx="34289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Овал 84"/>
          <p:cNvSpPr/>
          <p:nvPr/>
        </p:nvSpPr>
        <p:spPr>
          <a:xfrm>
            <a:off x="642236" y="2133380"/>
            <a:ext cx="93197" cy="9319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6" name="Овал 85"/>
          <p:cNvSpPr/>
          <p:nvPr/>
        </p:nvSpPr>
        <p:spPr>
          <a:xfrm>
            <a:off x="514214" y="1927042"/>
            <a:ext cx="174619" cy="17461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87" name="Овал 86"/>
          <p:cNvSpPr/>
          <p:nvPr/>
        </p:nvSpPr>
        <p:spPr>
          <a:xfrm>
            <a:off x="4039457" y="2126736"/>
            <a:ext cx="93197" cy="9319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8" name="Овал 87"/>
          <p:cNvSpPr/>
          <p:nvPr/>
        </p:nvSpPr>
        <p:spPr>
          <a:xfrm>
            <a:off x="4166404" y="1988294"/>
            <a:ext cx="174619" cy="17461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89" name="Овал 88"/>
          <p:cNvSpPr/>
          <p:nvPr/>
        </p:nvSpPr>
        <p:spPr>
          <a:xfrm>
            <a:off x="2356724" y="4518300"/>
            <a:ext cx="93197" cy="9319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0" name="Овал 89"/>
          <p:cNvSpPr/>
          <p:nvPr/>
        </p:nvSpPr>
        <p:spPr>
          <a:xfrm>
            <a:off x="2409210" y="4627244"/>
            <a:ext cx="174619" cy="17461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351804" y="4611497"/>
            <a:ext cx="488816" cy="559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92" name="Прямоугольник 91"/>
          <p:cNvSpPr/>
          <p:nvPr/>
        </p:nvSpPr>
        <p:spPr>
          <a:xfrm rot="5400000">
            <a:off x="1386571" y="4271728"/>
            <a:ext cx="156638" cy="626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3" name="Овал 92"/>
          <p:cNvSpPr/>
          <p:nvPr/>
        </p:nvSpPr>
        <p:spPr>
          <a:xfrm>
            <a:off x="3875041" y="2901853"/>
            <a:ext cx="465982" cy="4659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4" name="Прямая со стрелкой 93"/>
          <p:cNvCxnSpPr/>
          <p:nvPr/>
        </p:nvCxnSpPr>
        <p:spPr>
          <a:xfrm rot="10800000">
            <a:off x="4113525" y="2908366"/>
            <a:ext cx="0" cy="464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550585" y="3210987"/>
            <a:ext cx="467999" cy="559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3</a:t>
            </a:r>
            <a:endParaRPr lang="ru-RU" sz="2000" dirty="0"/>
          </a:p>
        </p:txBody>
      </p:sp>
      <p:sp>
        <p:nvSpPr>
          <p:cNvPr id="96" name="Стрелка вправо 95"/>
          <p:cNvSpPr/>
          <p:nvPr/>
        </p:nvSpPr>
        <p:spPr>
          <a:xfrm>
            <a:off x="847943" y="1877669"/>
            <a:ext cx="333267" cy="13003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792322" y="1256087"/>
            <a:ext cx="506317" cy="741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ru-RU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Стрелка вправо 97"/>
          <p:cNvSpPr/>
          <p:nvPr/>
        </p:nvSpPr>
        <p:spPr>
          <a:xfrm flipH="1">
            <a:off x="3648623" y="1928548"/>
            <a:ext cx="333267" cy="13003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3620811" y="1342455"/>
            <a:ext cx="370845" cy="559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ru-RU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Стрелка вправо 99"/>
          <p:cNvSpPr/>
          <p:nvPr/>
        </p:nvSpPr>
        <p:spPr>
          <a:xfrm rot="5400000">
            <a:off x="2027573" y="3145968"/>
            <a:ext cx="333267" cy="13003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1727244" y="2802525"/>
            <a:ext cx="370845" cy="559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ru-RU" sz="10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Стрелка вправо 101"/>
          <p:cNvSpPr/>
          <p:nvPr/>
        </p:nvSpPr>
        <p:spPr>
          <a:xfrm rot="5400000">
            <a:off x="2482215" y="3135059"/>
            <a:ext cx="333267" cy="13003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2735682" y="2796001"/>
            <a:ext cx="504805" cy="559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6кз</a:t>
            </a:r>
            <a:endParaRPr lang="ru-RU" sz="10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Стрелка вправо 74"/>
          <p:cNvSpPr/>
          <p:nvPr/>
        </p:nvSpPr>
        <p:spPr>
          <a:xfrm rot="5400000">
            <a:off x="6042666" y="3256450"/>
            <a:ext cx="971207" cy="37895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5694709" y="3061251"/>
            <a:ext cx="561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кз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3377244" y="635644"/>
            <a:ext cx="543253" cy="5432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54" name="Группа 53"/>
          <p:cNvGrpSpPr/>
          <p:nvPr/>
        </p:nvGrpSpPr>
        <p:grpSpPr>
          <a:xfrm rot="16200000">
            <a:off x="3533566" y="789411"/>
            <a:ext cx="285784" cy="238207"/>
            <a:chOff x="7444203" y="4623158"/>
            <a:chExt cx="330077" cy="275126"/>
          </a:xfrm>
        </p:grpSpPr>
        <p:cxnSp>
          <p:nvCxnSpPr>
            <p:cNvPr id="55" name="Прямая соединительная линия 54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7" name="Прямая соединительная линия 76"/>
          <p:cNvCxnSpPr/>
          <p:nvPr/>
        </p:nvCxnSpPr>
        <p:spPr>
          <a:xfrm>
            <a:off x="5051955" y="869438"/>
            <a:ext cx="1" cy="3637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5046463" y="2126918"/>
            <a:ext cx="34289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 flipV="1">
            <a:off x="8475447" y="869438"/>
            <a:ext cx="5493" cy="3637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/>
          <p:nvPr/>
        </p:nvCxnSpPr>
        <p:spPr>
          <a:xfrm flipH="1">
            <a:off x="5051955" y="869438"/>
            <a:ext cx="34289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/>
          <p:nvPr/>
        </p:nvCxnSpPr>
        <p:spPr>
          <a:xfrm>
            <a:off x="6760956" y="2126918"/>
            <a:ext cx="1" cy="23797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Овал 117"/>
          <p:cNvSpPr/>
          <p:nvPr/>
        </p:nvSpPr>
        <p:spPr>
          <a:xfrm>
            <a:off x="6719848" y="2080319"/>
            <a:ext cx="93197" cy="9319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9" name="Овал 118"/>
          <p:cNvSpPr/>
          <p:nvPr/>
        </p:nvSpPr>
        <p:spPr>
          <a:xfrm>
            <a:off x="6591827" y="1873980"/>
            <a:ext cx="174619" cy="17461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20" name="TextBox 119"/>
          <p:cNvSpPr txBox="1"/>
          <p:nvPr/>
        </p:nvSpPr>
        <p:spPr>
          <a:xfrm>
            <a:off x="5600863" y="876795"/>
            <a:ext cx="488816" cy="559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2</a:t>
            </a:r>
            <a:endParaRPr lang="ru-RU" sz="2000" dirty="0"/>
          </a:p>
        </p:txBody>
      </p:sp>
      <p:sp>
        <p:nvSpPr>
          <p:cNvPr id="123" name="Овал 122"/>
          <p:cNvSpPr/>
          <p:nvPr/>
        </p:nvSpPr>
        <p:spPr>
          <a:xfrm>
            <a:off x="4813473" y="2511320"/>
            <a:ext cx="465982" cy="4659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4" name="Прямая со стрелкой 123"/>
          <p:cNvCxnSpPr/>
          <p:nvPr/>
        </p:nvCxnSpPr>
        <p:spPr>
          <a:xfrm rot="10800000">
            <a:off x="5051957" y="2517833"/>
            <a:ext cx="0" cy="464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103118" y="2760666"/>
            <a:ext cx="467999" cy="559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126" name="Прямоугольник 125"/>
          <p:cNvSpPr/>
          <p:nvPr/>
        </p:nvSpPr>
        <p:spPr>
          <a:xfrm rot="5400000">
            <a:off x="5752509" y="537025"/>
            <a:ext cx="156638" cy="626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7" name="TextBox 126"/>
          <p:cNvSpPr txBox="1"/>
          <p:nvPr/>
        </p:nvSpPr>
        <p:spPr>
          <a:xfrm>
            <a:off x="7574742" y="884416"/>
            <a:ext cx="427749" cy="559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dirty="0" smtClean="0"/>
              <a:t>2</a:t>
            </a:r>
            <a:endParaRPr lang="ru-RU" sz="2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714928" y="2153410"/>
            <a:ext cx="647984" cy="741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4</a:t>
            </a:r>
            <a:endParaRPr lang="ru-RU" sz="2000" dirty="0"/>
          </a:p>
        </p:txBody>
      </p:sp>
      <p:sp>
        <p:nvSpPr>
          <p:cNvPr id="129" name="Прямоугольник 128"/>
          <p:cNvSpPr/>
          <p:nvPr/>
        </p:nvSpPr>
        <p:spPr>
          <a:xfrm rot="5400000">
            <a:off x="5749695" y="1813642"/>
            <a:ext cx="156638" cy="626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0" name="TextBox 129"/>
          <p:cNvSpPr txBox="1"/>
          <p:nvPr/>
        </p:nvSpPr>
        <p:spPr>
          <a:xfrm>
            <a:off x="7540714" y="2158412"/>
            <a:ext cx="677421" cy="741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400" dirty="0" smtClean="0"/>
              <a:t>5</a:t>
            </a:r>
            <a:endParaRPr lang="ru-RU" sz="2400" dirty="0"/>
          </a:p>
        </p:txBody>
      </p:sp>
      <p:sp>
        <p:nvSpPr>
          <p:cNvPr id="131" name="Прямоугольник 130"/>
          <p:cNvSpPr/>
          <p:nvPr/>
        </p:nvSpPr>
        <p:spPr>
          <a:xfrm rot="5400000">
            <a:off x="7575481" y="1818644"/>
            <a:ext cx="156638" cy="626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2" name="Прямая соединительная линия 131"/>
          <p:cNvCxnSpPr/>
          <p:nvPr/>
        </p:nvCxnSpPr>
        <p:spPr>
          <a:xfrm>
            <a:off x="5046462" y="4506685"/>
            <a:ext cx="34289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Овал 132"/>
          <p:cNvSpPr/>
          <p:nvPr/>
        </p:nvSpPr>
        <p:spPr>
          <a:xfrm>
            <a:off x="5005359" y="2075166"/>
            <a:ext cx="93197" cy="9319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4" name="Овал 133"/>
          <p:cNvSpPr/>
          <p:nvPr/>
        </p:nvSpPr>
        <p:spPr>
          <a:xfrm>
            <a:off x="4877337" y="1868828"/>
            <a:ext cx="174619" cy="17461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35" name="Овал 134"/>
          <p:cNvSpPr/>
          <p:nvPr/>
        </p:nvSpPr>
        <p:spPr>
          <a:xfrm>
            <a:off x="8402581" y="2068522"/>
            <a:ext cx="93197" cy="9319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6" name="Овал 135"/>
          <p:cNvSpPr/>
          <p:nvPr/>
        </p:nvSpPr>
        <p:spPr>
          <a:xfrm>
            <a:off x="8529528" y="1930080"/>
            <a:ext cx="174619" cy="17461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37" name="Овал 136"/>
          <p:cNvSpPr/>
          <p:nvPr/>
        </p:nvSpPr>
        <p:spPr>
          <a:xfrm>
            <a:off x="6719847" y="4460086"/>
            <a:ext cx="93197" cy="9319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8" name="Овал 137"/>
          <p:cNvSpPr/>
          <p:nvPr/>
        </p:nvSpPr>
        <p:spPr>
          <a:xfrm>
            <a:off x="6772333" y="4569030"/>
            <a:ext cx="174619" cy="17461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39" name="TextBox 138"/>
          <p:cNvSpPr txBox="1"/>
          <p:nvPr/>
        </p:nvSpPr>
        <p:spPr>
          <a:xfrm>
            <a:off x="5714927" y="4553283"/>
            <a:ext cx="488816" cy="559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140" name="Прямоугольник 139"/>
          <p:cNvSpPr/>
          <p:nvPr/>
        </p:nvSpPr>
        <p:spPr>
          <a:xfrm rot="5400000">
            <a:off x="5749694" y="4213514"/>
            <a:ext cx="156638" cy="626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1" name="Овал 140"/>
          <p:cNvSpPr/>
          <p:nvPr/>
        </p:nvSpPr>
        <p:spPr>
          <a:xfrm>
            <a:off x="8238165" y="2843639"/>
            <a:ext cx="465982" cy="4659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42" name="Прямая со стрелкой 141"/>
          <p:cNvCxnSpPr/>
          <p:nvPr/>
        </p:nvCxnSpPr>
        <p:spPr>
          <a:xfrm rot="10800000">
            <a:off x="8476648" y="2850152"/>
            <a:ext cx="0" cy="464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8585951" y="3141864"/>
            <a:ext cx="467999" cy="559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3</a:t>
            </a:r>
            <a:endParaRPr lang="ru-RU" sz="2000" dirty="0"/>
          </a:p>
        </p:txBody>
      </p:sp>
      <p:sp>
        <p:nvSpPr>
          <p:cNvPr id="144" name="Стрелка вправо 143"/>
          <p:cNvSpPr/>
          <p:nvPr/>
        </p:nvSpPr>
        <p:spPr>
          <a:xfrm>
            <a:off x="5211066" y="1819455"/>
            <a:ext cx="333267" cy="13003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5" name="TextBox 144"/>
          <p:cNvSpPr txBox="1"/>
          <p:nvPr/>
        </p:nvSpPr>
        <p:spPr>
          <a:xfrm>
            <a:off x="5155445" y="1197873"/>
            <a:ext cx="506317" cy="741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ru-RU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Стрелка вправо 145"/>
          <p:cNvSpPr/>
          <p:nvPr/>
        </p:nvSpPr>
        <p:spPr>
          <a:xfrm flipH="1">
            <a:off x="8011746" y="1870334"/>
            <a:ext cx="333267" cy="13003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7" name="TextBox 146"/>
          <p:cNvSpPr txBox="1"/>
          <p:nvPr/>
        </p:nvSpPr>
        <p:spPr>
          <a:xfrm>
            <a:off x="7983934" y="1284241"/>
            <a:ext cx="370845" cy="559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ru-RU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1" name="Овал 160"/>
          <p:cNvSpPr/>
          <p:nvPr/>
        </p:nvSpPr>
        <p:spPr>
          <a:xfrm>
            <a:off x="7751595" y="587593"/>
            <a:ext cx="543253" cy="5432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52" name="Группа 151"/>
          <p:cNvGrpSpPr/>
          <p:nvPr/>
        </p:nvGrpSpPr>
        <p:grpSpPr>
          <a:xfrm rot="16200000">
            <a:off x="7896689" y="731197"/>
            <a:ext cx="285784" cy="238207"/>
            <a:chOff x="7444203" y="4623158"/>
            <a:chExt cx="330077" cy="275126"/>
          </a:xfrm>
        </p:grpSpPr>
        <p:cxnSp>
          <p:nvCxnSpPr>
            <p:cNvPr id="153" name="Прямая соединительная линия 152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Прямоугольник 10"/>
          <p:cNvSpPr/>
          <p:nvPr/>
        </p:nvSpPr>
        <p:spPr>
          <a:xfrm>
            <a:off x="4288540" y="5171097"/>
            <a:ext cx="67436" cy="79914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" name="Прямоугольник 103"/>
          <p:cNvSpPr/>
          <p:nvPr/>
        </p:nvSpPr>
        <p:spPr>
          <a:xfrm>
            <a:off x="4880159" y="5171097"/>
            <a:ext cx="67436" cy="79914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448092" y="6058857"/>
            <a:ext cx="4365712" cy="457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981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Прямоугольник 117"/>
          <p:cNvSpPr/>
          <p:nvPr/>
        </p:nvSpPr>
        <p:spPr>
          <a:xfrm>
            <a:off x="5896856" y="2279837"/>
            <a:ext cx="3247144" cy="19412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83568" y="1556792"/>
            <a:ext cx="4824536" cy="3312368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3095836" y="1502971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2947973" y="1264652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>
            <a:off x="3095836" y="4815339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5" name="Овал 74"/>
          <p:cNvSpPr/>
          <p:nvPr/>
        </p:nvSpPr>
        <p:spPr>
          <a:xfrm>
            <a:off x="3203477" y="4934360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1614315" y="1601161"/>
            <a:ext cx="572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en-US" sz="2000" dirty="0" smtClean="0"/>
              <a:t>4</a:t>
            </a:r>
            <a:endParaRPr lang="ru-RU" sz="2000" dirty="0"/>
          </a:p>
        </p:txBody>
      </p:sp>
      <p:sp>
        <p:nvSpPr>
          <p:cNvPr id="77" name="Прямоугольник 76"/>
          <p:cNvSpPr/>
          <p:nvPr/>
        </p:nvSpPr>
        <p:spPr>
          <a:xfrm rot="5400000">
            <a:off x="1654470" y="1208732"/>
            <a:ext cx="180915" cy="723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1567354" y="4899757"/>
            <a:ext cx="572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en-US" sz="2000" dirty="0" smtClean="0"/>
              <a:t>1</a:t>
            </a:r>
            <a:endParaRPr lang="ru-RU" sz="2000" dirty="0"/>
          </a:p>
        </p:txBody>
      </p:sp>
      <p:sp>
        <p:nvSpPr>
          <p:cNvPr id="80" name="Прямоугольник 79"/>
          <p:cNvSpPr/>
          <p:nvPr/>
        </p:nvSpPr>
        <p:spPr>
          <a:xfrm rot="5400000">
            <a:off x="1607509" y="4507328"/>
            <a:ext cx="180915" cy="723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6" name="TextBox 115"/>
          <p:cNvSpPr txBox="1"/>
          <p:nvPr/>
        </p:nvSpPr>
        <p:spPr>
          <a:xfrm>
            <a:off x="4315927" y="1587389"/>
            <a:ext cx="572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en-US" sz="2000" dirty="0" smtClean="0"/>
              <a:t>5</a:t>
            </a:r>
            <a:endParaRPr lang="ru-RU" sz="2000" dirty="0"/>
          </a:p>
        </p:txBody>
      </p:sp>
      <p:sp>
        <p:nvSpPr>
          <p:cNvPr id="117" name="Прямоугольник 116"/>
          <p:cNvSpPr/>
          <p:nvPr/>
        </p:nvSpPr>
        <p:spPr>
          <a:xfrm rot="5400000">
            <a:off x="4356082" y="1194960"/>
            <a:ext cx="180915" cy="723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12159" y="2323734"/>
                <a:ext cx="2681568" cy="858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/>
                            </a:rPr>
                            <m:t>г</m:t>
                          </m:r>
                        </m:sub>
                      </m:sSub>
                      <m:r>
                        <a:rPr lang="ru-RU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ru-RU" sz="2400" b="0" i="1" smtClean="0">
                              <a:latin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lang="ru-RU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ru-RU" sz="2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59" y="2323734"/>
                <a:ext cx="2681568" cy="8585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84167" y="3265181"/>
                <a:ext cx="1898405" cy="846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/>
                                </a:rPr>
                                <m:t>г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6</m:t>
                              </m:r>
                              <m:r>
                                <a:rPr lang="ru-RU" sz="2400" b="0" i="1" smtClean="0">
                                  <a:latin typeface="Cambria Math"/>
                                </a:rPr>
                                <m:t>кз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/>
                                </a:rPr>
                                <m:t>г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7" y="3265181"/>
                <a:ext cx="1898405" cy="84651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Метод эквивалентного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генератора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896856" y="2233720"/>
            <a:ext cx="3247144" cy="4611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827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нутый угол 3"/>
          <p:cNvSpPr/>
          <p:nvPr/>
        </p:nvSpPr>
        <p:spPr>
          <a:xfrm>
            <a:off x="671822" y="-99392"/>
            <a:ext cx="8220657" cy="6840760"/>
          </a:xfrm>
          <a:prstGeom prst="foldedCorner">
            <a:avLst>
              <a:gd name="adj" fmla="val 8249"/>
            </a:avLst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85852" y="1368298"/>
                <a:ext cx="7302571" cy="473975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ü"/>
                </a:pPr>
                <a:r>
                  <a:rPr lang="en-US" sz="2400" dirty="0" smtClean="0">
                    <a:ln w="18415" cmpd="sng">
                      <a:noFill/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1. </a:t>
                </a:r>
                <a:r>
                  <a:rPr lang="ru-RU" sz="2400" dirty="0" smtClean="0">
                    <a:ln w="18415" cmpd="sng">
                      <a:noFill/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Определить узел который будет принят за нулевой. Определить сколько нужно составить уравнений по формуле: </a:t>
                </a:r>
              </a:p>
              <a:p>
                <a:r>
                  <a:rPr lang="ru-RU" sz="2400" dirty="0" smtClean="0">
                    <a:ln w="18415" cmpd="sng">
                      <a:noFill/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Кол-во узлов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ln w="18415" cmpd="sng">
                          <a:noFill/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−1−</m:t>
                    </m:r>
                  </m:oMath>
                </a14:m>
                <a:r>
                  <a:rPr lang="ru-RU" sz="2400" dirty="0" smtClean="0">
                    <a:ln w="18415" cmpd="sng">
                      <a:noFill/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кол-во ист. напряжений(без сопротивлений) включённых между узлами</a:t>
                </a:r>
                <a:endParaRPr lang="ru-RU" sz="2400" dirty="0">
                  <a:ln w="18415" cmpd="sng">
                    <a:noFill/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US" sz="2400" dirty="0" smtClean="0">
                    <a:ln w="18415" cmpd="sng">
                      <a:noFill/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2. </a:t>
                </a:r>
                <a:r>
                  <a:rPr lang="ru-RU" sz="2400" dirty="0">
                    <a:ln w="18415" cmpd="sng">
                      <a:noFill/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С</a:t>
                </a:r>
                <a:r>
                  <a:rPr lang="ru-RU" sz="2400" dirty="0" smtClean="0">
                    <a:ln w="18415" cmpd="sng">
                      <a:noFill/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оставить необходимое кол-во уравнений и определить неизвестные напряжения-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n w="18415" cmpd="sng">
                              <a:noFill/>
                              <a:prstDash val="solid"/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n w="18415" cmpd="sng">
                              <a:noFill/>
                              <a:prstDash val="solid"/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n w="18415" cmpd="sng">
                              <a:noFill/>
                              <a:prstDash val="solid"/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ru-RU" sz="2400" dirty="0" smtClean="0">
                    <a:ln w="18415" cmpd="sng">
                      <a:noFill/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n w="18415" cmpd="sng">
                              <a:noFill/>
                              <a:prstDash val="solid"/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n w="18415" cmpd="sng">
                              <a:noFill/>
                              <a:prstDash val="solid"/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ru-RU" sz="2400" i="1" smtClean="0">
                            <a:ln w="18415" cmpd="sng">
                              <a:noFill/>
                              <a:prstDash val="solid"/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n w="18415" cmpd="sng">
                              <a:noFill/>
                              <a:prstDash val="solid"/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n w="18415" cmpd="sng">
                              <a:noFill/>
                              <a:prstDash val="solid"/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n w="18415" cmpd="sng">
                              <a:noFill/>
                              <a:prstDash val="solid"/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i="1">
                            <a:ln w="18415" cmpd="sng">
                              <a:noFill/>
                              <a:prstDash val="solid"/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n w="18415" cmpd="sng">
                              <a:noFill/>
                              <a:prstDash val="solid"/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n w="18415" cmpd="sng">
                              <a:noFill/>
                              <a:prstDash val="solid"/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>
                    <a:ln w="18415" cmpd="sng">
                      <a:noFill/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;</a:t>
                </a:r>
                <a:endParaRPr lang="ru-RU" sz="2400" dirty="0" smtClean="0">
                  <a:ln w="18415" cmpd="sng">
                    <a:noFill/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endParaRPr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US" sz="2400" dirty="0" smtClean="0">
                    <a:ln w="18415" cmpd="sng">
                      <a:noFill/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3. </a:t>
                </a:r>
                <a:r>
                  <a:rPr lang="ru-RU" sz="2400" dirty="0" smtClean="0">
                    <a:ln w="18415" cmpd="sng">
                      <a:noFill/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Задаём направление тока</a:t>
                </a:r>
                <a:r>
                  <a:rPr lang="en-US" sz="2400" dirty="0" smtClean="0">
                    <a:ln w="18415" cmpd="sng">
                      <a:noFill/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 </a:t>
                </a:r>
                <a:r>
                  <a:rPr lang="ru-RU" sz="2400" dirty="0" smtClean="0">
                    <a:ln w="18415" cmpd="sng">
                      <a:noFill/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в ветвях. И определяем токи исходя из известных напряжений по закону Ома</a:t>
                </a:r>
                <a:r>
                  <a:rPr lang="en-US" sz="2400" dirty="0" smtClean="0">
                    <a:ln w="18415" cmpd="sng">
                      <a:noFill/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;</a:t>
                </a:r>
                <a:endParaRPr lang="ru-RU" sz="2400" dirty="0" smtClean="0">
                  <a:ln w="18415" cmpd="sng">
                    <a:noFill/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endParaRPr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US" sz="2400" dirty="0" smtClean="0">
                    <a:ln w="18415" cmpd="sng">
                      <a:noFill/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4. </a:t>
                </a:r>
                <a:r>
                  <a:rPr lang="ru-RU" sz="2400" dirty="0" smtClean="0">
                    <a:ln w="18415" cmpd="sng">
                      <a:noFill/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Проверка правильности решения: записать баланс мощностей</a:t>
                </a:r>
                <a:r>
                  <a:rPr lang="en-US" sz="2400" dirty="0">
                    <a:ln w="18415" cmpd="sng">
                      <a:noFill/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.</a:t>
                </a:r>
                <a:endParaRPr lang="ru-RU" sz="2400" dirty="0">
                  <a:ln w="18415" cmpd="sng">
                    <a:noFill/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endParaRPr>
              </a:p>
              <a:p>
                <a:pPr marL="342900" indent="-342900">
                  <a:buFont typeface="Wingdings" pitchFamily="2" charset="2"/>
                  <a:buChar char="ü"/>
                </a:pPr>
                <a:endParaRPr lang="ru-RU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52" y="1368298"/>
                <a:ext cx="7302571" cy="473975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195006" y="2564904"/>
                <a:ext cx="6624736" cy="648072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ru-RU" dirty="0">
                    <a:ln w="18415" cmpd="sng">
                      <a:noFill/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Кол-во узлов</a:t>
                </a:r>
                <a14:m>
                  <m:oMath xmlns:m="http://schemas.openxmlformats.org/officeDocument/2006/math">
                    <m:r>
                      <a:rPr lang="ru-RU" i="1">
                        <a:ln w="18415" cmpd="sng">
                          <a:noFill/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−1−</m:t>
                    </m:r>
                  </m:oMath>
                </a14:m>
                <a:r>
                  <a:rPr lang="ru-RU" dirty="0">
                    <a:ln w="18415" cmpd="sng">
                      <a:noFill/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кол-во ист. напряжений(без сопротивлений) включённых между узлами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006" y="2564904"/>
                <a:ext cx="6624736" cy="6480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076724" y="895949"/>
            <a:ext cx="4359371" cy="461665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Алгоритм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метода узловых напряжений: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02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Как действовать, если в схеме присутствуют источники тока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?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1150324" y="2015880"/>
            <a:ext cx="0" cy="6458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1042683" y="2661725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147624" y="3522851"/>
            <a:ext cx="0" cy="21528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147624" y="5675668"/>
            <a:ext cx="6461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11" idx="2"/>
            <a:endCxn id="29" idx="0"/>
          </p:cNvCxnSpPr>
          <p:nvPr/>
        </p:nvCxnSpPr>
        <p:spPr>
          <a:xfrm>
            <a:off x="2764936" y="3522852"/>
            <a:ext cx="1" cy="20989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2657295" y="2661725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2764936" y="1154753"/>
            <a:ext cx="0" cy="15069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1150324" y="2015880"/>
            <a:ext cx="64584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 rot="5400000">
            <a:off x="3841344" y="1585316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5851265" y="1154753"/>
            <a:ext cx="0" cy="45209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5749604" y="3064083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flipH="1">
            <a:off x="7608774" y="1124744"/>
            <a:ext cx="936" cy="45509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501132" y="2661725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7339671" y="4491619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V="1">
            <a:off x="2764936" y="1132119"/>
            <a:ext cx="4844774" cy="226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376854" y="885651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 rot="5400000">
            <a:off x="4863932" y="724190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15" name="Группа 114"/>
          <p:cNvGrpSpPr/>
          <p:nvPr/>
        </p:nvGrpSpPr>
        <p:grpSpPr>
          <a:xfrm rot="5008778">
            <a:off x="2432974" y="2075832"/>
            <a:ext cx="330041" cy="319266"/>
            <a:chOff x="2794112" y="2036966"/>
            <a:chExt cx="493068" cy="476970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>
              <a:off x="2794112" y="2036966"/>
              <a:ext cx="282516" cy="3154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 flipV="1">
              <a:off x="2898788" y="2190812"/>
              <a:ext cx="388392" cy="3231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Овал 24"/>
          <p:cNvSpPr/>
          <p:nvPr/>
        </p:nvSpPr>
        <p:spPr>
          <a:xfrm>
            <a:off x="7554953" y="5621847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7554953" y="1962059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5797445" y="1962059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5797445" y="5621847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/>
          <p:cNvSpPr/>
          <p:nvPr/>
        </p:nvSpPr>
        <p:spPr>
          <a:xfrm>
            <a:off x="2711116" y="5621847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/>
          <p:cNvSpPr/>
          <p:nvPr/>
        </p:nvSpPr>
        <p:spPr>
          <a:xfrm>
            <a:off x="1093804" y="5589940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вал 30"/>
          <p:cNvSpPr/>
          <p:nvPr/>
        </p:nvSpPr>
        <p:spPr>
          <a:xfrm>
            <a:off x="1093804" y="1962059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Овал 31"/>
          <p:cNvSpPr/>
          <p:nvPr/>
        </p:nvSpPr>
        <p:spPr>
          <a:xfrm>
            <a:off x="2701833" y="1962059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1267912" y="2802415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en-US" sz="2000" dirty="0" smtClean="0"/>
              <a:t>1</a:t>
            </a:r>
            <a:endParaRPr lang="ru-RU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2872577" y="2789560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en-US" sz="2000" dirty="0" smtClean="0"/>
              <a:t>2</a:t>
            </a:r>
            <a:endParaRPr lang="ru-RU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5966766" y="3204773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en-US" sz="2000" dirty="0" smtClean="0"/>
              <a:t>5</a:t>
            </a:r>
            <a:endParaRPr lang="ru-RU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7716414" y="2802415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en-US" sz="2000" dirty="0" smtClean="0"/>
              <a:t>6</a:t>
            </a:r>
            <a:endParaRPr lang="ru-RU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3694007" y="2015880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en-US" sz="2000" dirty="0" smtClean="0"/>
              <a:t>4</a:t>
            </a:r>
            <a:endParaRPr lang="ru-RU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4715785" y="548253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en-US" sz="2000" dirty="0"/>
              <a:t>3</a:t>
            </a:r>
            <a:endParaRPr lang="ru-RU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3459808" y="1262395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en-US" sz="2000" dirty="0"/>
              <a:t>3</a:t>
            </a:r>
            <a:endParaRPr lang="ru-RU" sz="2000" dirty="0"/>
          </a:p>
        </p:txBody>
      </p:sp>
      <p:sp>
        <p:nvSpPr>
          <p:cNvPr id="45" name="Стрелка вправо 44"/>
          <p:cNvSpPr/>
          <p:nvPr/>
        </p:nvSpPr>
        <p:spPr>
          <a:xfrm rot="10800000">
            <a:off x="2711116" y="796290"/>
            <a:ext cx="576064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Стрелка вправо 45"/>
          <p:cNvSpPr/>
          <p:nvPr/>
        </p:nvSpPr>
        <p:spPr>
          <a:xfrm rot="5400000">
            <a:off x="2994285" y="3944059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Стрелка вправо 46"/>
          <p:cNvSpPr/>
          <p:nvPr/>
        </p:nvSpPr>
        <p:spPr>
          <a:xfrm rot="5400000">
            <a:off x="198811" y="2525956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Стрелка вправо 47"/>
          <p:cNvSpPr/>
          <p:nvPr/>
        </p:nvSpPr>
        <p:spPr>
          <a:xfrm rot="5400000">
            <a:off x="4604718" y="3917875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Стрелка вправо 48"/>
          <p:cNvSpPr/>
          <p:nvPr/>
        </p:nvSpPr>
        <p:spPr>
          <a:xfrm rot="5400000">
            <a:off x="7757843" y="2484592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Стрелка вправо 49"/>
          <p:cNvSpPr/>
          <p:nvPr/>
        </p:nvSpPr>
        <p:spPr>
          <a:xfrm>
            <a:off x="4020068" y="1599728"/>
            <a:ext cx="576064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3582117" y="3684068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59904" y="3710254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5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05571" y="587594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312019" y="2156084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09969" y="1132119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Овал 55"/>
          <p:cNvSpPr/>
          <p:nvPr/>
        </p:nvSpPr>
        <p:spPr>
          <a:xfrm>
            <a:off x="2455612" y="1715838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919560" y="1740956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58" name="Овал 57"/>
          <p:cNvSpPr/>
          <p:nvPr/>
        </p:nvSpPr>
        <p:spPr>
          <a:xfrm>
            <a:off x="2809474" y="5729488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5901954" y="5729488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65" name="Прямая со стрелкой 64"/>
          <p:cNvCxnSpPr/>
          <p:nvPr/>
        </p:nvCxnSpPr>
        <p:spPr>
          <a:xfrm rot="5400000" flipH="1">
            <a:off x="3660032" y="886577"/>
            <a:ext cx="0" cy="536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Овал 68"/>
          <p:cNvSpPr/>
          <p:nvPr/>
        </p:nvSpPr>
        <p:spPr>
          <a:xfrm>
            <a:off x="5797445" y="1089615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97" name="Группа 96"/>
          <p:cNvGrpSpPr/>
          <p:nvPr/>
        </p:nvGrpSpPr>
        <p:grpSpPr>
          <a:xfrm>
            <a:off x="7444203" y="4623158"/>
            <a:ext cx="330077" cy="275126"/>
            <a:chOff x="7444203" y="4623158"/>
            <a:chExt cx="330077" cy="275126"/>
          </a:xfrm>
        </p:grpSpPr>
        <p:cxnSp>
          <p:nvCxnSpPr>
            <p:cNvPr id="79" name="Прямая соединительная линия 78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Овал 8"/>
          <p:cNvSpPr/>
          <p:nvPr/>
        </p:nvSpPr>
        <p:spPr>
          <a:xfrm>
            <a:off x="2495834" y="4491619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98" name="Группа 97"/>
          <p:cNvGrpSpPr/>
          <p:nvPr/>
        </p:nvGrpSpPr>
        <p:grpSpPr>
          <a:xfrm>
            <a:off x="2606761" y="4632180"/>
            <a:ext cx="330077" cy="275126"/>
            <a:chOff x="7444203" y="4623158"/>
            <a:chExt cx="330077" cy="275126"/>
          </a:xfrm>
        </p:grpSpPr>
        <p:cxnSp>
          <p:nvCxnSpPr>
            <p:cNvPr id="99" name="Прямая соединительная линия 98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7" name="Прямая соединительная линия 116"/>
          <p:cNvCxnSpPr>
            <a:stCxn id="32" idx="4"/>
          </p:cNvCxnSpPr>
          <p:nvPr/>
        </p:nvCxnSpPr>
        <p:spPr>
          <a:xfrm>
            <a:off x="2755654" y="2069700"/>
            <a:ext cx="243494" cy="6392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/>
          <p:nvPr/>
        </p:nvCxnSpPr>
        <p:spPr>
          <a:xfrm>
            <a:off x="2999148" y="2708920"/>
            <a:ext cx="28580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4058838" y="2447196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117615" y="2843647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400" dirty="0" smtClean="0"/>
              <a:t>4</a:t>
            </a:r>
            <a:endParaRPr lang="ru-RU" sz="1400" dirty="0"/>
          </a:p>
        </p:txBody>
      </p:sp>
      <p:sp>
        <p:nvSpPr>
          <p:cNvPr id="126" name="Овал 125"/>
          <p:cNvSpPr/>
          <p:nvPr/>
        </p:nvSpPr>
        <p:spPr>
          <a:xfrm>
            <a:off x="5794313" y="2655099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27" name="Группа 126"/>
          <p:cNvGrpSpPr/>
          <p:nvPr/>
        </p:nvGrpSpPr>
        <p:grpSpPr>
          <a:xfrm rot="-5400000">
            <a:off x="4162901" y="2594669"/>
            <a:ext cx="330077" cy="275126"/>
            <a:chOff x="7444203" y="4623158"/>
            <a:chExt cx="330077" cy="275126"/>
          </a:xfrm>
        </p:grpSpPr>
        <p:cxnSp>
          <p:nvCxnSpPr>
            <p:cNvPr id="128" name="Прямая соединительная линия 127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Прямая соединительная линия 130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6" name="TextBox 145"/>
          <p:cNvSpPr txBox="1"/>
          <p:nvPr/>
        </p:nvSpPr>
        <p:spPr>
          <a:xfrm>
            <a:off x="7957826" y="4446577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000" dirty="0" smtClean="0"/>
              <a:t>6</a:t>
            </a:r>
            <a:endParaRPr lang="ru-RU" sz="2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3054134" y="4572349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000" dirty="0" smtClean="0"/>
              <a:t>2</a:t>
            </a:r>
            <a:endParaRPr lang="ru-RU" sz="2000" dirty="0"/>
          </a:p>
        </p:txBody>
      </p:sp>
      <p:sp>
        <p:nvSpPr>
          <p:cNvPr id="83" name="TextBox 82"/>
          <p:cNvSpPr txBox="1"/>
          <p:nvPr/>
        </p:nvSpPr>
        <p:spPr>
          <a:xfrm>
            <a:off x="341321" y="2339069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84" name="Овал 83"/>
          <p:cNvSpPr/>
          <p:nvPr/>
        </p:nvSpPr>
        <p:spPr>
          <a:xfrm>
            <a:off x="1058165" y="6165304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235433" y="6093296"/>
            <a:ext cx="398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—нулевой узел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333409" y="4491619"/>
                <a:ext cx="11354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 smtClean="0"/>
                  <a:t>=</a:t>
                </a:r>
                <a14:m>
                  <m:oMath xmlns:m="http://schemas.openxmlformats.org/officeDocument/2006/math">
                    <m:r>
                      <a:rPr lang="ru-RU" sz="2800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409" y="4491619"/>
                <a:ext cx="1135480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10753" t="-10465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19785" y="6006490"/>
                <a:ext cx="4242872" cy="519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Т</a:t>
                </a:r>
                <a:r>
                  <a:rPr lang="ru-RU" dirty="0" smtClean="0"/>
                  <a:t>.к.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=0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≫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можно исключить</a:t>
                </a:r>
                <a:endParaRPr lang="ru-RU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785" y="6006490"/>
                <a:ext cx="4242872" cy="519309"/>
              </a:xfrm>
              <a:prstGeom prst="rect">
                <a:avLst/>
              </a:prstGeom>
              <a:blipFill rotWithShape="1">
                <a:blip r:embed="rId3"/>
                <a:stretch>
                  <a:fillRect l="-11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4919785" y="6006490"/>
            <a:ext cx="3981364" cy="51930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277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6500"/>
                            </p:stCondLst>
                            <p:childTnLst>
                              <p:par>
                                <p:cTn id="8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7000"/>
                            </p:stCondLst>
                            <p:childTnLst>
                              <p:par>
                                <p:cTn id="8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8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54" grpId="0"/>
      <p:bldP spid="55" grpId="0"/>
      <p:bldP spid="83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6720436" y="1570461"/>
            <a:ext cx="1368152" cy="495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Блок-схема: память с посл. доступом 15"/>
          <p:cNvSpPr/>
          <p:nvPr/>
        </p:nvSpPr>
        <p:spPr>
          <a:xfrm rot="18618578" flipH="1">
            <a:off x="7573028" y="926272"/>
            <a:ext cx="974455" cy="974455"/>
          </a:xfrm>
          <a:prstGeom prst="flowChartMagneticTap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7761720" y="892961"/>
            <a:ext cx="9396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tang" pitchFamily="18" charset="-127"/>
                <a:ea typeface="Batang" pitchFamily="18" charset="-127"/>
              </a:rPr>
              <a:t>?</a:t>
            </a:r>
            <a:endParaRPr lang="ru-RU" sz="6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5" name="Загнутый угол 4"/>
          <p:cNvSpPr/>
          <p:nvPr/>
        </p:nvSpPr>
        <p:spPr>
          <a:xfrm>
            <a:off x="381200" y="836710"/>
            <a:ext cx="5702968" cy="1872210"/>
          </a:xfrm>
          <a:prstGeom prst="foldedCorner">
            <a:avLst>
              <a:gd name="adj" fmla="val 26674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5536" y="1015556"/>
                <a:ext cx="7200800" cy="757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>)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31</m:t>
                        </m:r>
                      </m:sub>
                    </m:sSub>
                    <m:r>
                      <a:rPr lang="ru-RU" sz="2800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den>
                    </m:f>
                    <m:r>
                      <a:rPr lang="ru-RU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015556"/>
                <a:ext cx="7200800" cy="757259"/>
              </a:xfrm>
              <a:prstGeom prst="rect">
                <a:avLst/>
              </a:prstGeom>
              <a:blipFill rotWithShape="1">
                <a:blip r:embed="rId2"/>
                <a:stretch>
                  <a:fillRect b="-40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5588" y="3658539"/>
                <a:ext cx="2116670" cy="669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ru-RU" sz="2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ru-RU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88" y="3658539"/>
                <a:ext cx="2116670" cy="6697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6176" y="4254249"/>
                <a:ext cx="2737648" cy="671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6" y="4254249"/>
                <a:ext cx="2737648" cy="67165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4309912" y="3739131"/>
                <a:ext cx="1716624" cy="6623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itchFamily="18" charset="0"/>
                            <a:ea typeface="Cambria Math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itchFamily="18" charset="0"/>
                            <a:ea typeface="Cambria Math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Cambria Math" pitchFamily="18" charset="0"/>
                    <a:ea typeface="Cambria Math" pitchFamily="18" charset="0"/>
                  </a:rPr>
                  <a:t>=-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itchFamily="18" charset="0"/>
                                <a:ea typeface="Cambria Math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i="1">
                                <a:latin typeface="Cambria Math" pitchFamily="18" charset="0"/>
                                <a:ea typeface="Cambria Math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itchFamily="18" charset="0"/>
                                <a:ea typeface="Cambria Math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latin typeface="Cambria Math" pitchFamily="18" charset="0"/>
                                <a:ea typeface="Cambria Math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>
                    <a:latin typeface="Cambria Math" pitchFamily="18" charset="0"/>
                    <a:ea typeface="Cambria Math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be-BY" sz="20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912" y="3739131"/>
                <a:ext cx="1716624" cy="66236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Группа 9"/>
          <p:cNvGrpSpPr/>
          <p:nvPr/>
        </p:nvGrpSpPr>
        <p:grpSpPr>
          <a:xfrm flipH="1">
            <a:off x="691034" y="3743649"/>
            <a:ext cx="240369" cy="1803191"/>
            <a:chOff x="7092280" y="1109570"/>
            <a:chExt cx="288032" cy="1286211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cxnSp>
          <p:nvCxnSpPr>
            <p:cNvPr id="11" name="Прямая соединительная линия 10"/>
            <p:cNvCxnSpPr/>
            <p:nvPr/>
          </p:nvCxnSpPr>
          <p:spPr>
            <a:xfrm>
              <a:off x="7092280" y="1109570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7380312" y="1109570"/>
              <a:ext cx="0" cy="128621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H="1">
              <a:off x="7092280" y="2395781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1200" y="3171704"/>
                <a:ext cx="5205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После того, как нашли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21</m:t>
                        </m:r>
                      </m:sub>
                    </m:sSub>
                  </m:oMath>
                </a14:m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ru-RU" dirty="0" smtClean="0"/>
                  <a:t>и находим токи:</a:t>
                </a:r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00" y="3171704"/>
                <a:ext cx="5205823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054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95536" y="1782832"/>
                <a:ext cx="7200800" cy="771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>)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31</m:t>
                        </m:r>
                      </m:sub>
                    </m:sSub>
                    <m:r>
                      <a:rPr lang="ru-RU" sz="2800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ru-RU" sz="2800" b="0" i="0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800" dirty="0" smtClean="0"/>
                  <a:t>)</a:t>
                </a:r>
                <a:r>
                  <a:rPr lang="en-US" sz="28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ru-RU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782832"/>
                <a:ext cx="7200800" cy="771237"/>
              </a:xfrm>
              <a:prstGeom prst="rect">
                <a:avLst/>
              </a:prstGeom>
              <a:blipFill rotWithShape="1">
                <a:blip r:embed="rId7"/>
                <a:stretch>
                  <a:fillRect b="-15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6804247" y="1668008"/>
                <a:ext cx="10389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21</m:t>
                        </m:r>
                      </m:sub>
                    </m:sSub>
                  </m:oMath>
                </a14:m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7" y="1668008"/>
                <a:ext cx="1038939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Прямая со стрелкой 21"/>
          <p:cNvCxnSpPr/>
          <p:nvPr/>
        </p:nvCxnSpPr>
        <p:spPr>
          <a:xfrm>
            <a:off x="6084168" y="1855989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/>
          <p:nvPr/>
        </p:nvCxnSpPr>
        <p:spPr>
          <a:xfrm rot="10800000" flipV="1">
            <a:off x="3232684" y="4509122"/>
            <a:ext cx="2154456" cy="746486"/>
          </a:xfrm>
          <a:prstGeom prst="bentConnector3">
            <a:avLst>
              <a:gd name="adj1" fmla="val 13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-294863" y="4882365"/>
                <a:ext cx="42484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ru-RU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ru-RU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4863" y="4882365"/>
                <a:ext cx="4248472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Как действовать, если в схеме присутствуют источники тока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?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293435" y="3171704"/>
            <a:ext cx="5790733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93435" y="836710"/>
            <a:ext cx="87765" cy="18722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914408" y="3870256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Из</a:t>
            </a:r>
            <a:endParaRPr lang="ru-RU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940152" y="3863162"/>
            <a:ext cx="113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находим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8727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-108520" y="0"/>
            <a:ext cx="9505056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Как действовать, если в схеме присутствуют источники напряжения без сопротивлений</a:t>
            </a:r>
            <a:r>
              <a:rPr lang="ru-RU" sz="2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?</a:t>
            </a:r>
            <a:endParaRPr lang="ru-RU" sz="23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532252" y="2526818"/>
            <a:ext cx="3552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 rot="18925197">
            <a:off x="1041676" y="1266493"/>
            <a:ext cx="2521083" cy="252108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519590" y="2526818"/>
            <a:ext cx="3565256" cy="248011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2308549" y="744408"/>
            <a:ext cx="34520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2302217" y="4309662"/>
            <a:ext cx="345838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 flipV="1">
            <a:off x="5760598" y="744408"/>
            <a:ext cx="0" cy="35652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 rot="2700000">
            <a:off x="1334999" y="1217485"/>
            <a:ext cx="200400" cy="801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 rot="5400000">
            <a:off x="1381536" y="2126236"/>
            <a:ext cx="200400" cy="801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Прямоугольник 45"/>
          <p:cNvSpPr/>
          <p:nvPr/>
        </p:nvSpPr>
        <p:spPr>
          <a:xfrm rot="18900000">
            <a:off x="1334997" y="3021473"/>
            <a:ext cx="200400" cy="801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 rot="5400000">
            <a:off x="1033940" y="4606132"/>
            <a:ext cx="200400" cy="801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5660398" y="1387306"/>
            <a:ext cx="200400" cy="801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49" name="Группа 48"/>
          <p:cNvGrpSpPr/>
          <p:nvPr/>
        </p:nvGrpSpPr>
        <p:grpSpPr>
          <a:xfrm>
            <a:off x="4065294" y="2526818"/>
            <a:ext cx="307225" cy="297195"/>
            <a:chOff x="2794112" y="2036966"/>
            <a:chExt cx="493068" cy="476970"/>
          </a:xfrm>
        </p:grpSpPr>
        <p:cxnSp>
          <p:nvCxnSpPr>
            <p:cNvPr id="50" name="Прямая соединительная линия 49"/>
            <p:cNvCxnSpPr/>
            <p:nvPr/>
          </p:nvCxnSpPr>
          <p:spPr>
            <a:xfrm>
              <a:off x="2794112" y="2036966"/>
              <a:ext cx="282516" cy="3154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flipV="1">
              <a:off x="2898788" y="2190812"/>
              <a:ext cx="388392" cy="3231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Овал 51"/>
          <p:cNvSpPr/>
          <p:nvPr/>
        </p:nvSpPr>
        <p:spPr>
          <a:xfrm>
            <a:off x="2402243" y="4756431"/>
            <a:ext cx="500998" cy="500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479462" y="5107131"/>
            <a:ext cx="503166" cy="6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cxnSp>
        <p:nvCxnSpPr>
          <p:cNvPr id="54" name="Прямая со стрелкой 53"/>
          <p:cNvCxnSpPr/>
          <p:nvPr/>
        </p:nvCxnSpPr>
        <p:spPr>
          <a:xfrm rot="5400000">
            <a:off x="2665845" y="4757293"/>
            <a:ext cx="0" cy="499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Овал 54"/>
          <p:cNvSpPr/>
          <p:nvPr/>
        </p:nvSpPr>
        <p:spPr>
          <a:xfrm>
            <a:off x="2811274" y="3265876"/>
            <a:ext cx="500998" cy="500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3324511" y="3265876"/>
            <a:ext cx="503166" cy="6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en-US" sz="2000" dirty="0"/>
              <a:t>3</a:t>
            </a:r>
            <a:endParaRPr lang="ru-RU" sz="2000" dirty="0"/>
          </a:p>
        </p:txBody>
      </p:sp>
      <p:cxnSp>
        <p:nvCxnSpPr>
          <p:cNvPr id="57" name="Прямая со стрелкой 56"/>
          <p:cNvCxnSpPr>
            <a:stCxn id="55" idx="7"/>
          </p:cNvCxnSpPr>
          <p:nvPr/>
        </p:nvCxnSpPr>
        <p:spPr>
          <a:xfrm flipH="1">
            <a:off x="2903242" y="3339245"/>
            <a:ext cx="335661" cy="344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2889854" y="1317458"/>
            <a:ext cx="500998" cy="500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2484023" y="1337108"/>
            <a:ext cx="503166" cy="6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/>
              <a:t>6</a:t>
            </a:r>
          </a:p>
        </p:txBody>
      </p:sp>
      <p:cxnSp>
        <p:nvCxnSpPr>
          <p:cNvPr id="60" name="Прямая со стрелкой 59"/>
          <p:cNvCxnSpPr/>
          <p:nvPr/>
        </p:nvCxnSpPr>
        <p:spPr>
          <a:xfrm rot="18900000">
            <a:off x="3153456" y="1318320"/>
            <a:ext cx="0" cy="499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4031408" y="2476934"/>
            <a:ext cx="100200" cy="100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Овал 61"/>
          <p:cNvSpPr/>
          <p:nvPr/>
        </p:nvSpPr>
        <p:spPr>
          <a:xfrm>
            <a:off x="469490" y="2476934"/>
            <a:ext cx="100200" cy="100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2258449" y="694307"/>
            <a:ext cx="100200" cy="100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Овал 63"/>
          <p:cNvSpPr/>
          <p:nvPr/>
        </p:nvSpPr>
        <p:spPr>
          <a:xfrm>
            <a:off x="2252117" y="4259562"/>
            <a:ext cx="100200" cy="100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2310277" y="2259301"/>
            <a:ext cx="500998" cy="500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2364990" y="2628346"/>
            <a:ext cx="459893" cy="6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000" dirty="0" smtClean="0"/>
              <a:t>4</a:t>
            </a:r>
            <a:endParaRPr lang="ru-RU" sz="2000" dirty="0"/>
          </a:p>
        </p:txBody>
      </p:sp>
      <p:grpSp>
        <p:nvGrpSpPr>
          <p:cNvPr id="67" name="Группа 66"/>
          <p:cNvGrpSpPr/>
          <p:nvPr/>
        </p:nvGrpSpPr>
        <p:grpSpPr>
          <a:xfrm rot="5400000">
            <a:off x="2407146" y="2396580"/>
            <a:ext cx="307259" cy="256107"/>
            <a:chOff x="7444203" y="4623158"/>
            <a:chExt cx="330077" cy="275126"/>
          </a:xfrm>
        </p:grpSpPr>
        <p:cxnSp>
          <p:nvCxnSpPr>
            <p:cNvPr id="68" name="Прямая соединительная линия 67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904939" y="1086481"/>
            <a:ext cx="525549" cy="6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/>
              <a:t>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294521" y="1848664"/>
            <a:ext cx="525549" cy="6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4</a:t>
            </a:r>
            <a:endParaRPr lang="ru-RU" sz="2000" dirty="0"/>
          </a:p>
        </p:txBody>
      </p:sp>
      <p:sp>
        <p:nvSpPr>
          <p:cNvPr id="75" name="TextBox 74"/>
          <p:cNvSpPr txBox="1"/>
          <p:nvPr/>
        </p:nvSpPr>
        <p:spPr>
          <a:xfrm>
            <a:off x="1023336" y="3383393"/>
            <a:ext cx="525549" cy="6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/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39165" y="5085505"/>
            <a:ext cx="525549" cy="6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en-US" sz="2000" dirty="0" smtClean="0"/>
              <a:t>1</a:t>
            </a:r>
            <a:endParaRPr lang="ru-RU" sz="2000" dirty="0"/>
          </a:p>
        </p:txBody>
      </p:sp>
      <p:sp>
        <p:nvSpPr>
          <p:cNvPr id="77" name="TextBox 76"/>
          <p:cNvSpPr txBox="1"/>
          <p:nvPr/>
        </p:nvSpPr>
        <p:spPr>
          <a:xfrm>
            <a:off x="5134849" y="1487279"/>
            <a:ext cx="525549" cy="6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/>
              <a:t>7</a:t>
            </a:r>
          </a:p>
        </p:txBody>
      </p:sp>
      <p:sp>
        <p:nvSpPr>
          <p:cNvPr id="78" name="Стрелка вправо 77"/>
          <p:cNvSpPr/>
          <p:nvPr/>
        </p:nvSpPr>
        <p:spPr>
          <a:xfrm rot="5400000">
            <a:off x="4757742" y="3055402"/>
            <a:ext cx="1003054" cy="16636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5273608" y="2749604"/>
            <a:ext cx="398712" cy="6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80" name="Стрелка вправо 79"/>
          <p:cNvSpPr/>
          <p:nvPr/>
        </p:nvSpPr>
        <p:spPr>
          <a:xfrm rot="18905593">
            <a:off x="-20227" y="1898262"/>
            <a:ext cx="1003054" cy="16636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228943" y="1334576"/>
            <a:ext cx="398712" cy="6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5</a:t>
            </a:r>
            <a:endParaRPr lang="ru-RU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Стрелка вправо 83"/>
          <p:cNvSpPr/>
          <p:nvPr/>
        </p:nvSpPr>
        <p:spPr>
          <a:xfrm rot="2700000">
            <a:off x="3422764" y="1907622"/>
            <a:ext cx="1003054" cy="16636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3784441" y="1317458"/>
            <a:ext cx="398712" cy="6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Овал 85"/>
          <p:cNvSpPr/>
          <p:nvPr/>
        </p:nvSpPr>
        <p:spPr>
          <a:xfrm>
            <a:off x="276360" y="2542054"/>
            <a:ext cx="187741" cy="18774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7" name="Овал 86"/>
          <p:cNvSpPr/>
          <p:nvPr/>
        </p:nvSpPr>
        <p:spPr>
          <a:xfrm>
            <a:off x="2015619" y="650537"/>
            <a:ext cx="187741" cy="18774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88" name="Овал 87"/>
          <p:cNvSpPr/>
          <p:nvPr/>
        </p:nvSpPr>
        <p:spPr>
          <a:xfrm>
            <a:off x="4165882" y="2394416"/>
            <a:ext cx="187741" cy="18774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89" name="Овал 88"/>
          <p:cNvSpPr/>
          <p:nvPr/>
        </p:nvSpPr>
        <p:spPr>
          <a:xfrm>
            <a:off x="2062876" y="4299842"/>
            <a:ext cx="187741" cy="18774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72" name="Загнутый угол 71"/>
          <p:cNvSpPr/>
          <p:nvPr/>
        </p:nvSpPr>
        <p:spPr>
          <a:xfrm>
            <a:off x="1150337" y="5851262"/>
            <a:ext cx="6797411" cy="885965"/>
          </a:xfrm>
          <a:prstGeom prst="foldedCorner">
            <a:avLst>
              <a:gd name="adj" fmla="val 26674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1214985" y="5934795"/>
                <a:ext cx="7200800" cy="772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ru-RU" sz="2800" b="0" i="1" smtClean="0">
                            <a:latin typeface="Cambria Math"/>
                          </a:rPr>
                          <m:t>13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>)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ru-RU" sz="2800" b="0" i="1" smtClean="0">
                            <a:latin typeface="Cambria Math"/>
                          </a:rPr>
                          <m:t>23</m:t>
                        </m:r>
                      </m:sub>
                    </m:sSub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den>
                    </m:f>
                    <m:r>
                      <a:rPr lang="en-US" sz="28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ru-RU" sz="2800" b="0" i="1" smtClean="0">
                            <a:latin typeface="Cambria Math"/>
                          </a:rPr>
                          <m:t>4</m:t>
                        </m:r>
                        <m:r>
                          <a:rPr lang="ru-RU" sz="2800" i="1">
                            <a:latin typeface="Cambria Math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985" y="5934795"/>
                <a:ext cx="7200800" cy="772391"/>
              </a:xfrm>
              <a:prstGeom prst="rect">
                <a:avLst/>
              </a:prstGeom>
              <a:blipFill rotWithShape="1">
                <a:blip r:embed="rId2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156176" y="1460784"/>
            <a:ext cx="2736304" cy="28623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ru-RU" dirty="0" smtClean="0"/>
              <a:t>Если несколько источников(</a:t>
            </a:r>
            <a:r>
              <a:rPr lang="en-US" dirty="0" smtClean="0"/>
              <a:t>J) </a:t>
            </a:r>
            <a:r>
              <a:rPr lang="ru-RU" dirty="0" smtClean="0"/>
              <a:t>включенных без сопротивления(</a:t>
            </a:r>
            <a:r>
              <a:rPr lang="en-US" dirty="0" smtClean="0"/>
              <a:t>R</a:t>
            </a:r>
            <a:r>
              <a:rPr lang="ru-RU" dirty="0" smtClean="0"/>
              <a:t>) и эти источники имеют гальваническую связь, то нулевым узлом выбирается узел принадлежащий источнику.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544888" y="5491946"/>
                <a:ext cx="2376264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− </m:t>
                    </m:r>
                  </m:oMath>
                </a14:m>
                <a:r>
                  <a:rPr lang="en-US" dirty="0" smtClean="0"/>
                  <a:t>E6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43</m:t>
                        </m:r>
                      </m:sub>
                    </m:sSub>
                  </m:oMath>
                </a14:m>
                <a:r>
                  <a:rPr lang="en-US" dirty="0" smtClean="0"/>
                  <a:t>= E3</a:t>
                </a:r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888" y="5491946"/>
                <a:ext cx="237626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4688" b="-2187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49042" y="4632074"/>
                <a:ext cx="5351550" cy="661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24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den>
                    </m:f>
                    <m:r>
                      <a:rPr lang="ru-RU" sz="24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23</m:t>
                            </m:r>
                          </m:sub>
                        </m:sSub>
                        <m:r>
                          <a:rPr lang="en-US" sz="2400" i="1" dirty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34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4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6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den>
                    </m:f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042" y="4632074"/>
                <a:ext cx="5351550" cy="661143"/>
              </a:xfrm>
              <a:prstGeom prst="rect">
                <a:avLst/>
              </a:prstGeom>
              <a:blipFill rotWithShape="1">
                <a:blip r:embed="rId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Группа 89"/>
          <p:cNvGrpSpPr/>
          <p:nvPr/>
        </p:nvGrpSpPr>
        <p:grpSpPr>
          <a:xfrm flipH="1">
            <a:off x="4489827" y="4539423"/>
            <a:ext cx="118429" cy="888426"/>
            <a:chOff x="7092280" y="1109570"/>
            <a:chExt cx="288032" cy="1286211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cxnSp>
          <p:nvCxnSpPr>
            <p:cNvPr id="91" name="Прямая соединительная линия 90"/>
            <p:cNvCxnSpPr/>
            <p:nvPr/>
          </p:nvCxnSpPr>
          <p:spPr>
            <a:xfrm>
              <a:off x="7092280" y="1109570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91"/>
            <p:cNvCxnSpPr/>
            <p:nvPr/>
          </p:nvCxnSpPr>
          <p:spPr>
            <a:xfrm>
              <a:off x="7380312" y="1109570"/>
              <a:ext cx="0" cy="128621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Прямая соединительная линия 92"/>
            <p:cNvCxnSpPr/>
            <p:nvPr/>
          </p:nvCxnSpPr>
          <p:spPr>
            <a:xfrm flipH="1">
              <a:off x="7092280" y="2395781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Прямоугольник 4"/>
          <p:cNvSpPr/>
          <p:nvPr/>
        </p:nvSpPr>
        <p:spPr>
          <a:xfrm>
            <a:off x="6156176" y="1334576"/>
            <a:ext cx="2736304" cy="12620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67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/>
      <p:bldP spid="80" grpId="0" animBg="1"/>
      <p:bldP spid="81" grpId="0"/>
      <p:bldP spid="84" grpId="0" animBg="1"/>
      <p:bldP spid="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-108520" y="0"/>
            <a:ext cx="9505056" cy="47705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500" dirty="0">
                <a:solidFill>
                  <a:schemeClr val="tx1"/>
                </a:solidFill>
                <a:latin typeface="Gabriola" pitchFamily="82" charset="0"/>
              </a:rPr>
              <a:t>Как быть если метод узловых напряжений не позволяет составить </a:t>
            </a:r>
            <a:r>
              <a:rPr lang="ru-RU" sz="2500" dirty="0" smtClean="0">
                <a:solidFill>
                  <a:schemeClr val="tx1"/>
                </a:solidFill>
                <a:latin typeface="Gabriola" pitchFamily="82" charset="0"/>
              </a:rPr>
              <a:t>уравнения</a:t>
            </a:r>
            <a:endParaRPr lang="ru-RU" sz="2500" dirty="0">
              <a:solidFill>
                <a:schemeClr val="tx1"/>
              </a:solidFill>
              <a:latin typeface="Gabriola" pitchFamily="82" charset="0"/>
            </a:endParaRPr>
          </a:p>
        </p:txBody>
      </p:sp>
      <p:sp>
        <p:nvSpPr>
          <p:cNvPr id="54" name="Загнутый угол 53"/>
          <p:cNvSpPr/>
          <p:nvPr/>
        </p:nvSpPr>
        <p:spPr>
          <a:xfrm>
            <a:off x="1109910" y="5802574"/>
            <a:ext cx="7566546" cy="885965"/>
          </a:xfrm>
          <a:prstGeom prst="foldedCorner">
            <a:avLst>
              <a:gd name="adj" fmla="val 26674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 flipV="1">
            <a:off x="2178036" y="5076611"/>
            <a:ext cx="4415006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26" idx="0"/>
          </p:cNvCxnSpPr>
          <p:nvPr/>
        </p:nvCxnSpPr>
        <p:spPr>
          <a:xfrm flipH="1">
            <a:off x="2178036" y="2528829"/>
            <a:ext cx="1" cy="25477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flipV="1">
            <a:off x="6593042" y="2579064"/>
            <a:ext cx="0" cy="24975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 rot="18925197">
            <a:off x="2703793" y="1309879"/>
            <a:ext cx="2538806" cy="253880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979572" y="784123"/>
            <a:ext cx="34763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3973195" y="4374442"/>
            <a:ext cx="348269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7455888" y="784123"/>
            <a:ext cx="0" cy="35903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 rot="2700000">
            <a:off x="2999178" y="1260526"/>
            <a:ext cx="201808" cy="807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354984" y="1431542"/>
            <a:ext cx="201808" cy="807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3" name="Группа 12"/>
          <p:cNvGrpSpPr/>
          <p:nvPr/>
        </p:nvGrpSpPr>
        <p:grpSpPr>
          <a:xfrm rot="2261282">
            <a:off x="3847210" y="4459732"/>
            <a:ext cx="309385" cy="299284"/>
            <a:chOff x="2794112" y="2036966"/>
            <a:chExt cx="493068" cy="476970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>
              <a:off x="2794112" y="2036966"/>
              <a:ext cx="282516" cy="3154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V="1">
              <a:off x="2898788" y="2190812"/>
              <a:ext cx="388392" cy="3231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/>
        </p:nvSpPr>
        <p:spPr>
          <a:xfrm>
            <a:off x="4073924" y="4824351"/>
            <a:ext cx="504520" cy="5045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4151687" y="5177516"/>
            <a:ext cx="506703" cy="605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 rot="5400000">
            <a:off x="4339379" y="4825219"/>
            <a:ext cx="0" cy="502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56280" y="1380991"/>
            <a:ext cx="506703" cy="605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6</a:t>
            </a:r>
            <a:endParaRPr lang="ru-RU" sz="2000" dirty="0"/>
          </a:p>
        </p:txBody>
      </p:sp>
      <p:grpSp>
        <p:nvGrpSpPr>
          <p:cNvPr id="82" name="Группа 81"/>
          <p:cNvGrpSpPr/>
          <p:nvPr/>
        </p:nvGrpSpPr>
        <p:grpSpPr>
          <a:xfrm>
            <a:off x="4564963" y="1361202"/>
            <a:ext cx="504520" cy="504520"/>
            <a:chOff x="4568757" y="1696805"/>
            <a:chExt cx="538204" cy="538204"/>
          </a:xfrm>
        </p:grpSpPr>
        <p:sp>
          <p:nvSpPr>
            <p:cNvPr id="22" name="Овал 21"/>
            <p:cNvSpPr/>
            <p:nvPr/>
          </p:nvSpPr>
          <p:spPr>
            <a:xfrm>
              <a:off x="4568757" y="1696805"/>
              <a:ext cx="538204" cy="5382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4" name="Прямая со стрелкой 23"/>
            <p:cNvCxnSpPr/>
            <p:nvPr/>
          </p:nvCxnSpPr>
          <p:spPr>
            <a:xfrm rot="18900000">
              <a:off x="4851935" y="1697731"/>
              <a:ext cx="0" cy="5363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Овал 24"/>
          <p:cNvSpPr/>
          <p:nvPr/>
        </p:nvSpPr>
        <p:spPr>
          <a:xfrm>
            <a:off x="5714542" y="2528829"/>
            <a:ext cx="100904" cy="1009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2127584" y="2528829"/>
            <a:ext cx="100904" cy="1009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3929119" y="733671"/>
            <a:ext cx="100904" cy="1009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922743" y="4323989"/>
            <a:ext cx="100904" cy="1009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2566095" y="1128601"/>
            <a:ext cx="529243" cy="605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00561" y="5155738"/>
            <a:ext cx="529243" cy="605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en-US" sz="2000" dirty="0" smtClean="0"/>
              <a:t>1</a:t>
            </a:r>
            <a:endParaRPr lang="ru-RU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7560514" y="1532217"/>
            <a:ext cx="529243" cy="605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7</a:t>
            </a:r>
            <a:endParaRPr lang="ru-RU" sz="2000" dirty="0"/>
          </a:p>
        </p:txBody>
      </p:sp>
      <p:sp>
        <p:nvSpPr>
          <p:cNvPr id="41" name="Стрелка вправо 40"/>
          <p:cNvSpPr/>
          <p:nvPr/>
        </p:nvSpPr>
        <p:spPr>
          <a:xfrm rot="5400000">
            <a:off x="6525066" y="1288068"/>
            <a:ext cx="1010106" cy="16753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7044558" y="980120"/>
            <a:ext cx="401515" cy="605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Стрелка вправо 42"/>
          <p:cNvSpPr/>
          <p:nvPr/>
        </p:nvSpPr>
        <p:spPr>
          <a:xfrm rot="18905593">
            <a:off x="1634425" y="1946089"/>
            <a:ext cx="1010106" cy="16753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1885346" y="1378441"/>
            <a:ext cx="401515" cy="605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45" name="Стрелка вправо 44"/>
          <p:cNvSpPr/>
          <p:nvPr/>
        </p:nvSpPr>
        <p:spPr>
          <a:xfrm rot="2700000">
            <a:off x="5101619" y="1955516"/>
            <a:ext cx="1010106" cy="16753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465839" y="1361202"/>
            <a:ext cx="401515" cy="605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2303513" y="2451953"/>
            <a:ext cx="189060" cy="18906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Овал 47"/>
          <p:cNvSpPr/>
          <p:nvPr/>
        </p:nvSpPr>
        <p:spPr>
          <a:xfrm>
            <a:off x="3733682" y="595062"/>
            <a:ext cx="189060" cy="18906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9" name="Овал 48"/>
          <p:cNvSpPr/>
          <p:nvPr/>
        </p:nvSpPr>
        <p:spPr>
          <a:xfrm>
            <a:off x="5417611" y="2470551"/>
            <a:ext cx="189060" cy="18906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3732171" y="4364553"/>
            <a:ext cx="189060" cy="18906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 rot="5400000">
            <a:off x="2696003" y="4672996"/>
            <a:ext cx="201808" cy="807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Прямоугольник 59"/>
          <p:cNvSpPr/>
          <p:nvPr/>
        </p:nvSpPr>
        <p:spPr>
          <a:xfrm rot="2700000">
            <a:off x="4495712" y="3348290"/>
            <a:ext cx="201808" cy="807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4508616" y="3710483"/>
            <a:ext cx="529243" cy="605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8</a:t>
            </a:r>
            <a:endParaRPr lang="ru-RU" sz="2000" dirty="0"/>
          </a:p>
        </p:txBody>
      </p:sp>
      <p:cxnSp>
        <p:nvCxnSpPr>
          <p:cNvPr id="66" name="Прямая соединительная линия 65"/>
          <p:cNvCxnSpPr>
            <a:endCxn id="25" idx="6"/>
          </p:cNvCxnSpPr>
          <p:nvPr/>
        </p:nvCxnSpPr>
        <p:spPr>
          <a:xfrm flipH="1">
            <a:off x="5815446" y="2579282"/>
            <a:ext cx="7775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Овал 69"/>
          <p:cNvSpPr/>
          <p:nvPr/>
        </p:nvSpPr>
        <p:spPr>
          <a:xfrm>
            <a:off x="2948264" y="3335314"/>
            <a:ext cx="504520" cy="5045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2492573" y="3355102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9</a:t>
            </a:r>
            <a:endParaRPr lang="ru-RU" sz="2000" dirty="0"/>
          </a:p>
        </p:txBody>
      </p:sp>
      <p:cxnSp>
        <p:nvCxnSpPr>
          <p:cNvPr id="72" name="Прямая со стрелкой 71"/>
          <p:cNvCxnSpPr/>
          <p:nvPr/>
        </p:nvCxnSpPr>
        <p:spPr>
          <a:xfrm rot="18900000">
            <a:off x="3200525" y="3361083"/>
            <a:ext cx="0" cy="502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Овал 72"/>
          <p:cNvSpPr/>
          <p:nvPr/>
        </p:nvSpPr>
        <p:spPr>
          <a:xfrm rot="16200000">
            <a:off x="6340782" y="3285716"/>
            <a:ext cx="504520" cy="5045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6760706" y="3358739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6</a:t>
            </a:r>
            <a:endParaRPr lang="ru-RU" sz="2000" dirty="0"/>
          </a:p>
        </p:txBody>
      </p:sp>
      <p:cxnSp>
        <p:nvCxnSpPr>
          <p:cNvPr id="75" name="Прямая со стрелкой 74"/>
          <p:cNvCxnSpPr/>
          <p:nvPr/>
        </p:nvCxnSpPr>
        <p:spPr>
          <a:xfrm>
            <a:off x="6591029" y="3286584"/>
            <a:ext cx="0" cy="502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174558" y="5886107"/>
                <a:ext cx="7200800" cy="758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ru-RU" sz="2800" b="0" i="1" smtClean="0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8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>)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ru-RU" sz="2800" b="0" i="1" smtClean="0">
                            <a:latin typeface="Cambria Math"/>
                          </a:rPr>
                          <m:t>41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8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>)=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8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  <m:r>
                          <a:rPr lang="ru-RU" sz="28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558" y="5886107"/>
                <a:ext cx="7200800" cy="758093"/>
              </a:xfrm>
              <a:prstGeom prst="rect">
                <a:avLst/>
              </a:prstGeom>
              <a:blipFill rotWithShape="1">
                <a:blip r:embed="rId2"/>
                <a:stretch>
                  <a:fillRect b="-40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750" y="813106"/>
            <a:ext cx="319877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Требуется преобразование: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 rot="18883903">
            <a:off x="4964539" y="2895348"/>
            <a:ext cx="504520" cy="5045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4449104" y="2659611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6</a:t>
            </a:r>
            <a:endParaRPr lang="ru-RU" sz="2000" dirty="0"/>
          </a:p>
        </p:txBody>
      </p:sp>
      <p:cxnSp>
        <p:nvCxnSpPr>
          <p:cNvPr id="62" name="Прямая со стрелкой 61"/>
          <p:cNvCxnSpPr/>
          <p:nvPr/>
        </p:nvCxnSpPr>
        <p:spPr>
          <a:xfrm rot="2683903">
            <a:off x="5214786" y="2896216"/>
            <a:ext cx="0" cy="502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043608" y="5802574"/>
            <a:ext cx="66302" cy="8859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226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60"/>
                            </p:stCondLst>
                            <p:childTnLst>
                              <p:par>
                                <p:cTn id="8" presetID="6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1" grpId="0" animBg="1"/>
      <p:bldP spid="42" grpId="0"/>
      <p:bldP spid="43" grpId="0" animBg="1"/>
      <p:bldP spid="44" grpId="0"/>
      <p:bldP spid="45" grpId="0" animBg="1"/>
      <p:bldP spid="46" grpId="0"/>
      <p:bldP spid="73" grpId="0" animBg="1"/>
      <p:bldP spid="74" grpId="0"/>
      <p:bldP spid="2" grpId="0" animBg="1"/>
      <p:bldP spid="57" grpId="0" animBg="1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259968" y="3698507"/>
            <a:ext cx="3312368" cy="1099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-108520" y="0"/>
            <a:ext cx="9505056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Gabriola" pitchFamily="82" charset="0"/>
              </a:rPr>
              <a:t>МЕТОД КОНТУРНЫХ </a:t>
            </a:r>
            <a:r>
              <a:rPr lang="ru-RU" sz="2400" dirty="0" smtClean="0">
                <a:solidFill>
                  <a:schemeClr val="tx1"/>
                </a:solidFill>
                <a:latin typeface="Gabriola" pitchFamily="82" charset="0"/>
              </a:rPr>
              <a:t>ТОКОВ</a:t>
            </a:r>
            <a:endParaRPr lang="ru-RU" sz="2400" dirty="0">
              <a:solidFill>
                <a:schemeClr val="tx1"/>
              </a:solidFill>
              <a:latin typeface="Gabriola" pitchFamily="82" charset="0"/>
            </a:endParaRPr>
          </a:p>
        </p:txBody>
      </p:sp>
      <p:sp>
        <p:nvSpPr>
          <p:cNvPr id="9" name="Выноска со стрелкой вверх 8"/>
          <p:cNvSpPr/>
          <p:nvPr/>
        </p:nvSpPr>
        <p:spPr>
          <a:xfrm>
            <a:off x="5259968" y="2818377"/>
            <a:ext cx="3312368" cy="1453392"/>
          </a:xfrm>
          <a:prstGeom prst="upArrow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0" name="Загнутый угол 79"/>
          <p:cNvSpPr/>
          <p:nvPr/>
        </p:nvSpPr>
        <p:spPr>
          <a:xfrm>
            <a:off x="4706616" y="1270878"/>
            <a:ext cx="4329711" cy="1268841"/>
          </a:xfrm>
          <a:prstGeom prst="foldedCorner">
            <a:avLst>
              <a:gd name="adj" fmla="val 26674"/>
            </a:avLst>
          </a:prstGeom>
          <a:ln>
            <a:prstDash val="sys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565519" y="1258414"/>
            <a:ext cx="0" cy="4880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565519" y="6138600"/>
            <a:ext cx="396043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 flipV="1">
            <a:off x="4525958" y="1258414"/>
            <a:ext cx="1" cy="4880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>
            <a:off x="565519" y="1258414"/>
            <a:ext cx="39604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565519" y="2970760"/>
            <a:ext cx="39604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2545739" y="2970760"/>
            <a:ext cx="0" cy="31678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 rot="5400000">
            <a:off x="1375362" y="2540196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 rot="5400000">
            <a:off x="3480729" y="2540197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457878" y="3887820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 rot="5400000">
            <a:off x="3500176" y="5708037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2438098" y="3887820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1496828" y="504442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2</a:t>
            </a:r>
            <a:endParaRPr lang="ru-RU" sz="2000" dirty="0"/>
          </a:p>
        </p:txBody>
      </p:sp>
      <p:sp>
        <p:nvSpPr>
          <p:cNvPr id="39" name="Прямоугольник 38"/>
          <p:cNvSpPr/>
          <p:nvPr/>
        </p:nvSpPr>
        <p:spPr>
          <a:xfrm rot="5400000">
            <a:off x="1728660" y="827851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1236781" y="2324428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4</a:t>
            </a:r>
            <a:endParaRPr lang="ru-RU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3361595" y="2324427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5</a:t>
            </a:r>
            <a:endParaRPr lang="ru-RU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2641710" y="4089296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6</a:t>
            </a:r>
            <a:endParaRPr lang="ru-RU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673160" y="4070618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3806606" y="6124430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r>
              <a:rPr lang="ru-RU" sz="2000" dirty="0" smtClean="0"/>
              <a:t>3</a:t>
            </a:r>
            <a:endParaRPr lang="ru-RU" sz="2000" dirty="0"/>
          </a:p>
        </p:txBody>
      </p:sp>
      <p:sp>
        <p:nvSpPr>
          <p:cNvPr id="45" name="Овал 44"/>
          <p:cNvSpPr/>
          <p:nvPr/>
        </p:nvSpPr>
        <p:spPr>
          <a:xfrm>
            <a:off x="511698" y="2916939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2491918" y="2916939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4472137" y="2916939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491917" y="6084779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Овал 50"/>
          <p:cNvSpPr/>
          <p:nvPr/>
        </p:nvSpPr>
        <p:spPr>
          <a:xfrm>
            <a:off x="2460143" y="6246242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52" name="Круговая стрелка 51"/>
          <p:cNvSpPr/>
          <p:nvPr/>
        </p:nvSpPr>
        <p:spPr>
          <a:xfrm rot="9821207">
            <a:off x="1319849" y="3900824"/>
            <a:ext cx="781364" cy="78136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3110507"/>
              <a:gd name="adj5" fmla="val 125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Круговая стрелка 52"/>
          <p:cNvSpPr/>
          <p:nvPr/>
        </p:nvSpPr>
        <p:spPr>
          <a:xfrm rot="9821207">
            <a:off x="3248887" y="3881086"/>
            <a:ext cx="781364" cy="78136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3110507"/>
              <a:gd name="adj5" fmla="val 125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4" name="Овал 53"/>
          <p:cNvSpPr/>
          <p:nvPr/>
        </p:nvSpPr>
        <p:spPr>
          <a:xfrm>
            <a:off x="3000972" y="989312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3420585" y="1270878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2</a:t>
            </a:r>
            <a:endParaRPr lang="ru-RU" sz="2000" dirty="0"/>
          </a:p>
        </p:txBody>
      </p:sp>
      <p:cxnSp>
        <p:nvCxnSpPr>
          <p:cNvPr id="56" name="Прямая со стрелкой 55"/>
          <p:cNvCxnSpPr/>
          <p:nvPr/>
        </p:nvCxnSpPr>
        <p:spPr>
          <a:xfrm rot="-5400000">
            <a:off x="3284150" y="990238"/>
            <a:ext cx="0" cy="536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Овал 56"/>
          <p:cNvSpPr/>
          <p:nvPr/>
        </p:nvSpPr>
        <p:spPr>
          <a:xfrm>
            <a:off x="4250513" y="4070618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4590323" y="3625437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3</a:t>
            </a:r>
            <a:endParaRPr lang="ru-RU" sz="2000" dirty="0"/>
          </a:p>
        </p:txBody>
      </p:sp>
      <p:cxnSp>
        <p:nvCxnSpPr>
          <p:cNvPr id="59" name="Прямая со стрелкой 58"/>
          <p:cNvCxnSpPr/>
          <p:nvPr/>
        </p:nvCxnSpPr>
        <p:spPr>
          <a:xfrm>
            <a:off x="4525959" y="4078141"/>
            <a:ext cx="0" cy="536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Овал 59"/>
          <p:cNvSpPr/>
          <p:nvPr/>
        </p:nvSpPr>
        <p:spPr>
          <a:xfrm>
            <a:off x="1165603" y="5869497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1566034" y="6192420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cxnSp>
        <p:nvCxnSpPr>
          <p:cNvPr id="62" name="Прямая со стрелкой 61"/>
          <p:cNvCxnSpPr/>
          <p:nvPr/>
        </p:nvCxnSpPr>
        <p:spPr>
          <a:xfrm rot="-5400000">
            <a:off x="1448781" y="5870423"/>
            <a:ext cx="0" cy="536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Стрелка вправо 62"/>
          <p:cNvSpPr/>
          <p:nvPr/>
        </p:nvSpPr>
        <p:spPr>
          <a:xfrm rot="16200000">
            <a:off x="-137217" y="5247096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Стрелка вправо 63"/>
          <p:cNvSpPr/>
          <p:nvPr/>
        </p:nvSpPr>
        <p:spPr>
          <a:xfrm rot="5400000">
            <a:off x="4167844" y="5166361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5" name="Стрелка вправо 64"/>
          <p:cNvSpPr/>
          <p:nvPr/>
        </p:nvSpPr>
        <p:spPr>
          <a:xfrm>
            <a:off x="986874" y="2259161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6" name="Стрелка вправо 65"/>
          <p:cNvSpPr/>
          <p:nvPr/>
        </p:nvSpPr>
        <p:spPr>
          <a:xfrm rot="10800000">
            <a:off x="3083926" y="2259161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5293" y="5148165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95978" y="5013290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68506" y="1737459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660902" y="1737459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Стрелка вправо 70"/>
          <p:cNvSpPr/>
          <p:nvPr/>
        </p:nvSpPr>
        <p:spPr>
          <a:xfrm rot="5400000">
            <a:off x="1826096" y="5205872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1927051" y="5013290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253542" y="2769077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>
            <a:off x="2540868" y="2673533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75" name="Овал 74"/>
          <p:cNvSpPr/>
          <p:nvPr/>
        </p:nvSpPr>
        <p:spPr>
          <a:xfrm>
            <a:off x="4270342" y="2717535"/>
            <a:ext cx="201683" cy="201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76" name="Круговая стрелка 75"/>
          <p:cNvSpPr/>
          <p:nvPr/>
        </p:nvSpPr>
        <p:spPr>
          <a:xfrm rot="9821207">
            <a:off x="2158429" y="1599822"/>
            <a:ext cx="781364" cy="78136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3110507"/>
              <a:gd name="adj5" fmla="val 125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795978" y="1244202"/>
                <a:ext cx="42403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80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978" y="1244202"/>
                <a:ext cx="4240349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671799" y="1617242"/>
                <a:ext cx="42403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799" y="1617242"/>
                <a:ext cx="4240349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671798" y="2016499"/>
                <a:ext cx="42403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798" y="2016499"/>
                <a:ext cx="4240349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Левая фигурная скобка 80"/>
          <p:cNvSpPr/>
          <p:nvPr/>
        </p:nvSpPr>
        <p:spPr>
          <a:xfrm>
            <a:off x="4763614" y="1348225"/>
            <a:ext cx="246525" cy="1126971"/>
          </a:xfrm>
          <a:prstGeom prst="leftBrace">
            <a:avLst>
              <a:gd name="adj1" fmla="val 32899"/>
              <a:gd name="adj2" fmla="val 5000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59968" y="3284984"/>
                <a:ext cx="331236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Количество уравнений:</a:t>
                </a:r>
              </a:p>
              <a:p>
                <a:r>
                  <a:rPr lang="ru-RU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      </a:t>
                </a:r>
                <a:r>
                  <a:rPr lang="en-US" sz="4000" b="1" spc="50" dirty="0" smtClean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innerShdw blurRad="50900" dist="38500" dir="13500000">
                        <a:srgbClr val="000000">
                          <a:alpha val="60000"/>
                        </a:srgbClr>
                      </a:innerShdw>
                    </a:effectLst>
                  </a:rPr>
                  <a:t>n=b-(y-1)</a:t>
                </a:r>
              </a:p>
              <a:p>
                <a:r>
                  <a:rPr lang="ru-RU" dirty="0" smtClean="0"/>
                  <a:t>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−количество ветвей</m:t>
                    </m:r>
                  </m:oMath>
                </a14:m>
                <a:endParaRPr lang="ru-R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𝑦</m:t>
                      </m:r>
                      <m:r>
                        <a:rPr lang="en-US" i="1" dirty="0" smtClean="0">
                          <a:latin typeface="Cambria Math"/>
                        </a:rPr>
                        <m:t>−количество узлов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968" y="3284984"/>
                <a:ext cx="3312368" cy="1815882"/>
              </a:xfrm>
              <a:prstGeom prst="rect">
                <a:avLst/>
              </a:prstGeom>
              <a:blipFill rotWithShape="1">
                <a:blip r:embed="rId5"/>
                <a:stretch>
                  <a:fillRect t="-16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Прямоугольник 81"/>
              <p:cNvSpPr/>
              <p:nvPr/>
            </p:nvSpPr>
            <p:spPr>
              <a:xfrm>
                <a:off x="5488026" y="5031256"/>
                <a:ext cx="13039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2" name="Прямоугольник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026" y="5031256"/>
                <a:ext cx="130394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Прямоугольник 82"/>
              <p:cNvSpPr/>
              <p:nvPr/>
            </p:nvSpPr>
            <p:spPr>
              <a:xfrm>
                <a:off x="5488026" y="5305184"/>
                <a:ext cx="13039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3" name="Прямоугольник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026" y="5305184"/>
                <a:ext cx="130394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Прямоугольник 83"/>
              <p:cNvSpPr/>
              <p:nvPr/>
            </p:nvSpPr>
            <p:spPr>
              <a:xfrm>
                <a:off x="5311303" y="5609830"/>
                <a:ext cx="1412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4" name="Прямоугольник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303" y="5609830"/>
                <a:ext cx="1412951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Группа 84"/>
          <p:cNvGrpSpPr/>
          <p:nvPr/>
        </p:nvGrpSpPr>
        <p:grpSpPr>
          <a:xfrm flipH="1">
            <a:off x="5351953" y="4969777"/>
            <a:ext cx="240369" cy="1073372"/>
            <a:chOff x="7092280" y="1109570"/>
            <a:chExt cx="288032" cy="1286211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cxnSp>
          <p:nvCxnSpPr>
            <p:cNvPr id="86" name="Прямая соединительная линия 85"/>
            <p:cNvCxnSpPr/>
            <p:nvPr/>
          </p:nvCxnSpPr>
          <p:spPr>
            <a:xfrm>
              <a:off x="7092280" y="1109570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Прямая соединительная линия 86"/>
            <p:cNvCxnSpPr/>
            <p:nvPr/>
          </p:nvCxnSpPr>
          <p:spPr>
            <a:xfrm>
              <a:off x="7380312" y="1109570"/>
              <a:ext cx="0" cy="128621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/>
            <p:nvPr/>
          </p:nvCxnSpPr>
          <p:spPr>
            <a:xfrm flipH="1">
              <a:off x="7092280" y="2395781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483003" y="4066791"/>
                <a:ext cx="5055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1к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003" y="4066791"/>
                <a:ext cx="505588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Прямоугольник 90"/>
              <p:cNvSpPr/>
              <p:nvPr/>
            </p:nvSpPr>
            <p:spPr>
              <a:xfrm>
                <a:off x="3420585" y="4043129"/>
                <a:ext cx="510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  <m:r>
                            <a:rPr lang="ru-RU" i="1">
                              <a:latin typeface="Cambria Math"/>
                            </a:rPr>
                            <m:t>к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1" name="Прямоугольник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585" y="4043129"/>
                <a:ext cx="510909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Прямоугольник 91"/>
              <p:cNvSpPr/>
              <p:nvPr/>
            </p:nvSpPr>
            <p:spPr>
              <a:xfrm>
                <a:off x="2305529" y="1789946"/>
                <a:ext cx="510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ru-RU" i="1">
                              <a:latin typeface="Cambria Math"/>
                            </a:rPr>
                            <m:t>к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2" name="Прямоугольник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529" y="1789946"/>
                <a:ext cx="510909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Стрелка вправо 88"/>
          <p:cNvSpPr/>
          <p:nvPr/>
        </p:nvSpPr>
        <p:spPr>
          <a:xfrm>
            <a:off x="398045" y="864683"/>
            <a:ext cx="1077545" cy="1787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479677" y="342981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706616" y="1210825"/>
            <a:ext cx="4329711" cy="6005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871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63" grpId="0" animBg="1"/>
      <p:bldP spid="64" grpId="0" animBg="1"/>
      <p:bldP spid="65" grpId="0" animBg="1"/>
      <p:bldP spid="66" grpId="0" animBg="1"/>
      <p:bldP spid="67" grpId="0"/>
      <p:bldP spid="68" grpId="0"/>
      <p:bldP spid="69" grpId="0"/>
      <p:bldP spid="70" grpId="0"/>
      <p:bldP spid="71" grpId="0" animBg="1"/>
      <p:bldP spid="72" grpId="0"/>
      <p:bldP spid="76" grpId="0" animBg="1"/>
      <p:bldP spid="89" grpId="0" animBg="1"/>
      <p:bldP spid="90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1850065</TotalTime>
  <Words>4420</Words>
  <Application>Microsoft Office PowerPoint</Application>
  <PresentationFormat>Экран (4:3)</PresentationFormat>
  <Paragraphs>710</Paragraphs>
  <Slides>35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>Шилин Леонид Юрьевич</Manager>
  <Company>БГУИР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Электрических Цепей</dc:title>
  <dc:creator>Vyacheslav</dc:creator>
  <cp:keywords>тэц, тоэ, электрические цепи</cp:keywords>
  <cp:lastModifiedBy>Vyacheslav</cp:lastModifiedBy>
  <cp:revision>427</cp:revision>
  <dcterms:created xsi:type="dcterms:W3CDTF">2012-03-12T19:00:48Z</dcterms:created>
  <dcterms:modified xsi:type="dcterms:W3CDTF">2012-10-17T21:04:57Z</dcterms:modified>
</cp:coreProperties>
</file>