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3" r:id="rId7"/>
    <p:sldMasterId id="2147483745" r:id="rId8"/>
    <p:sldMasterId id="2147483757" r:id="rId9"/>
    <p:sldMasterId id="2147483769" r:id="rId10"/>
    <p:sldMasterId id="2147483781" r:id="rId11"/>
    <p:sldMasterId id="2147483793" r:id="rId12"/>
    <p:sldMasterId id="2147483805" r:id="rId13"/>
    <p:sldMasterId id="2147483817" r:id="rId14"/>
    <p:sldMasterId id="2147483829" r:id="rId15"/>
  </p:sldMasterIdLst>
  <p:sldIdLst>
    <p:sldId id="256" r:id="rId16"/>
    <p:sldId id="257" r:id="rId17"/>
    <p:sldId id="264" r:id="rId18"/>
    <p:sldId id="258" r:id="rId19"/>
    <p:sldId id="260" r:id="rId20"/>
    <p:sldId id="262" r:id="rId21"/>
    <p:sldId id="266" r:id="rId22"/>
    <p:sldId id="265" r:id="rId23"/>
    <p:sldId id="259" r:id="rId24"/>
    <p:sldId id="261" r:id="rId25"/>
    <p:sldId id="263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9" autoAdjust="0"/>
    <p:restoredTop sz="94660"/>
  </p:normalViewPr>
  <p:slideViewPr>
    <p:cSldViewPr snapToGrid="0">
      <p:cViewPr>
        <p:scale>
          <a:sx n="66" d="100"/>
          <a:sy n="66" d="100"/>
        </p:scale>
        <p:origin x="3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8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8.pn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3" descr="システナロゴマーク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929" y="33194"/>
            <a:ext cx="1389071" cy="113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64088" y="6677025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2010-2017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1" name="直線コネクタ 8"/>
          <p:cNvCxnSpPr/>
          <p:nvPr/>
        </p:nvCxnSpPr>
        <p:spPr>
          <a:xfrm>
            <a:off x="1353369" y="2724150"/>
            <a:ext cx="95431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0404" y="1967906"/>
            <a:ext cx="9829097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93208" y="33194"/>
            <a:ext cx="2304256" cy="57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026400" y="6648324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2010-2017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6119"/>
            <a:ext cx="12192000" cy="1079265"/>
          </a:xfrm>
          <a:prstGeom prst="rect">
            <a:avLst/>
          </a:prstGeom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040216" y="6544501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949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7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92696"/>
            <a:ext cx="27432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92696"/>
            <a:ext cx="80264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5BD3-ECDA-4AB3-9D05-7095E3BC9DC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72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1" y="5678795"/>
            <a:ext cx="2463145" cy="80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2" y="5678664"/>
            <a:ext cx="2463145" cy="80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正方形/長方形 18"/>
          <p:cNvSpPr/>
          <p:nvPr userDrawn="1"/>
        </p:nvSpPr>
        <p:spPr>
          <a:xfrm>
            <a:off x="0" y="6453336"/>
            <a:ext cx="12192000" cy="40559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3307">
            <a:off x="339032" y="-290632"/>
            <a:ext cx="11681142" cy="7392221"/>
          </a:xfrm>
          <a:prstGeom prst="rect">
            <a:avLst/>
          </a:prstGeom>
        </p:spPr>
      </p:pic>
      <p:pic>
        <p:nvPicPr>
          <p:cNvPr id="16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03950" y="32009"/>
            <a:ext cx="752586" cy="61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4239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9756236" y="33576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19482" y="3171321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44607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8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E236-6897-438E-832F-57B2C04EA1D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F440-AC8E-46C4-A032-D41F84CC33AE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DE8-7329-46A8-B87C-8137AD78526F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54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204-7592-4251-A3B5-C5B061C587B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62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9184-5A69-41FF-BC62-B4636C002084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2E0-26C2-411D-828B-2DA119EE559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67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694080"/>
            <a:ext cx="4011084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692696"/>
            <a:ext cx="6815668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771432"/>
            <a:ext cx="4011084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5FD5-2324-4BD2-9F37-31D82B2D122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9377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49894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5044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52F-B200-4CF2-AD65-C0A9C5E6FB8B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5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80728"/>
            <a:ext cx="27432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80728"/>
            <a:ext cx="80264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16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1D86-AFCD-4B0A-A5C8-9598DFF285B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42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59828"/>
            <a:ext cx="27432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59828"/>
            <a:ext cx="80264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003E-D1FC-4F85-ADCB-525EB4AED25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83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5276"/>
            <a:ext cx="218384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正方形/長方形 17"/>
          <p:cNvSpPr/>
          <p:nvPr userDrawn="1"/>
        </p:nvSpPr>
        <p:spPr>
          <a:xfrm>
            <a:off x="0" y="6423815"/>
            <a:ext cx="12192000" cy="432602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6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47351" y="36624"/>
            <a:ext cx="844649" cy="68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4239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</a:t>
            </a:r>
            <a:r>
              <a:rPr lang="en-US" altLang="ja-JP" sz="900" b="1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©</a:t>
            </a:r>
            <a:r>
              <a:rPr lang="en-US" altLang="ja-JP" sz="900" b="1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7</a:t>
            </a:r>
            <a:r>
              <a:rPr lang="en-US" altLang="ja-JP" sz="900" b="1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9791700" y="56753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19403" y="3052954"/>
            <a:ext cx="10820213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44607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61" y="6600269"/>
            <a:ext cx="2855539" cy="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4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7500-4AB1-4CE7-933F-56EE9469BE6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36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775A-55FF-4EE5-A62E-89A3AF74120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9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19675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ADE8-9873-4912-8B4F-C38108FA373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2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19675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83651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19675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83651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07-CB46-43DE-9735-3ADCD3A68F5E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048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63E-CC42-4920-A84D-4FF5600FCE0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6766-DE18-4F1C-88BF-3C9FCDD32196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42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636368"/>
            <a:ext cx="4011084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620688"/>
            <a:ext cx="6815668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685128"/>
            <a:ext cx="4011084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5EEE-88B8-4DBE-A5C4-B032DC08D0AC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6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187" y="6356352"/>
            <a:ext cx="3822199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7610" y="5832961"/>
            <a:ext cx="2704182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353369" y="2724150"/>
            <a:ext cx="939013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3369" y="2001813"/>
            <a:ext cx="9390132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4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018" y="18058"/>
            <a:ext cx="1462562" cy="11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7"/>
          <p:cNvSpPr>
            <a:spLocks noChangeShapeType="1"/>
          </p:cNvSpPr>
          <p:nvPr userDrawn="1"/>
        </p:nvSpPr>
        <p:spPr bwMode="auto">
          <a:xfrm flipV="1">
            <a:off x="0" y="6664585"/>
            <a:ext cx="12204000" cy="15225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20" name="Text Box 8"/>
          <p:cNvSpPr txBox="1">
            <a:spLocks noChangeArrowheads="1"/>
          </p:cNvSpPr>
          <p:nvPr userDrawn="1"/>
        </p:nvSpPr>
        <p:spPr bwMode="auto">
          <a:xfrm>
            <a:off x="117018" y="6630895"/>
            <a:ext cx="55151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496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92696"/>
            <a:ext cx="73152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8EC9-C33B-436A-8DE8-D352DD625F4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340769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2EBF-2F9A-46DF-907F-0F2928D24FF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05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92696"/>
            <a:ext cx="27432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92696"/>
            <a:ext cx="80264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3383-C2AB-4FD9-9A97-CDDE82A3F5F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0241" y="20106"/>
            <a:ext cx="955431" cy="77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 userDrawn="1"/>
        </p:nvSpPr>
        <p:spPr>
          <a:xfrm>
            <a:off x="0" y="5991597"/>
            <a:ext cx="12192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9624392" y="20106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4101" y="3155065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276873"/>
            <a:ext cx="10366211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6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83" y="5896983"/>
            <a:ext cx="2165687" cy="7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43" y="6367657"/>
            <a:ext cx="3854540" cy="4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1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9312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89A-E9AD-4A54-9B62-34990078951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6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C44A-DDD8-4269-8A3E-48D133BDAFE6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8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26876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04-87A5-4624-A325-AFA086926AFA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68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14220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78196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14220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78196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977-C334-4730-B30B-DD102AFAC36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93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DED8-1CDC-4AF8-BF9C-7CD7394BFC73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1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53B7-E3A6-4CDC-9402-F8A192F3C4B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48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397B-BAD9-456C-B267-E6CE168ECCF9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214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836713"/>
            <a:ext cx="4011084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836712"/>
            <a:ext cx="6815668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86855"/>
            <a:ext cx="4011084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21F-E812-49F2-A368-3B7B91E09EB6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98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769355"/>
            <a:ext cx="73152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836713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53219"/>
            <a:ext cx="73152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D954-FBE4-4FF9-8426-C3086C9ED0A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80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196753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E496-3BF8-4C4C-85E0-B84D67ED426C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84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0"/>
            <a:ext cx="27432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0"/>
            <a:ext cx="80264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8F9-13CC-4993-BF59-7C8D1E37E42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38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10178"/>
            <a:ext cx="12192000" cy="94875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566952" y="3065047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3958" y="-436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270165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5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2525" y="5307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0741" y="5328939"/>
            <a:ext cx="2018204" cy="66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06" y="6478870"/>
            <a:ext cx="3881700" cy="4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99CC-909D-4309-913D-3211B35FA7F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29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399308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49289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C241-EFE1-4B68-B881-FE7790F16CC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77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FD3-3966-4079-8941-6934BBC66912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4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9312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92618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56594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92618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56594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B696-49DB-4EF6-8380-5D547403B6E1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43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6FAA-4221-4342-80F4-4E85045B151A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5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A6A61-CD12-4944-8BF4-1C620ABEB296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419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F7CC-3D76-4099-92DC-D33CF08E28E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16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886396"/>
            <a:ext cx="4011084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908720"/>
            <a:ext cx="6815668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966412"/>
            <a:ext cx="4011084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2395-0502-44D6-B40D-A9422A34B46E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11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BD8-6AC3-4AF6-9F42-3D131AE4E3A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62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4056-6FBE-4D3F-B5B6-638E2D0CA86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7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0"/>
            <a:ext cx="27432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0"/>
            <a:ext cx="80264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63F4-6F17-45BB-9BDA-8DF1C53030B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73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7888" cy="4544284"/>
          </a:xfrm>
          <a:prstGeom prst="rect">
            <a:avLst/>
          </a:prstGeom>
        </p:spPr>
      </p:pic>
      <p:pic>
        <p:nvPicPr>
          <p:cNvPr id="12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292" y="397358"/>
            <a:ext cx="4187778" cy="137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 userDrawn="1"/>
        </p:nvCxnSpPr>
        <p:spPr>
          <a:xfrm>
            <a:off x="1487488" y="3356992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0704512" y="0"/>
            <a:ext cx="2101025" cy="32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7464152" y="6538913"/>
            <a:ext cx="66246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5467" y="2348880"/>
            <a:ext cx="9601067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58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7FF-12F0-4700-883C-3CF1665CE271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75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314D-A7B2-4E8B-9622-D9FD6C812C0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2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8C5F-4C71-4B40-BD5B-72EDA1718453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5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3CDA-4E0E-4C41-9FCF-85A8D1F2662C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13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48478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48478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ー 8"/>
          <p:cNvSpPr>
            <a:spLocks noGrp="1"/>
          </p:cNvSpPr>
          <p:nvPr>
            <p:ph type="dt" sz="half" idx="13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9B02-1DD5-40FB-8813-7E5A0B97948E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103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DFC6-5233-4513-8A95-D76162EF8B6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2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881-B063-4FFD-BD62-03154905027B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2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776111"/>
            <a:ext cx="4011084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803846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839692"/>
            <a:ext cx="4011084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48C6-870D-449F-B3B7-886A9C01B7A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3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836712"/>
            <a:ext cx="73152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92F-0FC9-423B-B71D-4B7EF385EF7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8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C13E-7ABB-448B-8581-378405EE08A6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53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1"/>
            <a:ext cx="27432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1"/>
            <a:ext cx="80264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3B1B-4B74-4E8A-92E6-96CF3D38465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0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871863" cy="4351341"/>
          </a:xfrm>
          <a:prstGeom prst="rect">
            <a:avLst/>
          </a:prstGeom>
        </p:spPr>
      </p:pic>
      <p:pic>
        <p:nvPicPr>
          <p:cNvPr id="12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168" y="353134"/>
            <a:ext cx="4212626" cy="138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 userDrawn="1"/>
        </p:nvCxnSpPr>
        <p:spPr>
          <a:xfrm>
            <a:off x="1487488" y="3356992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0573932" y="0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7464152" y="6538913"/>
            <a:ext cx="66246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11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FE4-20D2-4C11-A2A3-4CDDB982012E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6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886D-0435-4CEB-B382-D98AA62AD28A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00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F65-7482-4E32-AA3D-1D24F82A5A7B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44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34076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8053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34076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8053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日付プレースホルダー 8"/>
          <p:cNvSpPr>
            <a:spLocks noGrp="1"/>
          </p:cNvSpPr>
          <p:nvPr>
            <p:ph type="dt" sz="half" idx="13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497F-AA90-47E3-8DD1-274D8DF272B3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093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1B4D-BE42-4A8A-BF1D-9A90B93CD013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7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B056-32BC-4D2A-8F58-1F3F2702B6EE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97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BC9-CF8E-4964-A02F-0E101563EC5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9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836713"/>
            <a:ext cx="4011084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836712"/>
            <a:ext cx="6815667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886855"/>
            <a:ext cx="4011084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FBCD-5090-4544-B492-203863D3030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28BE-943A-4BD5-BDAE-A67FD10265B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09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F1FD-4173-42C6-8AD3-4D21D5FF2F71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21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1"/>
            <a:ext cx="27432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1"/>
            <a:ext cx="80264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99C4-2326-4469-9C95-76DA7D41DCC6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1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3A94-A046-4E86-9AF4-1215E51A8529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3065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1C71-4035-45D3-97CE-A64358045B35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025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3" y="908721"/>
            <a:ext cx="4011084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980728"/>
            <a:ext cx="6815668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2002280"/>
            <a:ext cx="4011084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ー 8"/>
          <p:cNvSpPr>
            <a:spLocks noGrp="1"/>
          </p:cNvSpPr>
          <p:nvPr>
            <p:ph type="dt" sz="half" idx="13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20DA-60BD-4611-AD96-9B06C576BDD5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486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71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725145"/>
            <a:ext cx="73152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01209"/>
            <a:ext cx="73152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ー 8"/>
          <p:cNvSpPr>
            <a:spLocks noGrp="1"/>
          </p:cNvSpPr>
          <p:nvPr>
            <p:ph type="dt" sz="half" idx="13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5643-0495-451F-A48E-B623BEFBBE6D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304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268761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5DC6-3CFE-44F0-BAA9-231BDD18AF9E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580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0"/>
            <a:ext cx="27432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0"/>
            <a:ext cx="80264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898D-78E7-4A1B-90FF-E26A67547828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741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bg_contents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77198"/>
            <a:ext cx="12192001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353369" y="2724150"/>
            <a:ext cx="939013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3369" y="1988840"/>
            <a:ext cx="9312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3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304" y="119734"/>
            <a:ext cx="5237338" cy="37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04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BBF-C833-4DCC-8DB5-932AA00E622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41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83FA-654E-4566-8195-ED9B7E568F6F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29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ACF0-D990-46E2-BFD1-5B7078CA5FB6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7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2687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0852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2687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0852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F117-940C-46A1-A644-39596BB5680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53-0077-4EC4-B801-1A8C43086BCA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80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71E-852A-4FE9-9CD1-AD43682B7B5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29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64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967290"/>
            <a:ext cx="4011084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980728"/>
            <a:ext cx="6815668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2002280"/>
            <a:ext cx="4011084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7C8C-0513-498C-9D8D-D89A945CA3E4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9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980729"/>
            <a:ext cx="73152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DEE-CC9B-4856-A039-593979D0BD1B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15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312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69425" y="1063278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D16-97E7-4C40-9A45-23B6D8076E2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2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0"/>
            <a:ext cx="27432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0"/>
            <a:ext cx="80264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F92-AFB7-47F5-A5E6-772A4D69697E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69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75543"/>
            <a:ext cx="12192000" cy="1079265"/>
          </a:xfrm>
          <a:prstGeom prst="rect">
            <a:avLst/>
          </a:prstGeom>
        </p:spPr>
      </p:pic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8040216" y="6538914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6" y="1124745"/>
            <a:ext cx="5473371" cy="452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353369" y="2724150"/>
            <a:ext cx="9447156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99456" y="1844824"/>
            <a:ext cx="9745829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21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D48D-9AFC-4B10-B28A-3B875E3224BF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77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C47-E6D9-485D-8049-E8FCCC3B0EF2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1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E356-61FB-444F-863A-4C382E0910D1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73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2687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0852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2687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0852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909-F2DF-4276-A4D5-7C8F04AB964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2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EEC4-45FA-4E1F-8F95-BAE71C46F5F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19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BBF-E9BB-4056-AB6F-49C15721E29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1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764705"/>
            <a:ext cx="4011084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764704"/>
            <a:ext cx="6815668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14848"/>
            <a:ext cx="4011084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07E0-C8A1-4A49-BE06-803450E5BCB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1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72514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5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29188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FA9-D524-4383-BCB3-429E8A8822D2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47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7C1-D065-4420-99BF-A88D6B7D8AA3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69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764704"/>
            <a:ext cx="27432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764704"/>
            <a:ext cx="80264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14-7985-48B8-966F-A1A998C2138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55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7610" y="5832961"/>
            <a:ext cx="2704182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187" y="6356352"/>
            <a:ext cx="3822199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7"/>
          <p:cNvSpPr>
            <a:spLocks noChangeShapeType="1"/>
          </p:cNvSpPr>
          <p:nvPr userDrawn="1"/>
        </p:nvSpPr>
        <p:spPr bwMode="auto">
          <a:xfrm flipV="1">
            <a:off x="0" y="6664585"/>
            <a:ext cx="12204000" cy="15225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20" name="Text Box 8"/>
          <p:cNvSpPr txBox="1">
            <a:spLocks noChangeArrowheads="1"/>
          </p:cNvSpPr>
          <p:nvPr userDrawn="1"/>
        </p:nvSpPr>
        <p:spPr bwMode="auto">
          <a:xfrm>
            <a:off x="117018" y="6630895"/>
            <a:ext cx="55151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791703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353369" y="2724150"/>
            <a:ext cx="939013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3369" y="1700808"/>
            <a:ext cx="9390132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86-30F7-4E3A-8461-F39500D117DC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92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60DC-7B05-4274-8D8B-A06FBD2C547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94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792-95DB-4FC2-A0D0-CE59696953A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68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2687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0852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2687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0852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E6E2-E916-46E6-83C6-BC513D5BA03F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37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8244" y="12687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8244" y="190852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2012" y="12687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2012" y="190852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71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A33B-4A57-4F2D-BB21-1BACC993BCD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6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E444-7720-4FEB-8513-1DE77DC2C2D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78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708376"/>
            <a:ext cx="4011084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692696"/>
            <a:ext cx="6815668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772816"/>
            <a:ext cx="4011084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B8B7-99D8-40DF-8059-E357CB703EB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92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72514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4"/>
            <a:ext cx="73152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29188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9947-74F1-4208-A903-8CC5DC927F8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20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44624"/>
            <a:ext cx="9312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709F-F553-4F99-892A-A6BAB346AD84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81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92696"/>
            <a:ext cx="27432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92696"/>
            <a:ext cx="80264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C3-06A7-4707-84C4-B56C504D3CE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63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cxnSp>
        <p:nvCxnSpPr>
          <p:cNvPr id="9" name="直線コネクタ 8"/>
          <p:cNvCxnSpPr/>
          <p:nvPr userDrawn="1"/>
        </p:nvCxnSpPr>
        <p:spPr>
          <a:xfrm>
            <a:off x="2110911" y="3144615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10037205" y="-5880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9291" y="2348880"/>
            <a:ext cx="9312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95145" y="371703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47" y="6229684"/>
            <a:ext cx="4045531" cy="505692"/>
          </a:xfrm>
          <a:prstGeom prst="rect">
            <a:avLst/>
          </a:prstGeom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7705197" y="6627168"/>
            <a:ext cx="424847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8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84585" y="209313"/>
            <a:ext cx="2394300" cy="7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742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2384" y="286042"/>
            <a:ext cx="2199991" cy="72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6" y="4656254"/>
            <a:ext cx="12198716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342777" y="2348880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9984432" y="1937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6587" y="6669210"/>
            <a:ext cx="55344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40000" y="1556792"/>
            <a:ext cx="9312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270892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C24-5DEA-4D82-8E0D-BD0A9645FAC3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20" y="-66541"/>
            <a:ext cx="4796923" cy="5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2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BBD4-B6F5-4A9F-A794-C584DB4677B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97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7F9E-9A2F-42D7-8FD0-B8EED5800476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9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93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A146-B96A-4094-867F-3EF5D2535BCE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41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ABD9-18D0-4B6F-8DEA-FE2FF59E5D1A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3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AA01-0A43-4C9D-8497-54DC38D81ED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85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372-6484-4E16-BF6F-EC3B31025361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6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780386"/>
            <a:ext cx="4011084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764705"/>
            <a:ext cx="6815667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829143"/>
            <a:ext cx="4011084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38D8-FF8C-429B-A5AF-1FEA4D72179E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11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4"/>
            <a:ext cx="73152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5BC-C293-410A-8695-77BAC6425E72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8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4498-02AE-4C21-B244-24F25CF218D4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3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764705"/>
            <a:ext cx="27432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764705"/>
            <a:ext cx="80264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1A48-B5D9-4C9C-930B-86B6A22F611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0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526"/>
            <a:ext cx="12193419" cy="651510"/>
          </a:xfrm>
          <a:prstGeom prst="rect">
            <a:avLst/>
          </a:prstGeom>
        </p:spPr>
      </p:pic>
      <p:pic>
        <p:nvPicPr>
          <p:cNvPr id="17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4471" y="5532677"/>
            <a:ext cx="2130786" cy="6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図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6339896"/>
            <a:ext cx="4310771" cy="538847"/>
          </a:xfrm>
          <a:prstGeom prst="rect">
            <a:avLst/>
          </a:prstGeom>
        </p:spPr>
      </p:pic>
      <p:cxnSp>
        <p:nvCxnSpPr>
          <p:cNvPr id="9" name="直線コネクタ 8"/>
          <p:cNvCxnSpPr/>
          <p:nvPr userDrawn="1"/>
        </p:nvCxnSpPr>
        <p:spPr>
          <a:xfrm>
            <a:off x="911428" y="2968757"/>
            <a:ext cx="1061060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9791703" y="-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4471" y="6629400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32152" y="2060849"/>
            <a:ext cx="10369149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6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F73F-66F2-46DF-A66B-31DADE9B6F4F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081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8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F374-FF86-4994-AD1C-30187F4AF11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06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AA5-FD72-423C-9D61-006EDD9661A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13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90872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54848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90872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54848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E94A-6A89-4972-8403-22B4FD358AEC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91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976C-7FE7-4B22-93F3-9C6F8652A736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3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483A-57DC-4E28-924B-42EE659407C2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808978"/>
            <a:ext cx="4011084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836712"/>
            <a:ext cx="6815668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44825"/>
            <a:ext cx="4011084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F495-E5D4-47A5-8C26-005C61CE53D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56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4"/>
            <a:ext cx="73152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73216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D854-0340-46FF-B322-823D6205B782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32C-0FA1-4848-BFBB-1AD5722D827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1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836712"/>
            <a:ext cx="27432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836712"/>
            <a:ext cx="80264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800-2A22-472E-B7B3-4CC00F7067FF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856"/>
            <a:ext cx="12192003" cy="785528"/>
          </a:xfrm>
          <a:prstGeom prst="rect">
            <a:avLst/>
          </a:prstGeom>
        </p:spPr>
      </p:pic>
      <p:sp>
        <p:nvSpPr>
          <p:cNvPr id="26" name="正方形/長方形 25"/>
          <p:cNvSpPr/>
          <p:nvPr userDrawn="1"/>
        </p:nvSpPr>
        <p:spPr>
          <a:xfrm>
            <a:off x="130767" y="6225181"/>
            <a:ext cx="1840207" cy="496296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7" name="Text Box 8"/>
          <p:cNvSpPr txBox="1">
            <a:spLocks noChangeArrowheads="1"/>
          </p:cNvSpPr>
          <p:nvPr userDrawn="1"/>
        </p:nvSpPr>
        <p:spPr bwMode="auto">
          <a:xfrm>
            <a:off x="8134817" y="6611251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609" y="6196983"/>
            <a:ext cx="1770948" cy="58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図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0" y="6159183"/>
            <a:ext cx="3988540" cy="49856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53635" y="3069342"/>
            <a:ext cx="96428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789586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75941" y="2132856"/>
            <a:ext cx="9620593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95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3" y="1052737"/>
            <a:ext cx="4011084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1052736"/>
            <a:ext cx="6815668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2059992"/>
            <a:ext cx="4011084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4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1AD7-4D4B-4631-BD14-551D1C35818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68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C377-18C9-4E5E-8C3F-3B96140B2C32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0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D4C8-F43C-4E31-860B-3B3D4BB91DF4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32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34076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8053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34076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8053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31F3-82BC-4719-B4A7-A0985DDD2A2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41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EA6-37CD-4C7C-A7D8-E0FFD6E51CE4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7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0C1D-9AA3-4DEA-B7F8-D4D7CBDEE51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46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780386"/>
            <a:ext cx="4011084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764704"/>
            <a:ext cx="6815668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29144"/>
            <a:ext cx="4011084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046-A220-450D-AD6A-A2025DDBBD99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3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4"/>
            <a:ext cx="73152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29ED-A460-432C-A052-F2989A1C17F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15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609C-ADD9-4DFC-BF60-76BE8A55B061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92696"/>
            <a:ext cx="27432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92696"/>
            <a:ext cx="80264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9914-94FF-40D2-B20F-360853E4953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8400" y="4769354"/>
            <a:ext cx="73152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438400" y="5353218"/>
            <a:ext cx="73152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0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60539" y="2015150"/>
            <a:ext cx="12070921" cy="76388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7312"/>
            <a:ext cx="12192000" cy="62292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815414" y="3200782"/>
            <a:ext cx="1048909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8903376" y="29354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33808" y="6606061"/>
            <a:ext cx="58944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270165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8581" y="0"/>
            <a:ext cx="1751856" cy="575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55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2BF6-9ED2-45D0-AEEE-6BFA0ADB0E4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6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70D5-7C1C-4983-B494-3061C2F34F41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30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5442-E5F5-4E37-8F03-A6FA60026C3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91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2F65-E7C2-4ACF-94F4-E49B9874C11F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0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DA68-858B-4B9A-89B5-CE776BAA4C05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23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E401-C552-46C9-873C-B6067475DF54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411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731836"/>
            <a:ext cx="4011084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731836"/>
            <a:ext cx="6815668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24868"/>
            <a:ext cx="4011084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F7B7-AE94-4C76-8799-01DFB2D27470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84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6571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7788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43245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B301-AA5F-4C97-AAAB-D6AF0C55BEB3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02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268761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BA1C-A93B-42C9-9132-20711125853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62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3" descr="システナロゴマーク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77440" y="2"/>
            <a:ext cx="1389071" cy="113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806119"/>
            <a:ext cx="12192000" cy="1079265"/>
          </a:xfrm>
          <a:prstGeom prst="rect">
            <a:avLst/>
          </a:prstGeom>
        </p:spPr>
      </p:pic>
      <p:cxnSp>
        <p:nvCxnSpPr>
          <p:cNvPr id="11" name="直線コネクタ 8"/>
          <p:cNvCxnSpPr/>
          <p:nvPr/>
        </p:nvCxnSpPr>
        <p:spPr>
          <a:xfrm>
            <a:off x="462208" y="738188"/>
            <a:ext cx="100773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2207" y="180181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6876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106834" y="1500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EC82-9805-4160-B71B-D60E927A97C1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17177" y="596770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E948-CF47-4751-B443-7678B0399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040216" y="6538914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51234" y="-67106"/>
            <a:ext cx="2017532" cy="43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098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28855" y="5751235"/>
            <a:ext cx="2463145" cy="80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/>
        </p:nvSpPr>
        <p:spPr>
          <a:xfrm>
            <a:off x="0" y="6453336"/>
            <a:ext cx="12192000" cy="40559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7" name="図 3" descr="システナロゴマーク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375528" y="28976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563508"/>
            <a:ext cx="54239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60277" y="60943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27368" y="571136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9691" y="27667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06327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28C2-AA32-4D38-808B-3BF804167FAD}" type="datetime1">
              <a:rPr kumimoji="1" lang="ja-JP" altLang="en-US" smtClean="0"/>
              <a:t>2018/6/23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13974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8294">
            <a:off x="584530" y="133244"/>
            <a:ext cx="10752501" cy="68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0" y="6422721"/>
            <a:ext cx="12192000" cy="432602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200456" y="5774204"/>
            <a:ext cx="1991544" cy="65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3" descr="システナロゴマーク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52411" y="3257"/>
            <a:ext cx="697493" cy="5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563508"/>
            <a:ext cx="54239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875564" y="38311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27368" y="571136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70031" y="27667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0002-207E-443E-8AEB-9A342625543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1092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142499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61" y="6600269"/>
            <a:ext cx="2855539" cy="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5991597"/>
            <a:ext cx="12192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5" name="図 3" descr="システナロゴマーク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20241" y="20106"/>
            <a:ext cx="955431" cy="77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6563508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70031" y="54180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27368" y="764706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96500" y="134962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34076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094630" y="618029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7A83-B7FD-405C-9389-2C4AF8F2662D}" type="datetime1">
              <a:rPr lang="ja-JP" altLang="en-US" smtClean="0"/>
              <a:t>2018/6/23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5333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188639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6" name="Picture 6" descr="システナロゴ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83" y="5896983"/>
            <a:ext cx="2165687" cy="7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43" y="6369985"/>
            <a:ext cx="3854540" cy="4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3" descr="システナロゴマーク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62525" y="5307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/>
        </p:nvSpPr>
        <p:spPr>
          <a:xfrm>
            <a:off x="0" y="5991597"/>
            <a:ext cx="12192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6563508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7368" y="764706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726616" y="56921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3392" y="166025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A8FA-65AB-49EE-AF12-BACA0115A8FD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30027" y="63211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6" descr="システナロゴ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94102" y="5470972"/>
            <a:ext cx="2018204" cy="66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06" y="6478870"/>
            <a:ext cx="3881700" cy="4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05005"/>
            <a:ext cx="12192000" cy="872221"/>
          </a:xfrm>
          <a:prstGeom prst="rect">
            <a:avLst/>
          </a:prstGeom>
        </p:spPr>
      </p:pic>
      <p:pic>
        <p:nvPicPr>
          <p:cNvPr id="17" name="Picture 6" descr="システナロゴ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53031" y="194878"/>
            <a:ext cx="1710542" cy="56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コネクタ 12"/>
          <p:cNvCxnSpPr/>
          <p:nvPr/>
        </p:nvCxnSpPr>
        <p:spPr>
          <a:xfrm>
            <a:off x="719403" y="692696"/>
            <a:ext cx="10657184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245543" y="1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464152" y="6533337"/>
            <a:ext cx="66246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2010-2018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3435" y="122988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6601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63352" y="650159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DBDB-2BBF-4AB5-9C4C-0F6F0024F188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184232" y="630932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20336" y="602132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75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919535" cy="1714447"/>
          </a:xfrm>
          <a:prstGeom prst="rect">
            <a:avLst/>
          </a:prstGeom>
        </p:spPr>
      </p:pic>
      <p:pic>
        <p:nvPicPr>
          <p:cNvPr id="12" name="Picture 6" descr="システナロゴ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2" y="6285643"/>
            <a:ext cx="1742627" cy="5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/>
        </p:nvCxnSpPr>
        <p:spPr>
          <a:xfrm>
            <a:off x="1604937" y="725910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675014" y="0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464152" y="6538913"/>
            <a:ext cx="66246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95467" y="18331"/>
            <a:ext cx="980688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155856" y="18864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9712-C701-433D-A84A-D1B8811A56BE}" type="datetime1">
              <a:rPr lang="ja-JP" altLang="en-US" smtClean="0"/>
              <a:t>2018/6/23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20336" y="630932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3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7610" y="5832961"/>
            <a:ext cx="2704182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図 2" descr="キャッチ.bmp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6187" y="6356352"/>
            <a:ext cx="3822199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/>
        </p:nvCxnSpPr>
        <p:spPr>
          <a:xfrm>
            <a:off x="1613674" y="811213"/>
            <a:ext cx="100773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0" y="6664585"/>
            <a:ext cx="12204000" cy="15225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17018" y="6630895"/>
            <a:ext cx="55151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13671" y="260646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392" y="134077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79392" y="60494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87392" y="6433477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6" name="図 3" descr="システナロゴマーク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7018" y="18058"/>
            <a:ext cx="1462562" cy="11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025558" y="0"/>
            <a:ext cx="1919993" cy="36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782BA-AD2B-47EA-B27A-71FA3717BB52}" type="datetime1">
              <a:rPr lang="ja-JP" altLang="en-US" smtClean="0"/>
              <a:t>2018/6/23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587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2" descr="キャッチ.bmp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9304" y="134495"/>
            <a:ext cx="5237338" cy="37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bg_contents_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77198"/>
            <a:ext cx="12192001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コネクタ 6"/>
          <p:cNvCxnSpPr/>
          <p:nvPr/>
        </p:nvCxnSpPr>
        <p:spPr>
          <a:xfrm>
            <a:off x="438384" y="836712"/>
            <a:ext cx="1131523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6629400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9425" y="126876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99115" y="1956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0F59-EA08-49F0-ABFF-55F0FC9C0C92}" type="datetime1">
              <a:rPr lang="ja-JP" altLang="en-US" smtClean="0"/>
              <a:t>2018/6/23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32747" y="6358331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725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5775543"/>
            <a:ext cx="12192000" cy="1079265"/>
          </a:xfrm>
          <a:prstGeom prst="rect">
            <a:avLst/>
          </a:prstGeom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040216" y="6538914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72066" y="1124745"/>
            <a:ext cx="5473371" cy="452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/>
        </p:nvCxnSpPr>
        <p:spPr>
          <a:xfrm>
            <a:off x="584973" y="665163"/>
            <a:ext cx="100773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84975" y="44624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4135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120336" y="60183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56C8-25C4-4235-BFC5-83151ED9F513}" type="datetime1">
              <a:rPr lang="ja-JP" altLang="en-US" smtClean="0"/>
              <a:t>2018/6/23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056889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23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7610" y="5832961"/>
            <a:ext cx="2704182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図 2" descr="キャッチ.bmp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6187" y="6356352"/>
            <a:ext cx="3822199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7"/>
          <p:cNvSpPr>
            <a:spLocks noChangeShapeType="1"/>
          </p:cNvSpPr>
          <p:nvPr/>
        </p:nvSpPr>
        <p:spPr bwMode="auto">
          <a:xfrm flipV="1">
            <a:off x="0" y="6664585"/>
            <a:ext cx="12204000" cy="15225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17018" y="6630895"/>
            <a:ext cx="55151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>
            <a:off x="656633" y="596900"/>
            <a:ext cx="1091197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91703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56633" y="116632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747200" y="1835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6DBF-3B92-4D47-B831-547D7FAB489B}" type="datetime1">
              <a:rPr lang="ja-JP" altLang="en-US" smtClean="0"/>
              <a:t>2018/6/23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05088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50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837"/>
            <a:ext cx="12193419" cy="651510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44472" y="192792"/>
            <a:ext cx="1462743" cy="44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>
            <a:off x="381946" y="644460"/>
            <a:ext cx="114252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945" y="7325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818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CCBE-FB73-40EC-BB11-86372DF74BA2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998905" y="6300021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36" y="6331673"/>
            <a:ext cx="4473779" cy="559223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21305" y="-29367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0" y="6555756"/>
            <a:ext cx="4295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257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526"/>
            <a:ext cx="12193419" cy="651510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4471" y="5532677"/>
            <a:ext cx="2130786" cy="6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>
            <a:off x="623396" y="692696"/>
            <a:ext cx="1061060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91703" y="-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-14471" y="6629400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3395" y="116632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0173" y="100671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4E02-DB38-44EC-A7EB-4B16BA4F7A1F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832304" y="6237344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6334189"/>
            <a:ext cx="4310771" cy="5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856"/>
            <a:ext cx="12192003" cy="785528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435487" y="620688"/>
            <a:ext cx="114252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89586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0767" y="6225181"/>
            <a:ext cx="1840207" cy="496296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134817" y="6611251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3392" y="7564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192344" y="1835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90FB-E50E-4AF1-A0AF-4522B193E2E2}" type="datetime1">
              <a:rPr lang="ja-JP" altLang="en-US" smtClean="0"/>
              <a:t>2018/6/23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113768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4" name="Picture 6" descr="システナロゴ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609" y="6196983"/>
            <a:ext cx="1770948" cy="58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0" y="6159183"/>
            <a:ext cx="3988540" cy="4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7312"/>
            <a:ext cx="12192000" cy="6229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76903">
            <a:off x="517162" y="157366"/>
            <a:ext cx="10811020" cy="6841578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>
            <a:off x="383366" y="620688"/>
            <a:ext cx="114252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14851" y="26094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-27182" y="6609685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3365" y="-1147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649A-B41F-41F8-A5FE-F1E735CB4807}" type="datetime1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832304" y="638136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8303" y="0"/>
            <a:ext cx="1753697" cy="575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0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400" dirty="0" smtClean="0"/>
              <a:t>虎の穴　</a:t>
            </a:r>
            <a:r>
              <a:rPr kumimoji="1" lang="en-US" altLang="ja-JP" sz="4400" dirty="0" err="1" smtClean="0"/>
              <a:t>WebJava</a:t>
            </a:r>
            <a:r>
              <a:rPr kumimoji="1" lang="ja-JP" altLang="en-US" sz="4400" dirty="0" smtClean="0"/>
              <a:t>初級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SD</a:t>
            </a:r>
            <a:r>
              <a:rPr lang="ja-JP" altLang="en-US" dirty="0" smtClean="0">
                <a:solidFill>
                  <a:schemeClr val="tx1"/>
                </a:solidFill>
              </a:rPr>
              <a:t>本部　第</a:t>
            </a:r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r>
              <a:rPr lang="ja-JP" altLang="en-US" dirty="0" smtClean="0">
                <a:solidFill>
                  <a:schemeClr val="tx1"/>
                </a:solidFill>
              </a:rPr>
              <a:t>事業</a:t>
            </a:r>
            <a:r>
              <a:rPr lang="ja-JP" altLang="en-US" dirty="0">
                <a:solidFill>
                  <a:schemeClr val="tx1"/>
                </a:solidFill>
              </a:rPr>
              <a:t>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201462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阿蘇 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苦労・工夫した点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＜苦労した点＞</a:t>
            </a:r>
            <a:endParaRPr kumimoji="1" lang="en-US" altLang="ja-JP" dirty="0" smtClean="0"/>
          </a:p>
          <a:p>
            <a:r>
              <a:rPr lang="en-US" altLang="ja-JP" dirty="0" err="1" smtClean="0"/>
              <a:t>SpringBoot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Thymeleaf</a:t>
            </a:r>
            <a:r>
              <a:rPr lang="ja-JP" altLang="en-US" dirty="0" smtClean="0"/>
              <a:t>の書き方や機能の理解。</a:t>
            </a:r>
            <a:endParaRPr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のデザインパターンの理解。</a:t>
            </a:r>
            <a:endParaRPr lang="en-US" altLang="ja-JP" dirty="0" smtClean="0"/>
          </a:p>
          <a:p>
            <a:r>
              <a:rPr lang="ja-JP" altLang="en-US" dirty="0" smtClean="0"/>
              <a:t>業務と並行して課題を進める為のスケジュール調整。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＜工夫した点＞</a:t>
            </a:r>
            <a:endParaRPr kumimoji="1" lang="en-US" altLang="ja-JP" dirty="0" smtClean="0"/>
          </a:p>
          <a:p>
            <a:r>
              <a:rPr lang="ja-JP" altLang="en-US" dirty="0" smtClean="0"/>
              <a:t>コメントをなるべく入れるようにし、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他の人が見ても分かるソースコードになるように心掛けた。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998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今後の業務で生かせること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アプリケーションを開発する上での選択肢が増えた。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サイトを作る上でのセキュリティガイドラインの考え方は、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普段の業務でも必要。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44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（１）最終成果物について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仕様について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（２）講習を通して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25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4000" dirty="0" smtClean="0"/>
              <a:t>最終成果物について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000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最終成果物の概要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第一回課題　ショッピングサイトの改良版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主な機能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・商品一覧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dirty="0"/>
              <a:t>　</a:t>
            </a:r>
            <a:r>
              <a:rPr kumimoji="1" lang="ja-JP" altLang="en-US" dirty="0" smtClean="0"/>
              <a:t>　　・カート機能（カートへの追加、中身の表示）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+α</a:t>
            </a:r>
            <a:r>
              <a:rPr lang="ja-JP" altLang="en-US" dirty="0" smtClean="0"/>
              <a:t>）・カート機能の改善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（カートからの削除、カートの中身の自動ソート（</a:t>
            </a:r>
            <a:r>
              <a:rPr lang="en-US" altLang="ja-JP" dirty="0" smtClean="0"/>
              <a:t>No.</a:t>
            </a:r>
            <a:r>
              <a:rPr lang="ja-JP" altLang="en-US" dirty="0" smtClean="0"/>
              <a:t>順））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・購入確認画面（合計金額の表示）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・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の利用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872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ショッピングサイトの仕様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2207" y="972274"/>
            <a:ext cx="11120193" cy="4822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＜商品一覧画面＞</a:t>
            </a:r>
            <a:endParaRPr kumimoji="1" lang="en-US" altLang="ja-JP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dirty="0" smtClean="0"/>
              <a:t>DB</a:t>
            </a:r>
            <a:r>
              <a:rPr lang="ja-JP" altLang="en-US" sz="2000" dirty="0" smtClean="0"/>
              <a:t>から取得した商品情報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 </a:t>
            </a:r>
            <a:r>
              <a:rPr lang="ja-JP" altLang="en-US" sz="2000" dirty="0" smtClean="0"/>
              <a:t> （商品</a:t>
            </a:r>
            <a:r>
              <a:rPr lang="en-US" altLang="ja-JP" sz="2000" dirty="0" smtClean="0"/>
              <a:t>No</a:t>
            </a:r>
            <a:r>
              <a:rPr lang="ja-JP" altLang="en-US" sz="2000" dirty="0" err="1" smtClean="0"/>
              <a:t>、</a:t>
            </a:r>
            <a:r>
              <a:rPr lang="ja-JP" altLang="en-US" sz="2000" dirty="0" smtClean="0"/>
              <a:t>商品名、価格）を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  一覧に表示。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数量は、ドロップダウンリストから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 smtClean="0"/>
              <a:t>　  選択する。</a:t>
            </a:r>
            <a:endParaRPr lang="en-US" altLang="ja-JP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000" dirty="0" smtClean="0"/>
              <a:t>「カートに追加」ボタンを押すことで、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  ボタンを押した行の商品情報と数量が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  カート（セッション）に格納される。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47" y="1109402"/>
            <a:ext cx="6443951" cy="4771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591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ショッピングサイトの仕様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2207" y="972274"/>
            <a:ext cx="11120193" cy="4822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＜カート画面＞</a:t>
            </a:r>
            <a:endParaRPr kumimoji="1" lang="en-US" altLang="ja-JP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カートの中身を表示する。</a:t>
            </a:r>
            <a:endParaRPr lang="en-US" altLang="ja-JP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一覧の右側にある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「削除」ボタンを押すと、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カートからその商品を削除できる。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商品追加時に、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カートの中身は</a:t>
            </a:r>
            <a:r>
              <a:rPr lang="en-US" altLang="ja-JP" sz="2000" dirty="0" smtClean="0"/>
              <a:t>No.</a:t>
            </a:r>
            <a:r>
              <a:rPr lang="ja-JP" altLang="en-US" sz="2000" dirty="0" smtClean="0"/>
              <a:t>順にソートされる</a:t>
            </a:r>
            <a:r>
              <a:rPr lang="ja-JP" altLang="en-US" sz="2000" dirty="0"/>
              <a:t>。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例）　</a:t>
            </a:r>
            <a:r>
              <a:rPr lang="en-US" altLang="ja-JP" sz="2000" dirty="0" smtClean="0"/>
              <a:t>No.3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8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5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の順で、カートに追加した場合。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⇒　</a:t>
            </a:r>
            <a:r>
              <a:rPr lang="en-US" altLang="ja-JP" sz="2000" dirty="0" smtClean="0"/>
              <a:t>No.1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5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8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の順にソート。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（未実装）数量を変更する。</a:t>
            </a:r>
            <a:endParaRPr kumimoji="1" lang="en-US" altLang="ja-JP" sz="2000" dirty="0" smtClean="0"/>
          </a:p>
          <a:p>
            <a:pPr marL="457200" lvl="1" indent="0">
              <a:buNone/>
            </a:pP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76" y="972274"/>
            <a:ext cx="6508630" cy="2944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155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ショッピングサイトの仕様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2207" y="972274"/>
            <a:ext cx="11120193" cy="4822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＜購入確認画面＞</a:t>
            </a:r>
            <a:endParaRPr kumimoji="1" lang="en-US" altLang="ja-JP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カートの中身に加えて、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商品ごとの小計や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全体の合計金額を表示する。</a:t>
            </a:r>
            <a:endParaRPr lang="en-US" altLang="ja-JP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（未実装）「購入」ボタンを押下で、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商品を購入する。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（カートからの削除、購入履歴の追加 等）</a:t>
            </a:r>
            <a:endParaRPr kumimoji="1" lang="en-US" altLang="ja-JP" sz="2000" dirty="0" smtClean="0"/>
          </a:p>
          <a:p>
            <a:pPr marL="457200" lvl="1" indent="0">
              <a:buNone/>
            </a:pP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18" y="1280907"/>
            <a:ext cx="6254130" cy="3030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45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4000" dirty="0" smtClean="0"/>
              <a:t>講習を通して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966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得たもの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一から独力で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アプリケーションを作成することができた。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初めて</a:t>
            </a:r>
            <a:r>
              <a:rPr lang="en-US" altLang="ja-JP" dirty="0" err="1" smtClean="0"/>
              <a:t>SpringBoot</a:t>
            </a:r>
            <a:r>
              <a:rPr lang="ja-JP" altLang="en-US" dirty="0" smtClean="0"/>
              <a:t>を使った。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800" dirty="0" smtClean="0"/>
              <a:t>（新人研修でサーブレットや</a:t>
            </a:r>
            <a:r>
              <a:rPr lang="en-US" altLang="ja-JP" sz="2800" dirty="0" smtClean="0"/>
              <a:t>JSP</a:t>
            </a:r>
            <a:r>
              <a:rPr lang="ja-JP" altLang="en-US" sz="2800" dirty="0" smtClean="0"/>
              <a:t>を用いた似たアプリの開発を行ったが、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  書き方や性質が大きく異なった。）</a:t>
            </a:r>
            <a:endParaRPr lang="en-US" altLang="ja-JP" sz="2800" dirty="0"/>
          </a:p>
          <a:p>
            <a:endParaRPr lang="en-US" altLang="ja-JP" dirty="0" smtClean="0"/>
          </a:p>
          <a:p>
            <a:r>
              <a:rPr lang="en-US" altLang="ja-JP" dirty="0" smtClean="0"/>
              <a:t>MVC</a:t>
            </a:r>
            <a:r>
              <a:rPr lang="ja-JP" altLang="en-US" dirty="0"/>
              <a:t>モデルの理解</a:t>
            </a:r>
            <a:r>
              <a:rPr lang="ja-JP" altLang="en-US" dirty="0" smtClean="0"/>
              <a:t>が</a:t>
            </a:r>
            <a:r>
              <a:rPr lang="ja-JP" altLang="en-US" dirty="0"/>
              <a:t>更</a:t>
            </a:r>
            <a:r>
              <a:rPr lang="ja-JP" altLang="en-US" dirty="0" smtClean="0"/>
              <a:t>に深まった。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92258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PPTテンプレート_ワイド版</Template>
  <TotalTime>2041</TotalTime>
  <Words>218</Words>
  <Application>Microsoft Office PowerPoint</Application>
  <PresentationFormat>ワイド画面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11</vt:i4>
      </vt:variant>
    </vt:vector>
  </HeadingPairs>
  <TitlesOfParts>
    <vt:vector size="34" baseType="lpstr">
      <vt:lpstr>HGPｺﾞｼｯｸE</vt:lpstr>
      <vt:lpstr>ＭＳ Ｐゴシック</vt:lpstr>
      <vt:lpstr>Vijaya</vt:lpstr>
      <vt:lpstr>Arial</vt:lpstr>
      <vt:lpstr>Calibri</vt:lpstr>
      <vt:lpstr>Microsoft Himalaya</vt:lpstr>
      <vt:lpstr>Monotype Corsiva</vt:lpstr>
      <vt:lpstr>Wingdings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虎の穴　WebJava初級</vt:lpstr>
      <vt:lpstr>目次</vt:lpstr>
      <vt:lpstr>PowerPoint プレゼンテーション</vt:lpstr>
      <vt:lpstr>最終成果物の概要</vt:lpstr>
      <vt:lpstr>ショッピングサイトの仕様</vt:lpstr>
      <vt:lpstr>ショッピングサイトの仕様</vt:lpstr>
      <vt:lpstr>ショッピングサイトの仕様</vt:lpstr>
      <vt:lpstr>PowerPoint プレゼンテーション</vt:lpstr>
      <vt:lpstr>得たもの</vt:lpstr>
      <vt:lpstr>苦労・工夫した点</vt:lpstr>
      <vt:lpstr>今後の業務で生かせること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虎の穴　WebJava初級</dc:title>
  <dc:creator>systena</dc:creator>
  <cp:lastModifiedBy>systena</cp:lastModifiedBy>
  <cp:revision>16</cp:revision>
  <dcterms:created xsi:type="dcterms:W3CDTF">2018-06-22T20:37:41Z</dcterms:created>
  <dcterms:modified xsi:type="dcterms:W3CDTF">2018-06-24T06:39:30Z</dcterms:modified>
</cp:coreProperties>
</file>