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edbf46f4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edbf46f4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e3ae56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e3ae56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4e3ae56a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4e3ae56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9b0454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9b0454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dbf46f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edbf46f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4e3ae56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4e3ae56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4e3ae56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4e3ae56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4e3ae56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4e3ae56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edbf46d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edbf46d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e3ae56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e3ae56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e3ae56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e3ae56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4e3ae56a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4e3ae56a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4e3ae56a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4e3ae56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4e3ae56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4e3ae56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4e3ae56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4e3ae56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edbf46f4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edbf46f4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e3ae56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4e3ae56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4e3ae56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4e3ae56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4e3ae56a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4e3ae56a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e3ae56a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4e3ae56a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e3ae56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e3ae56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3ae56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e3ae56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edbf46f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edbf46f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jpg"/><Relationship Id="rId4" Type="http://schemas.openxmlformats.org/officeDocument/2006/relationships/image" Target="../media/image3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jpg"/><Relationship Id="rId4" Type="http://schemas.openxmlformats.org/officeDocument/2006/relationships/image" Target="../media/image3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6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5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20.png"/><Relationship Id="rId10" Type="http://schemas.openxmlformats.org/officeDocument/2006/relationships/image" Target="../media/image13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2650" y="299725"/>
            <a:ext cx="55593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A86E8"/>
                </a:solidFill>
              </a:rPr>
              <a:t>Data Mining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49550" y="1158325"/>
            <a:ext cx="165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A86E8"/>
                </a:solidFill>
              </a:rPr>
              <a:t>October 28th 2020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373900" y="2143750"/>
            <a:ext cx="3208800" cy="154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Manel AGUILAR BARROSO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Daniel CANO CARRASCOSA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Oriol CATASÚS LLENA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Jesus MOLINA ROLDAN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Eduard ORTUÑO GARROTE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Adrià VENTURA HERCE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0" r="26112" t="0"/>
          <a:stretch/>
        </p:blipFill>
        <p:spPr>
          <a:xfrm>
            <a:off x="4319025" y="2394825"/>
            <a:ext cx="4317625" cy="25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300" y="304800"/>
            <a:ext cx="439357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63" y="1211727"/>
            <a:ext cx="5493676" cy="33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>
            <p:ph type="title"/>
          </p:nvPr>
        </p:nvSpPr>
        <p:spPr>
          <a:xfrm>
            <a:off x="0" y="691025"/>
            <a:ext cx="91440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Scree Plot</a:t>
            </a:r>
            <a:endParaRPr sz="2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0" y="644350"/>
            <a:ext cx="91440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Factorial map visualization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75" y="1394050"/>
            <a:ext cx="5479925" cy="3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650" y="1442525"/>
            <a:ext cx="2912400" cy="2781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2925"/>
            <a:ext cx="6745150" cy="3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0" y="582375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accent3"/>
                </a:solidFill>
              </a:rPr>
              <a:t>Conclusions of PCA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0425"/>
            <a:ext cx="4572000" cy="305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0425"/>
            <a:ext cx="4572000" cy="304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550"/>
            <a:ext cx="4572000" cy="305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4337"/>
            <a:ext cx="4572000" cy="30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799" y="1424451"/>
            <a:ext cx="5526400" cy="34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type="title"/>
          </p:nvPr>
        </p:nvSpPr>
        <p:spPr>
          <a:xfrm>
            <a:off x="0" y="269150"/>
            <a:ext cx="91440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Clustering process</a:t>
            </a:r>
            <a:endParaRPr sz="2300">
              <a:solidFill>
                <a:schemeClr val="accent3"/>
              </a:solidFill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0" y="1790088"/>
            <a:ext cx="34233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Almost all data used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Gower dissimilarity coefficient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Ward.D aggregation criteria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4 clusters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○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Class 1: 798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○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Class 2: 675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○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Class 3: 1507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ato"/>
              <a:buChar char="○"/>
            </a:pPr>
            <a:r>
              <a:rPr lang="ca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Class 4: 301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0" y="357950"/>
            <a:ext cx="91440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Tools of class interpretation used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5" y="1411425"/>
            <a:ext cx="4490375" cy="2768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302" y="1411425"/>
            <a:ext cx="4490372" cy="27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14368" l="0" r="5240" t="0"/>
          <a:stretch/>
        </p:blipFill>
        <p:spPr>
          <a:xfrm>
            <a:off x="1827950" y="227475"/>
            <a:ext cx="4270225" cy="23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4">
            <a:alphaModFix/>
          </a:blip>
          <a:srcRect b="12679" l="0" r="0" t="0"/>
          <a:stretch/>
        </p:blipFill>
        <p:spPr>
          <a:xfrm>
            <a:off x="4272175" y="2571750"/>
            <a:ext cx="4554975" cy="24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75" y="2571750"/>
            <a:ext cx="3857596" cy="23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241500" y="269150"/>
            <a:ext cx="26610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Profiling graphs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613" y="934325"/>
            <a:ext cx="3089087" cy="19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338" y="2901456"/>
            <a:ext cx="3089075" cy="190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925" y="934325"/>
            <a:ext cx="3029899" cy="18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0174" y="2937950"/>
            <a:ext cx="2855977" cy="17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27600" y="339775"/>
            <a:ext cx="25074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Outline of talk</a:t>
            </a:r>
            <a:endParaRPr sz="2300">
              <a:solidFill>
                <a:schemeClr val="accent3"/>
              </a:solidFill>
            </a:endParaRPr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1116575" y="1149525"/>
            <a:ext cx="3893700" cy="360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Work overview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Data mining process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Descriptive analysis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Univariate descriptive analysis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Bivariate </a:t>
            </a:r>
            <a:r>
              <a:rPr lang="ca" sz="1900">
                <a:solidFill>
                  <a:schemeClr val="accent3"/>
                </a:solidFill>
              </a:rPr>
              <a:t>descriptive</a:t>
            </a:r>
            <a:r>
              <a:rPr lang="ca" sz="1900">
                <a:solidFill>
                  <a:schemeClr val="accent3"/>
                </a:solidFill>
              </a:rPr>
              <a:t> analysis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Preprocessing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Scree plot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Factorial map visualization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Relationship among variables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Conclusions of PCA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143" name="Google Shape;143;p14"/>
          <p:cNvSpPr txBox="1"/>
          <p:nvPr>
            <p:ph idx="4294967295" type="subTitle"/>
          </p:nvPr>
        </p:nvSpPr>
        <p:spPr>
          <a:xfrm>
            <a:off x="5072950" y="1149525"/>
            <a:ext cx="3893700" cy="360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Clustering process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Tools of class interpretation used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Profiling graphs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Final class profiling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PCA and Hierarchical Clustering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Conclusions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-"/>
            </a:pPr>
            <a:r>
              <a:rPr lang="ca" sz="1900">
                <a:solidFill>
                  <a:schemeClr val="accent3"/>
                </a:solidFill>
              </a:rPr>
              <a:t>Original and final scheduling</a:t>
            </a:r>
            <a:endParaRPr sz="1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1061475" y="454175"/>
            <a:ext cx="7387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Final class profiling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0" r="0" t="6041"/>
          <a:stretch/>
        </p:blipFill>
        <p:spPr>
          <a:xfrm>
            <a:off x="1321438" y="1132400"/>
            <a:ext cx="6501125" cy="3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14763" t="0"/>
          <a:stretch/>
        </p:blipFill>
        <p:spPr>
          <a:xfrm>
            <a:off x="4647725" y="1852900"/>
            <a:ext cx="4527699" cy="2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4">
            <a:alphaModFix/>
          </a:blip>
          <a:srcRect b="14595" l="0" r="0" t="0"/>
          <a:stretch/>
        </p:blipFill>
        <p:spPr>
          <a:xfrm>
            <a:off x="700075" y="2819100"/>
            <a:ext cx="3947650" cy="20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850" y="510050"/>
            <a:ext cx="3528544" cy="21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>
            <p:ph type="title"/>
          </p:nvPr>
        </p:nvSpPr>
        <p:spPr>
          <a:xfrm>
            <a:off x="5151025" y="291350"/>
            <a:ext cx="37890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PCA and Hierarchical Clustering</a:t>
            </a:r>
            <a:endParaRPr sz="2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accent3"/>
                </a:solidFill>
              </a:rPr>
              <a:t>Conclusions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1297500" y="1567550"/>
            <a:ext cx="7269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ca" sz="2000">
                <a:solidFill>
                  <a:schemeClr val="accent3"/>
                </a:solidFill>
              </a:rPr>
              <a:t>Relationship between Memory Bus and Core Speed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ca" sz="2000">
                <a:solidFill>
                  <a:schemeClr val="accent3"/>
                </a:solidFill>
              </a:rPr>
              <a:t>Group of GPUs with</a:t>
            </a:r>
            <a:endParaRPr sz="2000">
              <a:solidFill>
                <a:schemeClr val="accent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○"/>
            </a:pPr>
            <a:r>
              <a:rPr lang="ca" sz="2000">
                <a:solidFill>
                  <a:schemeClr val="accent3"/>
                </a:solidFill>
              </a:rPr>
              <a:t> high power consumption</a:t>
            </a:r>
            <a:endParaRPr sz="2000">
              <a:solidFill>
                <a:schemeClr val="accent3"/>
              </a:solidFill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○"/>
            </a:pPr>
            <a:r>
              <a:rPr lang="ca" sz="2000">
                <a:solidFill>
                  <a:schemeClr val="accent3"/>
                </a:solidFill>
              </a:rPr>
              <a:t> shared features</a:t>
            </a:r>
            <a:endParaRPr sz="20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ca" sz="2000">
                <a:solidFill>
                  <a:schemeClr val="accent3"/>
                </a:solidFill>
              </a:rPr>
              <a:t>Identification of clusters of GPUs grouped by performanc</a:t>
            </a:r>
            <a:r>
              <a:rPr lang="ca" sz="1800">
                <a:solidFill>
                  <a:schemeClr val="accent3"/>
                </a:solidFill>
              </a:rPr>
              <a:t>e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28500" y="313475"/>
            <a:ext cx="9053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Original and final scheduling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3550"/>
            <a:ext cx="4403925" cy="2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100" y="1386900"/>
            <a:ext cx="4634350" cy="23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00" y="1375691"/>
            <a:ext cx="4545801" cy="274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75" y="1390150"/>
            <a:ext cx="4394810" cy="27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>
            <p:ph type="title"/>
          </p:nvPr>
        </p:nvSpPr>
        <p:spPr>
          <a:xfrm>
            <a:off x="28500" y="313475"/>
            <a:ext cx="9053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Original and final scheduling</a:t>
            </a:r>
            <a:endParaRPr sz="2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50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accent3"/>
                </a:solidFill>
              </a:rPr>
              <a:t>Graphics Processing Units (GPUs)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●"/>
            </a:pPr>
            <a:r>
              <a:rPr lang="ca" sz="1900">
                <a:solidFill>
                  <a:schemeClr val="accent3"/>
                </a:solidFill>
              </a:rPr>
              <a:t>GPU is one of the most important part of a computer</a:t>
            </a:r>
            <a:endParaRPr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●"/>
            </a:pPr>
            <a:r>
              <a:rPr lang="ca" sz="1900">
                <a:solidFill>
                  <a:schemeClr val="accent3"/>
                </a:solidFill>
              </a:rPr>
              <a:t>Goal of the project:</a:t>
            </a:r>
            <a:endParaRPr sz="1900">
              <a:solidFill>
                <a:schemeClr val="accent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○"/>
            </a:pPr>
            <a:r>
              <a:rPr lang="ca" sz="1700">
                <a:solidFill>
                  <a:schemeClr val="accent3"/>
                </a:solidFill>
              </a:rPr>
              <a:t>Deepen our understanding about GPU</a:t>
            </a:r>
            <a:endParaRPr sz="1700">
              <a:solidFill>
                <a:schemeClr val="accent3"/>
              </a:solidFill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○"/>
            </a:pPr>
            <a:r>
              <a:rPr lang="ca" sz="1700">
                <a:solidFill>
                  <a:schemeClr val="accent3"/>
                </a:solidFill>
              </a:rPr>
              <a:t>Learning how its different features are related with each other</a:t>
            </a:r>
            <a:endParaRPr sz="17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●"/>
            </a:pPr>
            <a:r>
              <a:rPr lang="ca" sz="1900">
                <a:solidFill>
                  <a:schemeClr val="accent3"/>
                </a:solidFill>
              </a:rPr>
              <a:t>Data Overview</a:t>
            </a:r>
            <a:endParaRPr sz="1900">
              <a:solidFill>
                <a:schemeClr val="accent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○"/>
            </a:pPr>
            <a:r>
              <a:rPr lang="ca" sz="1700">
                <a:solidFill>
                  <a:schemeClr val="accent3"/>
                </a:solidFill>
              </a:rPr>
              <a:t>3406 models of GPUs, from 2000 until 2017</a:t>
            </a:r>
            <a:endParaRPr sz="1700">
              <a:solidFill>
                <a:schemeClr val="accent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○"/>
            </a:pPr>
            <a:r>
              <a:rPr lang="ca" sz="1700">
                <a:solidFill>
                  <a:schemeClr val="accent3"/>
                </a:solidFill>
              </a:rPr>
              <a:t>21 variables</a:t>
            </a:r>
            <a:endParaRPr sz="1700">
              <a:solidFill>
                <a:schemeClr val="accent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○"/>
            </a:pPr>
            <a:r>
              <a:rPr lang="ca" sz="1700">
                <a:solidFill>
                  <a:schemeClr val="accent3"/>
                </a:solidFill>
              </a:rPr>
              <a:t>About 8.03% of nulls</a:t>
            </a:r>
            <a:endParaRPr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0" y="302775"/>
            <a:ext cx="91440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Data Mining process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00" y="869175"/>
            <a:ext cx="2262330" cy="42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3984125" y="1611350"/>
            <a:ext cx="4688100" cy="22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Times New Roman"/>
              <a:buAutoNum type="arabicPeriod"/>
            </a:pPr>
            <a:r>
              <a:rPr lang="ca" sz="3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Selection</a:t>
            </a:r>
            <a:endParaRPr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Times New Roman"/>
              <a:buAutoNum type="arabicPeriod"/>
            </a:pPr>
            <a:r>
              <a:rPr lang="ca" sz="3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Times New Roman"/>
              <a:buAutoNum type="arabicPeriod"/>
            </a:pPr>
            <a:r>
              <a:rPr lang="ca" sz="3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Times New Roman"/>
              <a:buAutoNum type="arabicPeriod"/>
            </a:pPr>
            <a:r>
              <a:rPr lang="ca" sz="3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Interpretation/Evaluation</a:t>
            </a:r>
            <a:endParaRPr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0" y="302775"/>
            <a:ext cx="91440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Descriptive analysis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29780"/>
            <a:ext cx="3274499" cy="202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013075"/>
            <a:ext cx="3274500" cy="201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5">
            <a:alphaModFix/>
          </a:blip>
          <a:srcRect b="18765" l="30318" r="23393" t="0"/>
          <a:stretch/>
        </p:blipFill>
        <p:spPr>
          <a:xfrm>
            <a:off x="6025750" y="929388"/>
            <a:ext cx="1865809" cy="20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400" y="3013075"/>
            <a:ext cx="3274501" cy="202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00" y="574275"/>
            <a:ext cx="2667275" cy="16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550" y="574275"/>
            <a:ext cx="2669971" cy="16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512" y="2995575"/>
            <a:ext cx="3274124" cy="2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1074" y="2995575"/>
            <a:ext cx="3111588" cy="19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6150" y="574888"/>
            <a:ext cx="2667275" cy="1645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accent3"/>
                </a:solidFill>
              </a:rPr>
              <a:t>Bivariate descriptive  analysis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300" y="2973725"/>
            <a:ext cx="4217225" cy="19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300" y="1016975"/>
            <a:ext cx="4217225" cy="19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638" y="1045987"/>
            <a:ext cx="3460037" cy="395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0" y="302775"/>
            <a:ext cx="91440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accent3"/>
                </a:solidFill>
              </a:rPr>
              <a:t>Preprocessing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00" y="1073375"/>
            <a:ext cx="3611850" cy="4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25" y="3348675"/>
            <a:ext cx="6996700" cy="14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175" y="1713475"/>
            <a:ext cx="4214177" cy="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421" y="1995400"/>
            <a:ext cx="4221930" cy="22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4900" y="2780125"/>
            <a:ext cx="2881450" cy="1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4900" y="2435301"/>
            <a:ext cx="2881450" cy="20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425" y="2121475"/>
            <a:ext cx="2166450" cy="2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4425" y="1783425"/>
            <a:ext cx="3759091" cy="2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1425" y="2496075"/>
            <a:ext cx="2695770" cy="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325" y="2012088"/>
            <a:ext cx="5158326" cy="11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325" y="3479150"/>
            <a:ext cx="5158325" cy="124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25" y="1537944"/>
            <a:ext cx="2830100" cy="30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950" y="1157436"/>
            <a:ext cx="3557700" cy="5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