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18"/>
  </p:notesMasterIdLst>
  <p:handoutMasterIdLst>
    <p:handoutMasterId r:id="rId19"/>
  </p:handoutMasterIdLst>
  <p:sldIdLst>
    <p:sldId id="309" r:id="rId5"/>
    <p:sldId id="312" r:id="rId6"/>
    <p:sldId id="313" r:id="rId7"/>
    <p:sldId id="315" r:id="rId8"/>
    <p:sldId id="316" r:id="rId9"/>
    <p:sldId id="317" r:id="rId10"/>
    <p:sldId id="319" r:id="rId11"/>
    <p:sldId id="318" r:id="rId12"/>
    <p:sldId id="320" r:id="rId13"/>
    <p:sldId id="321" r:id="rId14"/>
    <p:sldId id="322" r:id="rId15"/>
    <p:sldId id="323" r:id="rId16"/>
    <p:sldId id="31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11" autoAdjust="0"/>
    <p:restoredTop sz="94660"/>
  </p:normalViewPr>
  <p:slideViewPr>
    <p:cSldViewPr snapToGrid="0">
      <p:cViewPr varScale="1">
        <p:scale>
          <a:sx n="86" d="100"/>
          <a:sy n="86" d="100"/>
        </p:scale>
        <p:origin x="168"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0ECF92-15CE-4387-867F-A5A70EDA1D80}" type="doc">
      <dgm:prSet loTypeId="urn:microsoft.com/office/officeart/2005/8/layout/matrix1" loCatId="matrix" qsTypeId="urn:microsoft.com/office/officeart/2005/8/quickstyle/3d1" qsCatId="3D" csTypeId="urn:microsoft.com/office/officeart/2005/8/colors/accent0_3" csCatId="mainScheme" phldr="1"/>
      <dgm:spPr/>
      <dgm:t>
        <a:bodyPr/>
        <a:lstStyle/>
        <a:p>
          <a:endParaRPr lang="en-US"/>
        </a:p>
      </dgm:t>
    </dgm:pt>
    <dgm:pt modelId="{66E9CFD1-9B0F-4E2E-90AF-7A5801F3A935}">
      <dgm:prSet phldrT="[Text]"/>
      <dgm:spPr/>
      <dgm:t>
        <a:bodyPr/>
        <a:lstStyle/>
        <a:p>
          <a:r>
            <a:rPr lang="en-US" dirty="0"/>
            <a:t>Enigma Hunters</a:t>
          </a:r>
        </a:p>
      </dgm:t>
    </dgm:pt>
    <dgm:pt modelId="{64EB757F-780A-4BA5-88BA-817B144A68A5}" type="parTrans" cxnId="{91E2C2B6-D388-421E-A8C2-0F611022F733}">
      <dgm:prSet/>
      <dgm:spPr/>
      <dgm:t>
        <a:bodyPr/>
        <a:lstStyle/>
        <a:p>
          <a:endParaRPr lang="en-US"/>
        </a:p>
      </dgm:t>
    </dgm:pt>
    <dgm:pt modelId="{7AC0A7C9-7ADA-475D-9EEE-CF8270BB8365}" type="sibTrans" cxnId="{91E2C2B6-D388-421E-A8C2-0F611022F733}">
      <dgm:prSet/>
      <dgm:spPr/>
      <dgm:t>
        <a:bodyPr/>
        <a:lstStyle/>
        <a:p>
          <a:endParaRPr lang="en-US"/>
        </a:p>
      </dgm:t>
    </dgm:pt>
    <dgm:pt modelId="{0CD64C59-F4EE-41BD-8F14-6280AB9635A2}">
      <dgm:prSet phldrT="[Text]"/>
      <dgm:spPr/>
      <dgm:t>
        <a:bodyPr/>
        <a:lstStyle/>
        <a:p>
          <a:r>
            <a:rPr lang="en-US" dirty="0"/>
            <a:t>KVH-014</a:t>
          </a:r>
        </a:p>
      </dgm:t>
    </dgm:pt>
    <dgm:pt modelId="{7DF3BDA6-5783-478C-B0D0-1F4737488B7E}" type="parTrans" cxnId="{04643A69-0C87-4F81-87EA-53ED92FD74D6}">
      <dgm:prSet/>
      <dgm:spPr/>
      <dgm:t>
        <a:bodyPr/>
        <a:lstStyle/>
        <a:p>
          <a:endParaRPr lang="en-US"/>
        </a:p>
      </dgm:t>
    </dgm:pt>
    <dgm:pt modelId="{528A0A0D-CEAC-466A-ADE8-8C978859575E}" type="sibTrans" cxnId="{04643A69-0C87-4F81-87EA-53ED92FD74D6}">
      <dgm:prSet/>
      <dgm:spPr/>
      <dgm:t>
        <a:bodyPr/>
        <a:lstStyle/>
        <a:p>
          <a:endParaRPr lang="en-US"/>
        </a:p>
      </dgm:t>
    </dgm:pt>
    <dgm:pt modelId="{EFE51984-9AD1-41BA-8755-BA86E1BF14CB}">
      <dgm:prSet phldrT="[Text]"/>
      <dgm:spPr/>
      <dgm:t>
        <a:bodyPr/>
        <a:lstStyle/>
        <a:p>
          <a:pPr defTabSz="533400">
            <a:lnSpc>
              <a:spcPct val="90000"/>
            </a:lnSpc>
            <a:spcBef>
              <a:spcPct val="0"/>
            </a:spcBef>
            <a:spcAft>
              <a:spcPct val="35000"/>
            </a:spcAft>
          </a:pPr>
          <a:r>
            <a:rPr lang="en-US" dirty="0"/>
            <a:t>Chat Messenger Decryption Tool</a:t>
          </a:r>
        </a:p>
      </dgm:t>
    </dgm:pt>
    <dgm:pt modelId="{B13B9B64-1AB6-42DA-9CDB-946808EF952A}" type="parTrans" cxnId="{4E9C1713-E8DA-44E5-BECE-F84169DC8FFC}">
      <dgm:prSet/>
      <dgm:spPr/>
      <dgm:t>
        <a:bodyPr/>
        <a:lstStyle/>
        <a:p>
          <a:endParaRPr lang="en-US"/>
        </a:p>
      </dgm:t>
    </dgm:pt>
    <dgm:pt modelId="{591CFC1A-E7D8-4DB6-ADCC-6DE7B7F2ADF4}" type="sibTrans" cxnId="{4E9C1713-E8DA-44E5-BECE-F84169DC8FFC}">
      <dgm:prSet/>
      <dgm:spPr/>
      <dgm:t>
        <a:bodyPr/>
        <a:lstStyle/>
        <a:p>
          <a:endParaRPr lang="en-US"/>
        </a:p>
      </dgm:t>
    </dgm:pt>
    <dgm:pt modelId="{EA992F87-CCFF-451E-90A3-4DE382295124}">
      <dgm:prSet phldrT="[Text]" phldr="1"/>
      <dgm:spPr/>
      <dgm:t>
        <a:bodyPr/>
        <a:lstStyle/>
        <a:p>
          <a:endParaRPr lang="en-US" dirty="0"/>
        </a:p>
      </dgm:t>
    </dgm:pt>
    <dgm:pt modelId="{F32FB88E-AE38-48AB-BB8E-9D8237E58FDC}" type="parTrans" cxnId="{B7E36146-2291-4E9D-A38D-83ADC318E0D8}">
      <dgm:prSet/>
      <dgm:spPr/>
      <dgm:t>
        <a:bodyPr/>
        <a:lstStyle/>
        <a:p>
          <a:endParaRPr lang="en-US"/>
        </a:p>
      </dgm:t>
    </dgm:pt>
    <dgm:pt modelId="{52DE8FAE-76A7-4F9F-BB8B-38A374B23124}" type="sibTrans" cxnId="{B7E36146-2291-4E9D-A38D-83ADC318E0D8}">
      <dgm:prSet/>
      <dgm:spPr/>
      <dgm:t>
        <a:bodyPr/>
        <a:lstStyle/>
        <a:p>
          <a:endParaRPr lang="en-US"/>
        </a:p>
      </dgm:t>
    </dgm:pt>
    <dgm:pt modelId="{62C213CB-22B9-4E13-83E1-AB01E993C062}">
      <dgm:prSet/>
      <dgm:spPr/>
      <dgm:t>
        <a:bodyPr/>
        <a:lstStyle/>
        <a:p>
          <a:r>
            <a:rPr lang="en-US" dirty="0"/>
            <a:t>KL University</a:t>
          </a:r>
        </a:p>
      </dgm:t>
    </dgm:pt>
    <dgm:pt modelId="{6BCD54C1-BC29-4DE3-A62E-EE9130FCDDD4}" type="parTrans" cxnId="{A1DA3B4D-4B36-4FA2-8EA4-6AE18BCCAB68}">
      <dgm:prSet/>
      <dgm:spPr/>
      <dgm:t>
        <a:bodyPr/>
        <a:lstStyle/>
        <a:p>
          <a:endParaRPr lang="en-US"/>
        </a:p>
      </dgm:t>
    </dgm:pt>
    <dgm:pt modelId="{79FDE7AA-4497-406A-9384-72700F1E6FA6}" type="sibTrans" cxnId="{A1DA3B4D-4B36-4FA2-8EA4-6AE18BCCAB68}">
      <dgm:prSet/>
      <dgm:spPr/>
      <dgm:t>
        <a:bodyPr/>
        <a:lstStyle/>
        <a:p>
          <a:endParaRPr lang="en-US"/>
        </a:p>
      </dgm:t>
    </dgm:pt>
    <dgm:pt modelId="{FF1EECF2-9C7C-4CFA-9CF6-5072EBB88EF3}">
      <dgm:prSet/>
      <dgm:spPr/>
      <dgm:t>
        <a:bodyPr/>
        <a:lstStyle/>
        <a:p>
          <a:endParaRPr lang="en-US" dirty="0"/>
        </a:p>
      </dgm:t>
    </dgm:pt>
    <dgm:pt modelId="{7DA6B72A-CE3C-4575-BE9B-EC4A2FD46841}" type="parTrans" cxnId="{F5861FF4-89F8-4BE1-A1C9-8D8E5DFB418E}">
      <dgm:prSet/>
      <dgm:spPr/>
      <dgm:t>
        <a:bodyPr/>
        <a:lstStyle/>
        <a:p>
          <a:endParaRPr lang="en-US"/>
        </a:p>
      </dgm:t>
    </dgm:pt>
    <dgm:pt modelId="{96037A53-844D-4CEA-B2F9-00F2101E23B7}" type="sibTrans" cxnId="{F5861FF4-89F8-4BE1-A1C9-8D8E5DFB418E}">
      <dgm:prSet/>
      <dgm:spPr/>
      <dgm:t>
        <a:bodyPr/>
        <a:lstStyle/>
        <a:p>
          <a:endParaRPr lang="en-US"/>
        </a:p>
      </dgm:t>
    </dgm:pt>
    <dgm:pt modelId="{2B6760AD-AB44-40C6-93BA-09C981BD644C}">
      <dgm:prSet phldrT="[Text]"/>
      <dgm:spPr/>
      <dgm:t>
        <a:bodyPr/>
        <a:lstStyle/>
        <a:p>
          <a:r>
            <a:rPr lang="en-US" dirty="0"/>
            <a:t>Details of Team</a:t>
          </a:r>
        </a:p>
      </dgm:t>
    </dgm:pt>
    <dgm:pt modelId="{F8925E8E-9140-418E-8723-012B307E9853}" type="sibTrans" cxnId="{D081378D-4F6C-4730-822C-523961BC8667}">
      <dgm:prSet/>
      <dgm:spPr/>
      <dgm:t>
        <a:bodyPr/>
        <a:lstStyle/>
        <a:p>
          <a:endParaRPr lang="en-US"/>
        </a:p>
      </dgm:t>
    </dgm:pt>
    <dgm:pt modelId="{8DCC4735-250C-4D40-A87F-F912E51C0FDF}" type="parTrans" cxnId="{D081378D-4F6C-4730-822C-523961BC8667}">
      <dgm:prSet/>
      <dgm:spPr/>
      <dgm:t>
        <a:bodyPr/>
        <a:lstStyle/>
        <a:p>
          <a:endParaRPr lang="en-US"/>
        </a:p>
      </dgm:t>
    </dgm:pt>
    <dgm:pt modelId="{B7704354-3DE1-4C7E-B2F3-39FAD6C4C0DF}" type="pres">
      <dgm:prSet presAssocID="{6B0ECF92-15CE-4387-867F-A5A70EDA1D80}" presName="diagram" presStyleCnt="0">
        <dgm:presLayoutVars>
          <dgm:chMax val="1"/>
          <dgm:dir/>
          <dgm:animLvl val="ctr"/>
          <dgm:resizeHandles val="exact"/>
        </dgm:presLayoutVars>
      </dgm:prSet>
      <dgm:spPr/>
    </dgm:pt>
    <dgm:pt modelId="{D63E6BB3-FA9E-47DC-A87C-EE5E537F3B0A}" type="pres">
      <dgm:prSet presAssocID="{6B0ECF92-15CE-4387-867F-A5A70EDA1D80}" presName="matrix" presStyleCnt="0"/>
      <dgm:spPr/>
    </dgm:pt>
    <dgm:pt modelId="{BEBEC3E5-7479-446F-B389-B905B42AA2C0}" type="pres">
      <dgm:prSet presAssocID="{6B0ECF92-15CE-4387-867F-A5A70EDA1D80}" presName="tile1" presStyleLbl="node1" presStyleIdx="0" presStyleCnt="4"/>
      <dgm:spPr/>
    </dgm:pt>
    <dgm:pt modelId="{CD21A93C-076A-4295-BC92-7FC82FFE1FDD}" type="pres">
      <dgm:prSet presAssocID="{6B0ECF92-15CE-4387-867F-A5A70EDA1D80}" presName="tile1text" presStyleLbl="node1" presStyleIdx="0" presStyleCnt="4">
        <dgm:presLayoutVars>
          <dgm:chMax val="0"/>
          <dgm:chPref val="0"/>
          <dgm:bulletEnabled val="1"/>
        </dgm:presLayoutVars>
      </dgm:prSet>
      <dgm:spPr/>
    </dgm:pt>
    <dgm:pt modelId="{92DB8C17-24F7-415B-8763-D850A6A81AD7}" type="pres">
      <dgm:prSet presAssocID="{6B0ECF92-15CE-4387-867F-A5A70EDA1D80}" presName="tile2" presStyleLbl="node1" presStyleIdx="1" presStyleCnt="4"/>
      <dgm:spPr/>
    </dgm:pt>
    <dgm:pt modelId="{BCC94035-BA77-47DA-BD94-B75588C7E56A}" type="pres">
      <dgm:prSet presAssocID="{6B0ECF92-15CE-4387-867F-A5A70EDA1D80}" presName="tile2text" presStyleLbl="node1" presStyleIdx="1" presStyleCnt="4">
        <dgm:presLayoutVars>
          <dgm:chMax val="0"/>
          <dgm:chPref val="0"/>
          <dgm:bulletEnabled val="1"/>
        </dgm:presLayoutVars>
      </dgm:prSet>
      <dgm:spPr/>
    </dgm:pt>
    <dgm:pt modelId="{6B2BD917-F7F3-402C-91A3-5A3F0EA87E04}" type="pres">
      <dgm:prSet presAssocID="{6B0ECF92-15CE-4387-867F-A5A70EDA1D80}" presName="tile3" presStyleLbl="node1" presStyleIdx="2" presStyleCnt="4" custLinFactNeighborX="-4344"/>
      <dgm:spPr/>
    </dgm:pt>
    <dgm:pt modelId="{DBEC561D-B42C-47F1-876E-2A7BDC15E7F9}" type="pres">
      <dgm:prSet presAssocID="{6B0ECF92-15CE-4387-867F-A5A70EDA1D80}" presName="tile3text" presStyleLbl="node1" presStyleIdx="2" presStyleCnt="4">
        <dgm:presLayoutVars>
          <dgm:chMax val="0"/>
          <dgm:chPref val="0"/>
          <dgm:bulletEnabled val="1"/>
        </dgm:presLayoutVars>
      </dgm:prSet>
      <dgm:spPr/>
    </dgm:pt>
    <dgm:pt modelId="{02FD2D49-54E6-4E22-837B-348C555B79EE}" type="pres">
      <dgm:prSet presAssocID="{6B0ECF92-15CE-4387-867F-A5A70EDA1D80}" presName="tile4" presStyleLbl="node1" presStyleIdx="3" presStyleCnt="4"/>
      <dgm:spPr/>
    </dgm:pt>
    <dgm:pt modelId="{550703C1-45B5-43C8-B134-DC411283F85C}" type="pres">
      <dgm:prSet presAssocID="{6B0ECF92-15CE-4387-867F-A5A70EDA1D80}" presName="tile4text" presStyleLbl="node1" presStyleIdx="3" presStyleCnt="4">
        <dgm:presLayoutVars>
          <dgm:chMax val="0"/>
          <dgm:chPref val="0"/>
          <dgm:bulletEnabled val="1"/>
        </dgm:presLayoutVars>
      </dgm:prSet>
      <dgm:spPr/>
    </dgm:pt>
    <dgm:pt modelId="{CA306A2D-94BD-426E-9826-24E0B80F40F2}" type="pres">
      <dgm:prSet presAssocID="{6B0ECF92-15CE-4387-867F-A5A70EDA1D80}" presName="centerTile" presStyleLbl="fgShp" presStyleIdx="0" presStyleCnt="1">
        <dgm:presLayoutVars>
          <dgm:chMax val="0"/>
          <dgm:chPref val="0"/>
        </dgm:presLayoutVars>
      </dgm:prSet>
      <dgm:spPr/>
    </dgm:pt>
  </dgm:ptLst>
  <dgm:cxnLst>
    <dgm:cxn modelId="{4C015805-0C75-4DEA-85FC-594476256FB0}" type="presOf" srcId="{2B6760AD-AB44-40C6-93BA-09C981BD644C}" destId="{CA306A2D-94BD-426E-9826-24E0B80F40F2}" srcOrd="0" destOrd="0" presId="urn:microsoft.com/office/officeart/2005/8/layout/matrix1"/>
    <dgm:cxn modelId="{4E9C1713-E8DA-44E5-BECE-F84169DC8FFC}" srcId="{2B6760AD-AB44-40C6-93BA-09C981BD644C}" destId="{EFE51984-9AD1-41BA-8755-BA86E1BF14CB}" srcOrd="2" destOrd="0" parTransId="{B13B9B64-1AB6-42DA-9CDB-946808EF952A}" sibTransId="{591CFC1A-E7D8-4DB6-ADCC-6DE7B7F2ADF4}"/>
    <dgm:cxn modelId="{D0A09E15-27E7-4AD3-9A8F-A88D958A62BC}" type="presOf" srcId="{66E9CFD1-9B0F-4E2E-90AF-7A5801F3A935}" destId="{CD21A93C-076A-4295-BC92-7FC82FFE1FDD}" srcOrd="1" destOrd="0" presId="urn:microsoft.com/office/officeart/2005/8/layout/matrix1"/>
    <dgm:cxn modelId="{B5EEBB28-642B-45A1-A22F-51A0A82D4F67}" type="presOf" srcId="{EFE51984-9AD1-41BA-8755-BA86E1BF14CB}" destId="{DBEC561D-B42C-47F1-876E-2A7BDC15E7F9}" srcOrd="1" destOrd="0" presId="urn:microsoft.com/office/officeart/2005/8/layout/matrix1"/>
    <dgm:cxn modelId="{BB5C4E33-D144-4E08-A5CB-C45D77DC0CE5}" type="presOf" srcId="{62C213CB-22B9-4E13-83E1-AB01E993C062}" destId="{550703C1-45B5-43C8-B134-DC411283F85C}" srcOrd="1" destOrd="0" presId="urn:microsoft.com/office/officeart/2005/8/layout/matrix1"/>
    <dgm:cxn modelId="{3CB9C345-CD4A-4B9C-AF84-7103DD28F70C}" type="presOf" srcId="{0CD64C59-F4EE-41BD-8F14-6280AB9635A2}" destId="{BCC94035-BA77-47DA-BD94-B75588C7E56A}" srcOrd="1" destOrd="0" presId="urn:microsoft.com/office/officeart/2005/8/layout/matrix1"/>
    <dgm:cxn modelId="{B7E36146-2291-4E9D-A38D-83ADC318E0D8}" srcId="{2B6760AD-AB44-40C6-93BA-09C981BD644C}" destId="{EA992F87-CCFF-451E-90A3-4DE382295124}" srcOrd="5" destOrd="0" parTransId="{F32FB88E-AE38-48AB-BB8E-9D8237E58FDC}" sibTransId="{52DE8FAE-76A7-4F9F-BB8B-38A374B23124}"/>
    <dgm:cxn modelId="{04643A69-0C87-4F81-87EA-53ED92FD74D6}" srcId="{2B6760AD-AB44-40C6-93BA-09C981BD644C}" destId="{0CD64C59-F4EE-41BD-8F14-6280AB9635A2}" srcOrd="1" destOrd="0" parTransId="{7DF3BDA6-5783-478C-B0D0-1F4737488B7E}" sibTransId="{528A0A0D-CEAC-466A-ADE8-8C978859575E}"/>
    <dgm:cxn modelId="{A1DA3B4D-4B36-4FA2-8EA4-6AE18BCCAB68}" srcId="{2B6760AD-AB44-40C6-93BA-09C981BD644C}" destId="{62C213CB-22B9-4E13-83E1-AB01E993C062}" srcOrd="3" destOrd="0" parTransId="{6BCD54C1-BC29-4DE3-A62E-EE9130FCDDD4}" sibTransId="{79FDE7AA-4497-406A-9384-72700F1E6FA6}"/>
    <dgm:cxn modelId="{BDA29E71-99B6-420B-A493-6ED89DE33C9F}" type="presOf" srcId="{0CD64C59-F4EE-41BD-8F14-6280AB9635A2}" destId="{92DB8C17-24F7-415B-8763-D850A6A81AD7}" srcOrd="0" destOrd="0" presId="urn:microsoft.com/office/officeart/2005/8/layout/matrix1"/>
    <dgm:cxn modelId="{6AFFD052-F027-44C9-9847-02680E3F23DD}" type="presOf" srcId="{EFE51984-9AD1-41BA-8755-BA86E1BF14CB}" destId="{6B2BD917-F7F3-402C-91A3-5A3F0EA87E04}" srcOrd="0" destOrd="0" presId="urn:microsoft.com/office/officeart/2005/8/layout/matrix1"/>
    <dgm:cxn modelId="{B73DDB7B-50DA-4FC8-B7EB-919FF95D9466}" type="presOf" srcId="{66E9CFD1-9B0F-4E2E-90AF-7A5801F3A935}" destId="{BEBEC3E5-7479-446F-B389-B905B42AA2C0}" srcOrd="0" destOrd="0" presId="urn:microsoft.com/office/officeart/2005/8/layout/matrix1"/>
    <dgm:cxn modelId="{D081378D-4F6C-4730-822C-523961BC8667}" srcId="{6B0ECF92-15CE-4387-867F-A5A70EDA1D80}" destId="{2B6760AD-AB44-40C6-93BA-09C981BD644C}" srcOrd="0" destOrd="0" parTransId="{8DCC4735-250C-4D40-A87F-F912E51C0FDF}" sibTransId="{F8925E8E-9140-418E-8723-012B307E9853}"/>
    <dgm:cxn modelId="{91E2C2B6-D388-421E-A8C2-0F611022F733}" srcId="{2B6760AD-AB44-40C6-93BA-09C981BD644C}" destId="{66E9CFD1-9B0F-4E2E-90AF-7A5801F3A935}" srcOrd="0" destOrd="0" parTransId="{64EB757F-780A-4BA5-88BA-817B144A68A5}" sibTransId="{7AC0A7C9-7ADA-475D-9EEE-CF8270BB8365}"/>
    <dgm:cxn modelId="{BC2489C1-0CAA-42B1-B00A-A1F3AAD697E9}" type="presOf" srcId="{6B0ECF92-15CE-4387-867F-A5A70EDA1D80}" destId="{B7704354-3DE1-4C7E-B2F3-39FAD6C4C0DF}" srcOrd="0" destOrd="0" presId="urn:microsoft.com/office/officeart/2005/8/layout/matrix1"/>
    <dgm:cxn modelId="{B0224AED-2C37-4307-A6F4-7CBDC2C11724}" type="presOf" srcId="{62C213CB-22B9-4E13-83E1-AB01E993C062}" destId="{02FD2D49-54E6-4E22-837B-348C555B79EE}" srcOrd="0" destOrd="0" presId="urn:microsoft.com/office/officeart/2005/8/layout/matrix1"/>
    <dgm:cxn modelId="{F5861FF4-89F8-4BE1-A1C9-8D8E5DFB418E}" srcId="{2B6760AD-AB44-40C6-93BA-09C981BD644C}" destId="{FF1EECF2-9C7C-4CFA-9CF6-5072EBB88EF3}" srcOrd="4" destOrd="0" parTransId="{7DA6B72A-CE3C-4575-BE9B-EC4A2FD46841}" sibTransId="{96037A53-844D-4CEA-B2F9-00F2101E23B7}"/>
    <dgm:cxn modelId="{0DD825AC-1300-49B3-B2E4-CF4AB33265CC}" type="presParOf" srcId="{B7704354-3DE1-4C7E-B2F3-39FAD6C4C0DF}" destId="{D63E6BB3-FA9E-47DC-A87C-EE5E537F3B0A}" srcOrd="0" destOrd="0" presId="urn:microsoft.com/office/officeart/2005/8/layout/matrix1"/>
    <dgm:cxn modelId="{58F4C13C-DAEC-49C8-A524-8832AE64A29B}" type="presParOf" srcId="{D63E6BB3-FA9E-47DC-A87C-EE5E537F3B0A}" destId="{BEBEC3E5-7479-446F-B389-B905B42AA2C0}" srcOrd="0" destOrd="0" presId="urn:microsoft.com/office/officeart/2005/8/layout/matrix1"/>
    <dgm:cxn modelId="{90ED631A-F651-4888-87DC-F6F1DAAD41E8}" type="presParOf" srcId="{D63E6BB3-FA9E-47DC-A87C-EE5E537F3B0A}" destId="{CD21A93C-076A-4295-BC92-7FC82FFE1FDD}" srcOrd="1" destOrd="0" presId="urn:microsoft.com/office/officeart/2005/8/layout/matrix1"/>
    <dgm:cxn modelId="{066CEFBF-5B20-44FB-A256-C9C21153F293}" type="presParOf" srcId="{D63E6BB3-FA9E-47DC-A87C-EE5E537F3B0A}" destId="{92DB8C17-24F7-415B-8763-D850A6A81AD7}" srcOrd="2" destOrd="0" presId="urn:microsoft.com/office/officeart/2005/8/layout/matrix1"/>
    <dgm:cxn modelId="{FBD252D6-DCDB-4A13-BE4C-C0937762BD32}" type="presParOf" srcId="{D63E6BB3-FA9E-47DC-A87C-EE5E537F3B0A}" destId="{BCC94035-BA77-47DA-BD94-B75588C7E56A}" srcOrd="3" destOrd="0" presId="urn:microsoft.com/office/officeart/2005/8/layout/matrix1"/>
    <dgm:cxn modelId="{35DFE3FE-A907-4693-A96F-9DF8022BD4A7}" type="presParOf" srcId="{D63E6BB3-FA9E-47DC-A87C-EE5E537F3B0A}" destId="{6B2BD917-F7F3-402C-91A3-5A3F0EA87E04}" srcOrd="4" destOrd="0" presId="urn:microsoft.com/office/officeart/2005/8/layout/matrix1"/>
    <dgm:cxn modelId="{319EA680-976A-4FB6-94C2-AFE2DCA26843}" type="presParOf" srcId="{D63E6BB3-FA9E-47DC-A87C-EE5E537F3B0A}" destId="{DBEC561D-B42C-47F1-876E-2A7BDC15E7F9}" srcOrd="5" destOrd="0" presId="urn:microsoft.com/office/officeart/2005/8/layout/matrix1"/>
    <dgm:cxn modelId="{A4AA11D3-DAB1-4100-B126-2DD700C3E38A}" type="presParOf" srcId="{D63E6BB3-FA9E-47DC-A87C-EE5E537F3B0A}" destId="{02FD2D49-54E6-4E22-837B-348C555B79EE}" srcOrd="6" destOrd="0" presId="urn:microsoft.com/office/officeart/2005/8/layout/matrix1"/>
    <dgm:cxn modelId="{44FCF933-294D-45A2-9CAF-9D4397CBE64B}" type="presParOf" srcId="{D63E6BB3-FA9E-47DC-A87C-EE5E537F3B0A}" destId="{550703C1-45B5-43C8-B134-DC411283F85C}" srcOrd="7" destOrd="0" presId="urn:microsoft.com/office/officeart/2005/8/layout/matrix1"/>
    <dgm:cxn modelId="{36993EFB-3B5A-4FC3-8117-223541EF0E92}" type="presParOf" srcId="{B7704354-3DE1-4C7E-B2F3-39FAD6C4C0DF}" destId="{CA306A2D-94BD-426E-9826-24E0B80F40F2}"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EC3E5-7479-446F-B389-B905B42AA2C0}">
      <dsp:nvSpPr>
        <dsp:cNvPr id="0" name=""/>
        <dsp:cNvSpPr/>
      </dsp:nvSpPr>
      <dsp:spPr>
        <a:xfrm rot="16200000">
          <a:off x="346199" y="-346199"/>
          <a:ext cx="1747837" cy="2440236"/>
        </a:xfrm>
        <a:prstGeom prst="round1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Enigma Hunters</a:t>
          </a:r>
        </a:p>
      </dsp:txBody>
      <dsp:txXfrm rot="5400000">
        <a:off x="0" y="0"/>
        <a:ext cx="2440236" cy="1310877"/>
      </dsp:txXfrm>
    </dsp:sp>
    <dsp:sp modelId="{92DB8C17-24F7-415B-8763-D850A6A81AD7}">
      <dsp:nvSpPr>
        <dsp:cNvPr id="0" name=""/>
        <dsp:cNvSpPr/>
      </dsp:nvSpPr>
      <dsp:spPr>
        <a:xfrm>
          <a:off x="2440236" y="0"/>
          <a:ext cx="2440236" cy="1747837"/>
        </a:xfrm>
        <a:prstGeom prst="round1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KVH-014</a:t>
          </a:r>
        </a:p>
      </dsp:txBody>
      <dsp:txXfrm>
        <a:off x="2440236" y="0"/>
        <a:ext cx="2440236" cy="1310877"/>
      </dsp:txXfrm>
    </dsp:sp>
    <dsp:sp modelId="{6B2BD917-F7F3-402C-91A3-5A3F0EA87E04}">
      <dsp:nvSpPr>
        <dsp:cNvPr id="0" name=""/>
        <dsp:cNvSpPr/>
      </dsp:nvSpPr>
      <dsp:spPr>
        <a:xfrm rot="10800000">
          <a:off x="0" y="1747837"/>
          <a:ext cx="2440236" cy="1747837"/>
        </a:xfrm>
        <a:prstGeom prst="round1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533400">
            <a:lnSpc>
              <a:spcPct val="90000"/>
            </a:lnSpc>
            <a:spcBef>
              <a:spcPct val="0"/>
            </a:spcBef>
            <a:spcAft>
              <a:spcPct val="35000"/>
            </a:spcAft>
            <a:buNone/>
          </a:pPr>
          <a:r>
            <a:rPr lang="en-US" sz="2200" kern="1200" dirty="0"/>
            <a:t>Chat Messenger Decryption Tool</a:t>
          </a:r>
        </a:p>
      </dsp:txBody>
      <dsp:txXfrm rot="10800000">
        <a:off x="0" y="2184796"/>
        <a:ext cx="2440236" cy="1310877"/>
      </dsp:txXfrm>
    </dsp:sp>
    <dsp:sp modelId="{02FD2D49-54E6-4E22-837B-348C555B79EE}">
      <dsp:nvSpPr>
        <dsp:cNvPr id="0" name=""/>
        <dsp:cNvSpPr/>
      </dsp:nvSpPr>
      <dsp:spPr>
        <a:xfrm rot="5400000">
          <a:off x="2786435" y="1401637"/>
          <a:ext cx="1747837" cy="2440236"/>
        </a:xfrm>
        <a:prstGeom prst="round1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KL University</a:t>
          </a:r>
        </a:p>
      </dsp:txBody>
      <dsp:txXfrm rot="-5400000">
        <a:off x="2440236" y="2184796"/>
        <a:ext cx="2440236" cy="1310877"/>
      </dsp:txXfrm>
    </dsp:sp>
    <dsp:sp modelId="{CA306A2D-94BD-426E-9826-24E0B80F40F2}">
      <dsp:nvSpPr>
        <dsp:cNvPr id="0" name=""/>
        <dsp:cNvSpPr/>
      </dsp:nvSpPr>
      <dsp:spPr>
        <a:xfrm>
          <a:off x="1708165" y="1310877"/>
          <a:ext cx="1464141" cy="873918"/>
        </a:xfrm>
        <a:prstGeom prst="roundRect">
          <a:avLst/>
        </a:prstGeom>
        <a:solidFill>
          <a:schemeClr val="dk2">
            <a:tint val="6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Details of Team</a:t>
          </a:r>
        </a:p>
      </dsp:txBody>
      <dsp:txXfrm>
        <a:off x="1750826" y="1353538"/>
        <a:ext cx="1378819" cy="788596"/>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pPr/>
              <a:t>8/9/2023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pPr/>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pPr/>
              <a:t>8/9/2023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pPr/>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pPr/>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pPr/>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pPr/>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7.png"/><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80B4D06-551B-4FF0-AC08-2C9BD154785E}"/>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179577" y="2437185"/>
            <a:ext cx="3413391" cy="439972"/>
          </a:xfrm>
        </p:spPr>
        <p:txBody>
          <a:bodyPr>
            <a:normAutofit/>
          </a:bodyPr>
          <a:lstStyle/>
          <a:p>
            <a:r>
              <a:rPr lang="en-US" sz="2400" b="1" u="sng" dirty="0">
                <a:solidFill>
                  <a:schemeClr val="accent4">
                    <a:lumMod val="40000"/>
                    <a:lumOff val="60000"/>
                  </a:schemeClr>
                </a:solidFill>
              </a:rPr>
              <a:t>MEET THE TEAM</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a:t>
            </a:fld>
            <a:endParaRPr lang="en-US" dirty="0"/>
          </a:p>
        </p:txBody>
      </p:sp>
      <p:graphicFrame>
        <p:nvGraphicFramePr>
          <p:cNvPr id="40" name="Diagram 39">
            <a:extLst>
              <a:ext uri="{FF2B5EF4-FFF2-40B4-BE49-F238E27FC236}">
                <a16:creationId xmlns:a16="http://schemas.microsoft.com/office/drawing/2014/main" id="{9E76CD11-71B1-493D-827D-F881B3E6B90B}"/>
              </a:ext>
            </a:extLst>
          </p:cNvPr>
          <p:cNvGraphicFramePr/>
          <p:nvPr>
            <p:extLst>
              <p:ext uri="{D42A27DB-BD31-4B8C-83A1-F6EECF244321}">
                <p14:modId xmlns:p14="http://schemas.microsoft.com/office/powerpoint/2010/main" val="2647149780"/>
              </p:ext>
            </p:extLst>
          </p:nvPr>
        </p:nvGraphicFramePr>
        <p:xfrm>
          <a:off x="352922" y="2724151"/>
          <a:ext cx="4880472" cy="3495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34C17A4C-1BBB-B57D-6C14-D2B18E41FEC7}"/>
              </a:ext>
            </a:extLst>
          </p:cNvPr>
          <p:cNvSpPr txBox="1"/>
          <p:nvPr/>
        </p:nvSpPr>
        <p:spPr>
          <a:xfrm>
            <a:off x="6541477" y="3324092"/>
            <a:ext cx="5575856" cy="2800767"/>
          </a:xfrm>
          <a:prstGeom prst="rect">
            <a:avLst/>
          </a:prstGeom>
          <a:noFill/>
        </p:spPr>
        <p:txBody>
          <a:bodyPr wrap="square" rtlCol="0">
            <a:spAutoFit/>
          </a:bodyPr>
          <a:lstStyle/>
          <a:p>
            <a:r>
              <a:rPr lang="en-US" sz="2000" dirty="0">
                <a:solidFill>
                  <a:schemeClr val="bg1"/>
                </a:solidFill>
              </a:rPr>
              <a:t>Team Leader: 	Durjoy Majumdar</a:t>
            </a:r>
          </a:p>
          <a:p>
            <a:r>
              <a:rPr lang="en-US" sz="2000" dirty="0">
                <a:solidFill>
                  <a:schemeClr val="bg1"/>
                </a:solidFill>
              </a:rPr>
              <a:t>Team Members:	</a:t>
            </a:r>
            <a:r>
              <a:rPr lang="en-US" sz="2000" dirty="0" err="1">
                <a:solidFill>
                  <a:schemeClr val="bg1"/>
                </a:solidFill>
              </a:rPr>
              <a:t>Asadur</a:t>
            </a:r>
            <a:r>
              <a:rPr lang="en-US" sz="2000" dirty="0">
                <a:solidFill>
                  <a:schemeClr val="bg1"/>
                </a:solidFill>
              </a:rPr>
              <a:t> Zaman </a:t>
            </a:r>
            <a:r>
              <a:rPr lang="en-US" sz="2000" dirty="0" err="1">
                <a:solidFill>
                  <a:schemeClr val="bg1"/>
                </a:solidFill>
              </a:rPr>
              <a:t>Nabin</a:t>
            </a:r>
            <a:endParaRPr lang="en-US" sz="2000" dirty="0">
              <a:solidFill>
                <a:schemeClr val="bg1"/>
              </a:solidFill>
            </a:endParaRPr>
          </a:p>
          <a:p>
            <a:r>
              <a:rPr lang="en-US" sz="2000" dirty="0">
                <a:solidFill>
                  <a:schemeClr val="bg1"/>
                </a:solidFill>
              </a:rPr>
              <a:t>               	Anuj Kandel Sharma</a:t>
            </a:r>
          </a:p>
          <a:p>
            <a:r>
              <a:rPr lang="en-US" sz="2000" dirty="0">
                <a:solidFill>
                  <a:schemeClr val="bg1"/>
                </a:solidFill>
              </a:rPr>
              <a:t>		</a:t>
            </a:r>
            <a:r>
              <a:rPr lang="en-US" sz="2000" dirty="0" err="1">
                <a:solidFill>
                  <a:schemeClr val="bg1"/>
                </a:solidFill>
              </a:rPr>
              <a:t>Sambandha</a:t>
            </a:r>
            <a:r>
              <a:rPr lang="en-US" sz="2000" dirty="0">
                <a:solidFill>
                  <a:schemeClr val="bg1"/>
                </a:solidFill>
              </a:rPr>
              <a:t> Bhattarai</a:t>
            </a:r>
            <a:br>
              <a:rPr lang="en-US" sz="2000" dirty="0">
                <a:solidFill>
                  <a:schemeClr val="bg1"/>
                </a:solidFill>
              </a:rPr>
            </a:br>
            <a:r>
              <a:rPr lang="en-US" sz="2000" dirty="0">
                <a:solidFill>
                  <a:schemeClr val="bg1"/>
                </a:solidFill>
              </a:rPr>
              <a:t>		</a:t>
            </a:r>
            <a:r>
              <a:rPr lang="en-US" sz="2000" dirty="0" err="1">
                <a:solidFill>
                  <a:schemeClr val="bg1"/>
                </a:solidFill>
              </a:rPr>
              <a:t>Jakka</a:t>
            </a:r>
            <a:r>
              <a:rPr lang="en-US" sz="2000" dirty="0">
                <a:solidFill>
                  <a:schemeClr val="bg1"/>
                </a:solidFill>
              </a:rPr>
              <a:t> </a:t>
            </a:r>
            <a:r>
              <a:rPr lang="en-US" sz="2000" dirty="0" err="1">
                <a:solidFill>
                  <a:schemeClr val="bg1"/>
                </a:solidFill>
              </a:rPr>
              <a:t>Shirini</a:t>
            </a:r>
            <a:endParaRPr lang="en-US" sz="2000" dirty="0">
              <a:solidFill>
                <a:schemeClr val="bg1"/>
              </a:solidFill>
            </a:endParaRPr>
          </a:p>
          <a:p>
            <a:r>
              <a:rPr lang="en-US" sz="2000" dirty="0">
                <a:solidFill>
                  <a:schemeClr val="bg1"/>
                </a:solidFill>
              </a:rPr>
              <a:t>		Mundra </a:t>
            </a:r>
            <a:r>
              <a:rPr lang="en-US" sz="2000" dirty="0" err="1">
                <a:solidFill>
                  <a:schemeClr val="bg1"/>
                </a:solidFill>
              </a:rPr>
              <a:t>Lakshmiprasanna</a:t>
            </a:r>
            <a:endParaRPr lang="en-US" sz="2000" dirty="0">
              <a:solidFill>
                <a:schemeClr val="bg1"/>
              </a:solidFill>
            </a:endParaRPr>
          </a:p>
          <a:p>
            <a:r>
              <a:rPr lang="en-US" sz="2000" dirty="0">
                <a:solidFill>
                  <a:schemeClr val="bg1"/>
                </a:solidFill>
              </a:rPr>
              <a:t>Mentor:		Radhika Rani Chintala</a:t>
            </a:r>
          </a:p>
          <a:p>
            <a:r>
              <a:rPr lang="en-US" dirty="0"/>
              <a:t>		</a:t>
            </a:r>
          </a:p>
          <a:p>
            <a:endParaRPr lang="en-US" dirty="0"/>
          </a:p>
        </p:txBody>
      </p:sp>
      <p:sp>
        <p:nvSpPr>
          <p:cNvPr id="3" name="Rectangle 2">
            <a:extLst>
              <a:ext uri="{FF2B5EF4-FFF2-40B4-BE49-F238E27FC236}">
                <a16:creationId xmlns:a16="http://schemas.microsoft.com/office/drawing/2014/main" id="{6225BD6E-A8EB-41AF-84A7-366CBC1D089F}"/>
              </a:ext>
            </a:extLst>
          </p:cNvPr>
          <p:cNvSpPr/>
          <p:nvPr/>
        </p:nvSpPr>
        <p:spPr>
          <a:xfrm>
            <a:off x="3311371" y="1990250"/>
            <a:ext cx="5424256" cy="276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99094A2-33E3-4A4C-BCE6-821241280DA4}"/>
              </a:ext>
            </a:extLst>
          </p:cNvPr>
          <p:cNvSpPr txBox="1"/>
          <p:nvPr/>
        </p:nvSpPr>
        <p:spPr>
          <a:xfrm>
            <a:off x="4836964" y="1928470"/>
            <a:ext cx="3409025" cy="400110"/>
          </a:xfrm>
          <a:prstGeom prst="rect">
            <a:avLst/>
          </a:prstGeom>
          <a:noFill/>
        </p:spPr>
        <p:txBody>
          <a:bodyPr wrap="square" rtlCol="0">
            <a:spAutoFit/>
          </a:bodyPr>
          <a:lstStyle/>
          <a:p>
            <a:r>
              <a:rPr lang="en-US" sz="2000" b="1" dirty="0"/>
              <a:t>K L UNIVERSITY</a:t>
            </a:r>
          </a:p>
        </p:txBody>
      </p:sp>
    </p:spTree>
    <p:extLst>
      <p:ext uri="{BB962C8B-B14F-4D97-AF65-F5344CB8AC3E}">
        <p14:creationId xmlns:p14="http://schemas.microsoft.com/office/powerpoint/2010/main" val="1807626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artArt Placeholder 1">
            <a:extLst>
              <a:ext uri="{FF2B5EF4-FFF2-40B4-BE49-F238E27FC236}">
                <a16:creationId xmlns:a16="http://schemas.microsoft.com/office/drawing/2014/main" id="{5D3172C9-A874-084D-3F9F-F05B5E5B13E2}"/>
              </a:ext>
            </a:extLst>
          </p:cNvPr>
          <p:cNvSpPr>
            <a:spLocks noGrp="1"/>
          </p:cNvSpPr>
          <p:nvPr>
            <p:ph type="dgm" sz="quarter" idx="15"/>
          </p:nvPr>
        </p:nvSpPr>
        <p:spPr>
          <a:xfrm>
            <a:off x="436485" y="2058479"/>
            <a:ext cx="11319029" cy="4434396"/>
          </a:xfrm>
        </p:spPr>
        <p:txBody>
          <a:bodyPr/>
          <a:lstStyle/>
          <a:p>
            <a:pPr marL="0" indent="0" algn="ctr">
              <a:buNone/>
            </a:pPr>
            <a:r>
              <a:rPr lang="en-US" b="1" dirty="0"/>
              <a:t>(Method 2A – Extreme Downgrading)</a:t>
            </a:r>
          </a:p>
          <a:p>
            <a:pPr marL="0" indent="0">
              <a:buNone/>
            </a:pPr>
            <a:r>
              <a:rPr lang="en-US" sz="1800" dirty="0"/>
              <a:t>If method – 2 doesn’t work also this method is recommended. But depending on android version and manufacturer it will lead to data loss sometime.</a:t>
            </a:r>
            <a:br>
              <a:rPr lang="en-US" sz="1800" dirty="0"/>
            </a:br>
            <a:r>
              <a:rPr lang="en-US" sz="1800" dirty="0"/>
              <a:t>	1. Downgrade the application to v6.0.0 </a:t>
            </a:r>
          </a:p>
          <a:p>
            <a:pPr marL="0" indent="0">
              <a:buNone/>
            </a:pPr>
            <a:r>
              <a:rPr lang="en-US" sz="1800" dirty="0"/>
              <a:t>	2. Run DA and it will return a zip file this time. Extract the zip.</a:t>
            </a:r>
          </a:p>
          <a:p>
            <a:pPr marL="0" indent="0">
              <a:buNone/>
            </a:pPr>
            <a:r>
              <a:rPr lang="en-US" sz="1800" dirty="0"/>
              <a:t>	3. All required folders will be available at ../shared/</a:t>
            </a:r>
            <a:r>
              <a:rPr lang="en-US" sz="1800" dirty="0" err="1"/>
              <a:t>tencent</a:t>
            </a:r>
            <a:r>
              <a:rPr lang="en-US" sz="1800" dirty="0"/>
              <a:t> and shared/android/com.tencent.mm</a:t>
            </a:r>
          </a:p>
          <a:p>
            <a:pPr marL="0" indent="0">
              <a:buNone/>
            </a:pPr>
            <a:r>
              <a:rPr lang="en-US" sz="1800" dirty="0"/>
              <a:t>Instead of optimized brute-force, </a:t>
            </a:r>
          </a:p>
          <a:p>
            <a:pPr marL="0" indent="0">
              <a:buNone/>
            </a:pPr>
            <a:r>
              <a:rPr lang="en-US" sz="1800" dirty="0"/>
              <a:t> 1. Locate data/…/&lt;</a:t>
            </a:r>
            <a:r>
              <a:rPr lang="en-US" sz="1800" dirty="0" err="1"/>
              <a:t>dirnum</a:t>
            </a:r>
            <a:r>
              <a:rPr lang="en-US" sz="1800" dirty="0"/>
              <a:t>&gt;/</a:t>
            </a:r>
            <a:r>
              <a:rPr lang="en-US" sz="1800" dirty="0" err="1"/>
              <a:t>EnMicroMsg.db</a:t>
            </a:r>
            <a:r>
              <a:rPr lang="en-US" sz="1800" dirty="0"/>
              <a:t> (</a:t>
            </a:r>
            <a:r>
              <a:rPr lang="en-US" sz="1800" dirty="0" err="1"/>
              <a:t>SqliteDB</a:t>
            </a:r>
            <a:r>
              <a:rPr lang="en-US" sz="1800" dirty="0"/>
              <a:t> for chat)</a:t>
            </a:r>
          </a:p>
          <a:p>
            <a:pPr marL="0" indent="0">
              <a:buNone/>
            </a:pPr>
            <a:r>
              <a:rPr lang="en-US" sz="1800" dirty="0"/>
              <a:t> 	data/…/&lt;</a:t>
            </a:r>
            <a:r>
              <a:rPr lang="en-US" sz="1800" dirty="0" err="1"/>
              <a:t>dirnum</a:t>
            </a:r>
            <a:r>
              <a:rPr lang="en-US" sz="1800" dirty="0"/>
              <a:t>&gt;/</a:t>
            </a:r>
            <a:r>
              <a:rPr lang="en-US" sz="1800" dirty="0" err="1"/>
              <a:t>snsMicroMsg.db</a:t>
            </a:r>
            <a:r>
              <a:rPr lang="en-US" sz="1800" dirty="0"/>
              <a:t> (</a:t>
            </a:r>
            <a:r>
              <a:rPr lang="en-US" sz="1800" dirty="0" err="1"/>
              <a:t>SqliteDB</a:t>
            </a:r>
            <a:r>
              <a:rPr lang="en-US" sz="1800" dirty="0"/>
              <a:t> for moments)</a:t>
            </a:r>
            <a:br>
              <a:rPr lang="en-US" sz="1800" dirty="0"/>
            </a:br>
            <a:r>
              <a:rPr lang="en-US" sz="1800" dirty="0"/>
              <a:t>               Note- &lt;</a:t>
            </a:r>
            <a:r>
              <a:rPr lang="en-US" sz="1800" dirty="0" err="1"/>
              <a:t>dirnum</a:t>
            </a:r>
            <a:r>
              <a:rPr lang="en-US" sz="1800" dirty="0"/>
              <a:t>&gt; is a long number presenting personal data folder {MD5(‘mm’+’</a:t>
            </a:r>
            <a:r>
              <a:rPr lang="en-US" sz="1800" dirty="0" err="1"/>
              <a:t>uin</a:t>
            </a:r>
            <a:r>
              <a:rPr lang="en-US" sz="1800" dirty="0"/>
              <a:t>’)}</a:t>
            </a:r>
          </a:p>
        </p:txBody>
      </p:sp>
      <p:sp>
        <p:nvSpPr>
          <p:cNvPr id="3" name="Title 2">
            <a:extLst>
              <a:ext uri="{FF2B5EF4-FFF2-40B4-BE49-F238E27FC236}">
                <a16:creationId xmlns:a16="http://schemas.microsoft.com/office/drawing/2014/main" id="{BBC3A37D-9F84-C835-969B-D10E4612E42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22F38EC0-ABFE-F65A-C962-E7EFF277B5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177A5A-20E7-F4BC-164B-1C8AC9DDAE2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8F653334-8DDA-F00B-AAEE-FE334CFB9228}"/>
              </a:ext>
            </a:extLst>
          </p:cNvPr>
          <p:cNvSpPr>
            <a:spLocks noGrp="1"/>
          </p:cNvSpPr>
          <p:nvPr>
            <p:ph type="sldNum" sz="quarter" idx="12"/>
          </p:nvPr>
        </p:nvSpPr>
        <p:spPr/>
        <p:txBody>
          <a:bodyPr/>
          <a:lstStyle/>
          <a:p>
            <a:fld id="{B5CEABB6-07DC-46E8-9B57-56EC44A396E5}" type="slidenum">
              <a:rPr lang="en-US" smtClean="0"/>
              <a:pPr/>
              <a:t>10</a:t>
            </a:fld>
            <a:endParaRPr lang="en-US" dirty="0"/>
          </a:p>
        </p:txBody>
      </p:sp>
      <p:pic>
        <p:nvPicPr>
          <p:cNvPr id="8" name="Picture 7">
            <a:extLst>
              <a:ext uri="{FF2B5EF4-FFF2-40B4-BE49-F238E27FC236}">
                <a16:creationId xmlns:a16="http://schemas.microsoft.com/office/drawing/2014/main" id="{9BFD947E-E179-543E-BD73-04E03193629B}"/>
              </a:ext>
            </a:extLst>
          </p:cNvPr>
          <p:cNvPicPr>
            <a:picLocks noChangeAspect="1"/>
          </p:cNvPicPr>
          <p:nvPr/>
        </p:nvPicPr>
        <p:blipFill>
          <a:blip r:embed="rId2"/>
          <a:stretch>
            <a:fillRect/>
          </a:stretch>
        </p:blipFill>
        <p:spPr>
          <a:xfrm>
            <a:off x="-4982" y="-573"/>
            <a:ext cx="12211050" cy="1906185"/>
          </a:xfrm>
          <a:prstGeom prst="rect">
            <a:avLst/>
          </a:prstGeom>
        </p:spPr>
      </p:pic>
    </p:spTree>
    <p:extLst>
      <p:ext uri="{BB962C8B-B14F-4D97-AF65-F5344CB8AC3E}">
        <p14:creationId xmlns:p14="http://schemas.microsoft.com/office/powerpoint/2010/main" val="1941875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artArt Placeholder 1">
            <a:extLst>
              <a:ext uri="{FF2B5EF4-FFF2-40B4-BE49-F238E27FC236}">
                <a16:creationId xmlns:a16="http://schemas.microsoft.com/office/drawing/2014/main" id="{5D3172C9-A874-084D-3F9F-F05B5E5B13E2}"/>
              </a:ext>
            </a:extLst>
          </p:cNvPr>
          <p:cNvSpPr>
            <a:spLocks noGrp="1"/>
          </p:cNvSpPr>
          <p:nvPr>
            <p:ph type="dgm" sz="quarter" idx="15"/>
          </p:nvPr>
        </p:nvSpPr>
        <p:spPr>
          <a:xfrm>
            <a:off x="436485" y="2058479"/>
            <a:ext cx="11319029" cy="4434396"/>
          </a:xfrm>
        </p:spPr>
        <p:txBody>
          <a:bodyPr/>
          <a:lstStyle/>
          <a:p>
            <a:pPr marL="0" indent="0" algn="ctr">
              <a:buNone/>
            </a:pPr>
            <a:r>
              <a:rPr lang="en-US" b="1" dirty="0"/>
              <a:t>(Method 2A – Extreme Downgrading)</a:t>
            </a:r>
          </a:p>
          <a:p>
            <a:pPr marL="0" indent="0">
              <a:buNone/>
            </a:pPr>
            <a:r>
              <a:rPr lang="en-US" dirty="0">
                <a:solidFill>
                  <a:srgbClr val="0070C0"/>
                </a:solidFill>
              </a:rPr>
              <a:t>To </a:t>
            </a:r>
            <a:r>
              <a:rPr lang="en-US" sz="2800" dirty="0">
                <a:solidFill>
                  <a:srgbClr val="0070C0"/>
                </a:solidFill>
              </a:rPr>
              <a:t>GENERATE KEY</a:t>
            </a:r>
          </a:p>
          <a:p>
            <a:pPr marL="0" indent="0">
              <a:buNone/>
            </a:pPr>
            <a:r>
              <a:rPr lang="en-US" sz="2800" dirty="0">
                <a:solidFill>
                  <a:srgbClr val="0070C0"/>
                </a:solidFill>
              </a:rPr>
              <a:t>	The algorithm is </a:t>
            </a:r>
            <a:endParaRPr lang="en-US" b="1" dirty="0"/>
          </a:p>
          <a:p>
            <a:pPr marL="0" indent="0" algn="ctr">
              <a:buNone/>
            </a:pPr>
            <a:r>
              <a:rPr lang="en-US" b="1" dirty="0"/>
              <a:t>Private Key : </a:t>
            </a:r>
            <a:r>
              <a:rPr lang="en-US" b="1" dirty="0">
                <a:solidFill>
                  <a:srgbClr val="0070C0"/>
                </a:solidFill>
              </a:rPr>
              <a:t>MD5[L7{MD5(IMEI + WECHAT UID)} ] + IMEI +WECHAT UID]</a:t>
            </a:r>
          </a:p>
          <a:p>
            <a:pPr marL="0" indent="0" algn="ctr">
              <a:buNone/>
            </a:pPr>
            <a:r>
              <a:rPr lang="en-US" b="1" dirty="0">
                <a:solidFill>
                  <a:srgbClr val="0070C0"/>
                </a:solidFill>
              </a:rPr>
              <a:t>The data of IMEI and UID can be found at </a:t>
            </a:r>
            <a:r>
              <a:rPr lang="en-US" b="1" dirty="0" err="1">
                <a:solidFill>
                  <a:srgbClr val="0070C0"/>
                </a:solidFill>
              </a:rPr>
              <a:t>Compitibilityinfo.cfg</a:t>
            </a:r>
            <a:r>
              <a:rPr lang="en-US" b="1" dirty="0">
                <a:solidFill>
                  <a:srgbClr val="0070C0"/>
                </a:solidFill>
              </a:rPr>
              <a:t> and System_config_prefs.xml</a:t>
            </a:r>
          </a:p>
        </p:txBody>
      </p:sp>
      <p:sp>
        <p:nvSpPr>
          <p:cNvPr id="3" name="Title 2">
            <a:extLst>
              <a:ext uri="{FF2B5EF4-FFF2-40B4-BE49-F238E27FC236}">
                <a16:creationId xmlns:a16="http://schemas.microsoft.com/office/drawing/2014/main" id="{BBC3A37D-9F84-C835-969B-D10E4612E42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22F38EC0-ABFE-F65A-C962-E7EFF277B5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177A5A-20E7-F4BC-164B-1C8AC9DDAE2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8F653334-8DDA-F00B-AAEE-FE334CFB9228}"/>
              </a:ext>
            </a:extLst>
          </p:cNvPr>
          <p:cNvSpPr>
            <a:spLocks noGrp="1"/>
          </p:cNvSpPr>
          <p:nvPr>
            <p:ph type="sldNum" sz="quarter" idx="12"/>
          </p:nvPr>
        </p:nvSpPr>
        <p:spPr/>
        <p:txBody>
          <a:bodyPr/>
          <a:lstStyle/>
          <a:p>
            <a:fld id="{B5CEABB6-07DC-46E8-9B57-56EC44A396E5}" type="slidenum">
              <a:rPr lang="en-US" smtClean="0"/>
              <a:pPr/>
              <a:t>11</a:t>
            </a:fld>
            <a:endParaRPr lang="en-US" dirty="0"/>
          </a:p>
        </p:txBody>
      </p:sp>
      <p:pic>
        <p:nvPicPr>
          <p:cNvPr id="8" name="Picture 7">
            <a:extLst>
              <a:ext uri="{FF2B5EF4-FFF2-40B4-BE49-F238E27FC236}">
                <a16:creationId xmlns:a16="http://schemas.microsoft.com/office/drawing/2014/main" id="{9BFD947E-E179-543E-BD73-04E03193629B}"/>
              </a:ext>
            </a:extLst>
          </p:cNvPr>
          <p:cNvPicPr>
            <a:picLocks noChangeAspect="1"/>
          </p:cNvPicPr>
          <p:nvPr/>
        </p:nvPicPr>
        <p:blipFill>
          <a:blip r:embed="rId2"/>
          <a:stretch>
            <a:fillRect/>
          </a:stretch>
        </p:blipFill>
        <p:spPr>
          <a:xfrm>
            <a:off x="-4982" y="-573"/>
            <a:ext cx="12211050" cy="1906185"/>
          </a:xfrm>
          <a:prstGeom prst="rect">
            <a:avLst/>
          </a:prstGeom>
        </p:spPr>
      </p:pic>
    </p:spTree>
    <p:extLst>
      <p:ext uri="{BB962C8B-B14F-4D97-AF65-F5344CB8AC3E}">
        <p14:creationId xmlns:p14="http://schemas.microsoft.com/office/powerpoint/2010/main" val="270503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artArt Placeholder 1">
            <a:extLst>
              <a:ext uri="{FF2B5EF4-FFF2-40B4-BE49-F238E27FC236}">
                <a16:creationId xmlns:a16="http://schemas.microsoft.com/office/drawing/2014/main" id="{5D3172C9-A874-084D-3F9F-F05B5E5B13E2}"/>
              </a:ext>
            </a:extLst>
          </p:cNvPr>
          <p:cNvSpPr>
            <a:spLocks noGrp="1"/>
          </p:cNvSpPr>
          <p:nvPr>
            <p:ph type="dgm" sz="quarter" idx="15"/>
          </p:nvPr>
        </p:nvSpPr>
        <p:spPr>
          <a:xfrm>
            <a:off x="436485" y="2058479"/>
            <a:ext cx="11319029" cy="4434396"/>
          </a:xfrm>
        </p:spPr>
        <p:txBody>
          <a:bodyPr>
            <a:normAutofit fontScale="92500"/>
          </a:bodyPr>
          <a:lstStyle/>
          <a:p>
            <a:pPr marL="0" indent="0" algn="ctr">
              <a:buNone/>
            </a:pPr>
            <a:r>
              <a:rPr lang="en-US" b="1" dirty="0"/>
              <a:t>(Method 3 – RSA Tunnel Breaking)</a:t>
            </a:r>
          </a:p>
          <a:p>
            <a:pPr marL="0" indent="0">
              <a:buNone/>
            </a:pPr>
            <a:r>
              <a:rPr lang="en-US" dirty="0"/>
              <a:t>This method is designed for Law enforcement agencies where they need to track someone’s activity after the forensic process also. </a:t>
            </a:r>
          </a:p>
          <a:p>
            <a:pPr marL="0" indent="0">
              <a:buNone/>
            </a:pPr>
            <a:br>
              <a:rPr lang="en-US" dirty="0"/>
            </a:br>
            <a:r>
              <a:rPr lang="en-US" dirty="0"/>
              <a:t>!! This process is a successor of method 2A so all steps need to be done. !!</a:t>
            </a:r>
          </a:p>
          <a:p>
            <a:pPr marL="0" indent="0">
              <a:buNone/>
            </a:pPr>
            <a:endParaRPr lang="en-US" dirty="0"/>
          </a:p>
          <a:p>
            <a:pPr marL="0" indent="0">
              <a:buNone/>
            </a:pPr>
            <a:r>
              <a:rPr lang="en-US" dirty="0"/>
              <a:t>We are having RSA </a:t>
            </a:r>
            <a:r>
              <a:rPr lang="en-US" dirty="0" err="1"/>
              <a:t>Keybase</a:t>
            </a:r>
            <a:r>
              <a:rPr lang="en-US" dirty="0"/>
              <a:t> for the user. WeChat don’t modify the </a:t>
            </a:r>
            <a:r>
              <a:rPr lang="en-US" dirty="0" err="1"/>
              <a:t>KeyBase</a:t>
            </a:r>
            <a:r>
              <a:rPr lang="en-US" dirty="0"/>
              <a:t> once its created (till the latest version v8.0.40)</a:t>
            </a:r>
          </a:p>
          <a:p>
            <a:pPr marL="0" indent="0">
              <a:buNone/>
            </a:pPr>
            <a:r>
              <a:rPr lang="en-US" dirty="0"/>
              <a:t>-&gt; This piece of data allows to break-down THE SECURE CHANNEL between WeChat client and Server</a:t>
            </a:r>
          </a:p>
          <a:p>
            <a:pPr marL="0" indent="0">
              <a:buNone/>
            </a:pPr>
            <a:endParaRPr lang="en-US" b="1" dirty="0"/>
          </a:p>
        </p:txBody>
      </p:sp>
      <p:sp>
        <p:nvSpPr>
          <p:cNvPr id="3" name="Title 2">
            <a:extLst>
              <a:ext uri="{FF2B5EF4-FFF2-40B4-BE49-F238E27FC236}">
                <a16:creationId xmlns:a16="http://schemas.microsoft.com/office/drawing/2014/main" id="{BBC3A37D-9F84-C835-969B-D10E4612E42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22F38EC0-ABFE-F65A-C962-E7EFF277B5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177A5A-20E7-F4BC-164B-1C8AC9DDAE2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8F653334-8DDA-F00B-AAEE-FE334CFB9228}"/>
              </a:ext>
            </a:extLst>
          </p:cNvPr>
          <p:cNvSpPr>
            <a:spLocks noGrp="1"/>
          </p:cNvSpPr>
          <p:nvPr>
            <p:ph type="sldNum" sz="quarter" idx="12"/>
          </p:nvPr>
        </p:nvSpPr>
        <p:spPr/>
        <p:txBody>
          <a:bodyPr/>
          <a:lstStyle/>
          <a:p>
            <a:fld id="{B5CEABB6-07DC-46E8-9B57-56EC44A396E5}" type="slidenum">
              <a:rPr lang="en-US" smtClean="0"/>
              <a:pPr/>
              <a:t>12</a:t>
            </a:fld>
            <a:endParaRPr lang="en-US" dirty="0"/>
          </a:p>
        </p:txBody>
      </p:sp>
      <p:pic>
        <p:nvPicPr>
          <p:cNvPr id="8" name="Picture 7">
            <a:extLst>
              <a:ext uri="{FF2B5EF4-FFF2-40B4-BE49-F238E27FC236}">
                <a16:creationId xmlns:a16="http://schemas.microsoft.com/office/drawing/2014/main" id="{9BFD947E-E179-543E-BD73-04E03193629B}"/>
              </a:ext>
            </a:extLst>
          </p:cNvPr>
          <p:cNvPicPr>
            <a:picLocks noChangeAspect="1"/>
          </p:cNvPicPr>
          <p:nvPr/>
        </p:nvPicPr>
        <p:blipFill>
          <a:blip r:embed="rId2"/>
          <a:stretch>
            <a:fillRect/>
          </a:stretch>
        </p:blipFill>
        <p:spPr>
          <a:xfrm>
            <a:off x="-4982" y="-573"/>
            <a:ext cx="12211050" cy="1906185"/>
          </a:xfrm>
          <a:prstGeom prst="rect">
            <a:avLst/>
          </a:prstGeom>
        </p:spPr>
      </p:pic>
    </p:spTree>
    <p:extLst>
      <p:ext uri="{BB962C8B-B14F-4D97-AF65-F5344CB8AC3E}">
        <p14:creationId xmlns:p14="http://schemas.microsoft.com/office/powerpoint/2010/main" val="1618858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84835D-7D7A-59E5-BA09-4B6DD3271433}"/>
              </a:ext>
            </a:extLst>
          </p:cNvPr>
          <p:cNvSpPr>
            <a:spLocks noGrp="1"/>
          </p:cNvSpPr>
          <p:nvPr>
            <p:ph type="title"/>
          </p:nvPr>
        </p:nvSpPr>
        <p:spPr>
          <a:xfrm>
            <a:off x="838200" y="365125"/>
            <a:ext cx="10515600" cy="5402629"/>
          </a:xfrm>
        </p:spPr>
        <p:txBody>
          <a:bodyPr>
            <a:normAutofit/>
          </a:bodyPr>
          <a:lstStyle/>
          <a:p>
            <a:r>
              <a:rPr lang="en-US" sz="6000" dirty="0"/>
              <a:t>Thank you</a:t>
            </a:r>
          </a:p>
        </p:txBody>
      </p:sp>
      <p:sp>
        <p:nvSpPr>
          <p:cNvPr id="4" name="Date Placeholder 3">
            <a:extLst>
              <a:ext uri="{FF2B5EF4-FFF2-40B4-BE49-F238E27FC236}">
                <a16:creationId xmlns:a16="http://schemas.microsoft.com/office/drawing/2014/main" id="{08553DCD-213B-B3E9-F009-47F7ADA9690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DDF5B26-7995-530C-F155-BA60BBFFF664}"/>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3B5EC897-352F-4661-A773-1A555C5591F7}"/>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749925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artArt Placeholder 1">
            <a:extLst>
              <a:ext uri="{FF2B5EF4-FFF2-40B4-BE49-F238E27FC236}">
                <a16:creationId xmlns:a16="http://schemas.microsoft.com/office/drawing/2014/main" id="{5D3172C9-A874-084D-3F9F-F05B5E5B13E2}"/>
              </a:ext>
            </a:extLst>
          </p:cNvPr>
          <p:cNvSpPr>
            <a:spLocks noGrp="1"/>
          </p:cNvSpPr>
          <p:nvPr>
            <p:ph type="dgm" sz="quarter" idx="15"/>
          </p:nvPr>
        </p:nvSpPr>
        <p:spPr>
          <a:xfrm>
            <a:off x="838200" y="2795231"/>
            <a:ext cx="10515600" cy="2415962"/>
          </a:xfrm>
        </p:spPr>
        <p:txBody>
          <a:bodyPr>
            <a:normAutofit lnSpcReduction="10000"/>
          </a:bodyPr>
          <a:lstStyle/>
          <a:p>
            <a:pPr marL="0" indent="0" algn="ctr">
              <a:buNone/>
            </a:pPr>
            <a:r>
              <a:rPr lang="en-US" b="1" dirty="0"/>
              <a:t>Summary of Problem Statement</a:t>
            </a:r>
          </a:p>
          <a:p>
            <a:pPr marL="0" indent="0" algn="ctr">
              <a:buNone/>
            </a:pPr>
            <a:endParaRPr lang="en-US" b="1" dirty="0"/>
          </a:p>
          <a:p>
            <a:pPr marL="0" indent="0" algn="just">
              <a:buNone/>
            </a:pPr>
            <a:r>
              <a:rPr lang="en-US" sz="2400" b="1" dirty="0"/>
              <a:t>The problem statement (KVH-014) “Chat decryption tool” wants us to make a tool that can collect, </a:t>
            </a:r>
            <a:r>
              <a:rPr lang="en-US" sz="2400" b="1" dirty="0" err="1"/>
              <a:t>analyse</a:t>
            </a:r>
            <a:r>
              <a:rPr lang="en-US" sz="2400" b="1" dirty="0"/>
              <a:t> and gain the human-readable form of data from shadow applications like WeChat and </a:t>
            </a:r>
            <a:r>
              <a:rPr lang="en-US" sz="2400" b="1" dirty="0" err="1"/>
              <a:t>DingTalk</a:t>
            </a:r>
            <a:r>
              <a:rPr lang="en-US" sz="2400" b="1" dirty="0"/>
              <a:t>. So that, law enforcement agency can use the tool.</a:t>
            </a:r>
          </a:p>
          <a:p>
            <a:pPr marL="0" indent="0">
              <a:buNone/>
            </a:pPr>
            <a:endParaRPr lang="en-US" b="1" dirty="0"/>
          </a:p>
          <a:p>
            <a:endParaRPr lang="en-US" dirty="0"/>
          </a:p>
        </p:txBody>
      </p:sp>
      <p:sp>
        <p:nvSpPr>
          <p:cNvPr id="3" name="Title 2">
            <a:extLst>
              <a:ext uri="{FF2B5EF4-FFF2-40B4-BE49-F238E27FC236}">
                <a16:creationId xmlns:a16="http://schemas.microsoft.com/office/drawing/2014/main" id="{BBC3A37D-9F84-C835-969B-D10E4612E42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22F38EC0-ABFE-F65A-C962-E7EFF277B5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177A5A-20E7-F4BC-164B-1C8AC9DDAE2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8F653334-8DDA-F00B-AAEE-FE334CFB9228}"/>
              </a:ext>
            </a:extLst>
          </p:cNvPr>
          <p:cNvSpPr>
            <a:spLocks noGrp="1"/>
          </p:cNvSpPr>
          <p:nvPr>
            <p:ph type="sldNum" sz="quarter" idx="12"/>
          </p:nvPr>
        </p:nvSpPr>
        <p:spPr/>
        <p:txBody>
          <a:bodyPr/>
          <a:lstStyle/>
          <a:p>
            <a:fld id="{B5CEABB6-07DC-46E8-9B57-56EC44A396E5}" type="slidenum">
              <a:rPr lang="en-US" smtClean="0"/>
              <a:pPr/>
              <a:t>2</a:t>
            </a:fld>
            <a:endParaRPr lang="en-US" dirty="0"/>
          </a:p>
        </p:txBody>
      </p:sp>
      <p:pic>
        <p:nvPicPr>
          <p:cNvPr id="8" name="Picture 7">
            <a:extLst>
              <a:ext uri="{FF2B5EF4-FFF2-40B4-BE49-F238E27FC236}">
                <a16:creationId xmlns:a16="http://schemas.microsoft.com/office/drawing/2014/main" id="{9BFD947E-E179-543E-BD73-04E03193629B}"/>
              </a:ext>
            </a:extLst>
          </p:cNvPr>
          <p:cNvPicPr>
            <a:picLocks noChangeAspect="1"/>
          </p:cNvPicPr>
          <p:nvPr/>
        </p:nvPicPr>
        <p:blipFill>
          <a:blip r:embed="rId2"/>
          <a:stretch>
            <a:fillRect/>
          </a:stretch>
        </p:blipFill>
        <p:spPr>
          <a:xfrm>
            <a:off x="-4982" y="-573"/>
            <a:ext cx="12211050" cy="1906185"/>
          </a:xfrm>
          <a:prstGeom prst="rect">
            <a:avLst/>
          </a:prstGeom>
        </p:spPr>
      </p:pic>
    </p:spTree>
    <p:extLst>
      <p:ext uri="{BB962C8B-B14F-4D97-AF65-F5344CB8AC3E}">
        <p14:creationId xmlns:p14="http://schemas.microsoft.com/office/powerpoint/2010/main" val="3841113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artArt Placeholder 1">
            <a:extLst>
              <a:ext uri="{FF2B5EF4-FFF2-40B4-BE49-F238E27FC236}">
                <a16:creationId xmlns:a16="http://schemas.microsoft.com/office/drawing/2014/main" id="{5D3172C9-A874-084D-3F9F-F05B5E5B13E2}"/>
              </a:ext>
            </a:extLst>
          </p:cNvPr>
          <p:cNvSpPr>
            <a:spLocks noGrp="1"/>
          </p:cNvSpPr>
          <p:nvPr>
            <p:ph type="dgm" sz="quarter" idx="15"/>
          </p:nvPr>
        </p:nvSpPr>
        <p:spPr>
          <a:xfrm>
            <a:off x="838200" y="2527393"/>
            <a:ext cx="10515600" cy="3697645"/>
          </a:xfrm>
        </p:spPr>
        <p:txBody>
          <a:bodyPr/>
          <a:lstStyle/>
          <a:p>
            <a:pPr marL="0" indent="0" algn="ctr">
              <a:buNone/>
            </a:pPr>
            <a:r>
              <a:rPr lang="en-US" b="1" dirty="0"/>
              <a:t>Solution</a:t>
            </a:r>
          </a:p>
          <a:p>
            <a:pPr marL="0" indent="0" algn="ctr">
              <a:buNone/>
            </a:pPr>
            <a:endParaRPr lang="en-US" b="1" dirty="0"/>
          </a:p>
          <a:p>
            <a:pPr marL="0" indent="0" algn="just">
              <a:buNone/>
            </a:pPr>
            <a:r>
              <a:rPr lang="en-US" sz="2400" b="1" dirty="0"/>
              <a:t>Depending on the device version, WeChat application version, Access Level on the Device, Device state (Hot or cold), Possible operation time and many other variables we have three ways to acquire data from WeChat.</a:t>
            </a:r>
          </a:p>
        </p:txBody>
      </p:sp>
      <p:sp>
        <p:nvSpPr>
          <p:cNvPr id="3" name="Title 2">
            <a:extLst>
              <a:ext uri="{FF2B5EF4-FFF2-40B4-BE49-F238E27FC236}">
                <a16:creationId xmlns:a16="http://schemas.microsoft.com/office/drawing/2014/main" id="{BBC3A37D-9F84-C835-969B-D10E4612E42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22F38EC0-ABFE-F65A-C962-E7EFF277B5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177A5A-20E7-F4BC-164B-1C8AC9DDAE2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8F653334-8DDA-F00B-AAEE-FE334CFB9228}"/>
              </a:ext>
            </a:extLst>
          </p:cNvPr>
          <p:cNvSpPr>
            <a:spLocks noGrp="1"/>
          </p:cNvSpPr>
          <p:nvPr>
            <p:ph type="sldNum" sz="quarter" idx="12"/>
          </p:nvPr>
        </p:nvSpPr>
        <p:spPr/>
        <p:txBody>
          <a:bodyPr/>
          <a:lstStyle/>
          <a:p>
            <a:fld id="{B5CEABB6-07DC-46E8-9B57-56EC44A396E5}" type="slidenum">
              <a:rPr lang="en-US" smtClean="0"/>
              <a:pPr/>
              <a:t>3</a:t>
            </a:fld>
            <a:endParaRPr lang="en-US" dirty="0"/>
          </a:p>
        </p:txBody>
      </p:sp>
      <p:pic>
        <p:nvPicPr>
          <p:cNvPr id="8" name="Picture 7">
            <a:extLst>
              <a:ext uri="{FF2B5EF4-FFF2-40B4-BE49-F238E27FC236}">
                <a16:creationId xmlns:a16="http://schemas.microsoft.com/office/drawing/2014/main" id="{9BFD947E-E179-543E-BD73-04E03193629B}"/>
              </a:ext>
            </a:extLst>
          </p:cNvPr>
          <p:cNvPicPr>
            <a:picLocks noChangeAspect="1"/>
          </p:cNvPicPr>
          <p:nvPr/>
        </p:nvPicPr>
        <p:blipFill>
          <a:blip r:embed="rId2"/>
          <a:stretch>
            <a:fillRect/>
          </a:stretch>
        </p:blipFill>
        <p:spPr>
          <a:xfrm>
            <a:off x="-4982" y="-573"/>
            <a:ext cx="12211050" cy="1906185"/>
          </a:xfrm>
          <a:prstGeom prst="rect">
            <a:avLst/>
          </a:prstGeom>
        </p:spPr>
      </p:pic>
    </p:spTree>
    <p:extLst>
      <p:ext uri="{BB962C8B-B14F-4D97-AF65-F5344CB8AC3E}">
        <p14:creationId xmlns:p14="http://schemas.microsoft.com/office/powerpoint/2010/main" val="385643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artArt Placeholder 1">
            <a:extLst>
              <a:ext uri="{FF2B5EF4-FFF2-40B4-BE49-F238E27FC236}">
                <a16:creationId xmlns:a16="http://schemas.microsoft.com/office/drawing/2014/main" id="{5D3172C9-A874-084D-3F9F-F05B5E5B13E2}"/>
              </a:ext>
            </a:extLst>
          </p:cNvPr>
          <p:cNvSpPr>
            <a:spLocks noGrp="1"/>
          </p:cNvSpPr>
          <p:nvPr>
            <p:ph type="dgm" sz="quarter" idx="15"/>
          </p:nvPr>
        </p:nvSpPr>
        <p:spPr>
          <a:xfrm>
            <a:off x="436485" y="2195004"/>
            <a:ext cx="11319029" cy="4297871"/>
          </a:xfrm>
        </p:spPr>
        <p:txBody>
          <a:bodyPr/>
          <a:lstStyle/>
          <a:p>
            <a:pPr marL="0" indent="0" algn="ctr">
              <a:buNone/>
            </a:pPr>
            <a:r>
              <a:rPr lang="en-US" b="1" dirty="0"/>
              <a:t>(Assumption or requirement to use our proposed tool or method)</a:t>
            </a:r>
          </a:p>
          <a:p>
            <a:pPr marL="0" indent="0" algn="ctr">
              <a:buNone/>
            </a:pPr>
            <a:endParaRPr lang="en-US" sz="900" b="1" dirty="0"/>
          </a:p>
          <a:p>
            <a:pPr marL="514350" indent="-514350">
              <a:buAutoNum type="arabicPeriod"/>
            </a:pPr>
            <a:r>
              <a:rPr lang="en-US" dirty="0"/>
              <a:t>Device is having the Android developer version turned on and USB Debugging Enabled.</a:t>
            </a:r>
          </a:p>
          <a:p>
            <a:pPr marL="514350" indent="-514350">
              <a:buAutoNum type="arabicPeriod"/>
            </a:pPr>
            <a:r>
              <a:rPr lang="en-US" dirty="0"/>
              <a:t>Screen lock is disabled.</a:t>
            </a:r>
          </a:p>
          <a:p>
            <a:pPr marL="514350" indent="-514350">
              <a:buAutoNum type="arabicPeriod"/>
            </a:pPr>
            <a:r>
              <a:rPr lang="en-US" dirty="0"/>
              <a:t>Screen timeout is set to the largest number possible.</a:t>
            </a:r>
          </a:p>
          <a:p>
            <a:pPr marL="514350" indent="-514350">
              <a:buAutoNum type="arabicPeriod"/>
            </a:pPr>
            <a:r>
              <a:rPr lang="en-US" dirty="0"/>
              <a:t>Tools are mainly designed for Linux and have dependencies. So the presence of dependencies needs to be taken care of.</a:t>
            </a:r>
          </a:p>
          <a:p>
            <a:pPr marL="514350" indent="-514350">
              <a:buAutoNum type="arabicPeriod"/>
            </a:pPr>
            <a:endParaRPr lang="en-US" b="1" dirty="0"/>
          </a:p>
        </p:txBody>
      </p:sp>
      <p:sp>
        <p:nvSpPr>
          <p:cNvPr id="3" name="Title 2">
            <a:extLst>
              <a:ext uri="{FF2B5EF4-FFF2-40B4-BE49-F238E27FC236}">
                <a16:creationId xmlns:a16="http://schemas.microsoft.com/office/drawing/2014/main" id="{BBC3A37D-9F84-C835-969B-D10E4612E42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22F38EC0-ABFE-F65A-C962-E7EFF277B5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177A5A-20E7-F4BC-164B-1C8AC9DDAE2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8F653334-8DDA-F00B-AAEE-FE334CFB9228}"/>
              </a:ext>
            </a:extLst>
          </p:cNvPr>
          <p:cNvSpPr>
            <a:spLocks noGrp="1"/>
          </p:cNvSpPr>
          <p:nvPr>
            <p:ph type="sldNum" sz="quarter" idx="12"/>
          </p:nvPr>
        </p:nvSpPr>
        <p:spPr/>
        <p:txBody>
          <a:bodyPr/>
          <a:lstStyle/>
          <a:p>
            <a:fld id="{B5CEABB6-07DC-46E8-9B57-56EC44A396E5}" type="slidenum">
              <a:rPr lang="en-US" smtClean="0"/>
              <a:pPr/>
              <a:t>4</a:t>
            </a:fld>
            <a:endParaRPr lang="en-US" dirty="0"/>
          </a:p>
        </p:txBody>
      </p:sp>
      <p:pic>
        <p:nvPicPr>
          <p:cNvPr id="8" name="Picture 7">
            <a:extLst>
              <a:ext uri="{FF2B5EF4-FFF2-40B4-BE49-F238E27FC236}">
                <a16:creationId xmlns:a16="http://schemas.microsoft.com/office/drawing/2014/main" id="{9BFD947E-E179-543E-BD73-04E03193629B}"/>
              </a:ext>
            </a:extLst>
          </p:cNvPr>
          <p:cNvPicPr>
            <a:picLocks noChangeAspect="1"/>
          </p:cNvPicPr>
          <p:nvPr/>
        </p:nvPicPr>
        <p:blipFill>
          <a:blip r:embed="rId2"/>
          <a:stretch>
            <a:fillRect/>
          </a:stretch>
        </p:blipFill>
        <p:spPr>
          <a:xfrm>
            <a:off x="-4982" y="-573"/>
            <a:ext cx="12211050" cy="1906185"/>
          </a:xfrm>
          <a:prstGeom prst="rect">
            <a:avLst/>
          </a:prstGeom>
        </p:spPr>
      </p:pic>
    </p:spTree>
    <p:extLst>
      <p:ext uri="{BB962C8B-B14F-4D97-AF65-F5344CB8AC3E}">
        <p14:creationId xmlns:p14="http://schemas.microsoft.com/office/powerpoint/2010/main" val="315172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artArt Placeholder 1">
            <a:extLst>
              <a:ext uri="{FF2B5EF4-FFF2-40B4-BE49-F238E27FC236}">
                <a16:creationId xmlns:a16="http://schemas.microsoft.com/office/drawing/2014/main" id="{5D3172C9-A874-084D-3F9F-F05B5E5B13E2}"/>
              </a:ext>
            </a:extLst>
          </p:cNvPr>
          <p:cNvSpPr>
            <a:spLocks noGrp="1"/>
          </p:cNvSpPr>
          <p:nvPr>
            <p:ph type="dgm" sz="quarter" idx="15"/>
          </p:nvPr>
        </p:nvSpPr>
        <p:spPr>
          <a:xfrm>
            <a:off x="436485" y="2058479"/>
            <a:ext cx="11319029" cy="4297871"/>
          </a:xfrm>
        </p:spPr>
        <p:txBody>
          <a:bodyPr/>
          <a:lstStyle/>
          <a:p>
            <a:pPr marL="0" indent="0" algn="ctr">
              <a:buNone/>
            </a:pPr>
            <a:r>
              <a:rPr lang="en-US" b="1" dirty="0"/>
              <a:t>(Data accusation for all proposed methods)</a:t>
            </a:r>
          </a:p>
          <a:p>
            <a:pPr marL="0" indent="0" algn="ctr">
              <a:buNone/>
            </a:pPr>
            <a:endParaRPr lang="en-US" sz="900" b="1" dirty="0"/>
          </a:p>
          <a:p>
            <a:pPr marL="514350" indent="-514350">
              <a:buAutoNum type="arabicPeriod"/>
            </a:pPr>
            <a:r>
              <a:rPr lang="en-US" sz="2000" dirty="0"/>
              <a:t>We need access to the below directories :</a:t>
            </a:r>
            <a:br>
              <a:rPr lang="en-US" sz="2000" dirty="0"/>
            </a:br>
            <a:r>
              <a:rPr lang="en-US" sz="2000" dirty="0"/>
              <a:t>		data/data/com.tencent.mm</a:t>
            </a:r>
            <a:br>
              <a:rPr lang="en-US" sz="2000" dirty="0"/>
            </a:br>
            <a:r>
              <a:rPr lang="en-US" sz="2000" dirty="0"/>
              <a:t>		</a:t>
            </a:r>
            <a:r>
              <a:rPr lang="en-US" sz="2000" dirty="0" err="1"/>
              <a:t>sdcard</a:t>
            </a:r>
            <a:r>
              <a:rPr lang="en-US" sz="2000" dirty="0"/>
              <a:t>(or)shared/</a:t>
            </a:r>
            <a:r>
              <a:rPr lang="en-US" sz="2000" dirty="0" err="1"/>
              <a:t>tencent</a:t>
            </a:r>
            <a:r>
              <a:rPr lang="en-US" sz="2000" dirty="0"/>
              <a:t>/</a:t>
            </a:r>
            <a:r>
              <a:rPr lang="en-US" sz="2000" dirty="0" err="1"/>
              <a:t>MicroMsg</a:t>
            </a:r>
            <a:endParaRPr lang="en-US" sz="2000" dirty="0"/>
          </a:p>
          <a:p>
            <a:pPr marL="514350" indent="-514350">
              <a:buAutoNum type="arabicPeriod"/>
            </a:pPr>
            <a:r>
              <a:rPr lang="en-US" sz="2000" dirty="0"/>
              <a:t>If you have root access you can run our DA tool for a physical extraction. If don’t have root access</a:t>
            </a:r>
            <a:br>
              <a:rPr lang="en-US" dirty="0"/>
            </a:br>
            <a:r>
              <a:rPr lang="en-US" dirty="0"/>
              <a:t>Difficulties will be,</a:t>
            </a:r>
          </a:p>
          <a:p>
            <a:pPr lvl="1"/>
            <a:r>
              <a:rPr lang="en-US" sz="1800" dirty="0"/>
              <a:t>Most Android versions are having their bootloader locked for security purposes. If your device is the same, it’s not possible to get root access without wiping out all data. If the bootloader is unlocked you can try to get root access. But sometimes it will also lead to data loss and get the device into bricked state.</a:t>
            </a:r>
          </a:p>
          <a:p>
            <a:pPr lvl="1"/>
            <a:r>
              <a:rPr lang="en-US" sz="1800" dirty="0"/>
              <a:t>Our suggestion is not to root till you acquire one Advanced Logical extraction by using our DA tool.</a:t>
            </a:r>
          </a:p>
          <a:p>
            <a:pPr marL="971550" lvl="1" indent="-514350">
              <a:buAutoNum type="arabicPeriod"/>
            </a:pPr>
            <a:endParaRPr lang="en-US" sz="1800" b="1" dirty="0"/>
          </a:p>
        </p:txBody>
      </p:sp>
      <p:sp>
        <p:nvSpPr>
          <p:cNvPr id="3" name="Title 2">
            <a:extLst>
              <a:ext uri="{FF2B5EF4-FFF2-40B4-BE49-F238E27FC236}">
                <a16:creationId xmlns:a16="http://schemas.microsoft.com/office/drawing/2014/main" id="{BBC3A37D-9F84-C835-969B-D10E4612E42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22F38EC0-ABFE-F65A-C962-E7EFF277B5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177A5A-20E7-F4BC-164B-1C8AC9DDAE2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8F653334-8DDA-F00B-AAEE-FE334CFB9228}"/>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8" name="Picture 7">
            <a:extLst>
              <a:ext uri="{FF2B5EF4-FFF2-40B4-BE49-F238E27FC236}">
                <a16:creationId xmlns:a16="http://schemas.microsoft.com/office/drawing/2014/main" id="{9BFD947E-E179-543E-BD73-04E03193629B}"/>
              </a:ext>
            </a:extLst>
          </p:cNvPr>
          <p:cNvPicPr>
            <a:picLocks noChangeAspect="1"/>
          </p:cNvPicPr>
          <p:nvPr/>
        </p:nvPicPr>
        <p:blipFill>
          <a:blip r:embed="rId2"/>
          <a:stretch>
            <a:fillRect/>
          </a:stretch>
        </p:blipFill>
        <p:spPr>
          <a:xfrm>
            <a:off x="-4982" y="-573"/>
            <a:ext cx="12211050" cy="1906185"/>
          </a:xfrm>
          <a:prstGeom prst="rect">
            <a:avLst/>
          </a:prstGeom>
        </p:spPr>
      </p:pic>
    </p:spTree>
    <p:extLst>
      <p:ext uri="{BB962C8B-B14F-4D97-AF65-F5344CB8AC3E}">
        <p14:creationId xmlns:p14="http://schemas.microsoft.com/office/powerpoint/2010/main" val="372775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artArt Placeholder 1">
            <a:extLst>
              <a:ext uri="{FF2B5EF4-FFF2-40B4-BE49-F238E27FC236}">
                <a16:creationId xmlns:a16="http://schemas.microsoft.com/office/drawing/2014/main" id="{5D3172C9-A874-084D-3F9F-F05B5E5B13E2}"/>
              </a:ext>
            </a:extLst>
          </p:cNvPr>
          <p:cNvSpPr>
            <a:spLocks noGrp="1"/>
          </p:cNvSpPr>
          <p:nvPr>
            <p:ph type="dgm" sz="quarter" idx="15"/>
          </p:nvPr>
        </p:nvSpPr>
        <p:spPr>
          <a:xfrm>
            <a:off x="436485" y="2058479"/>
            <a:ext cx="11319029" cy="4297871"/>
          </a:xfrm>
        </p:spPr>
        <p:txBody>
          <a:bodyPr/>
          <a:lstStyle/>
          <a:p>
            <a:pPr marL="0" indent="0" algn="ctr">
              <a:buNone/>
            </a:pPr>
            <a:r>
              <a:rPr lang="en-US" b="1" dirty="0"/>
              <a:t>(Data accusation for all proposed methods)</a:t>
            </a:r>
          </a:p>
          <a:p>
            <a:pPr marL="0" indent="0" algn="ctr">
              <a:buNone/>
            </a:pPr>
            <a:endParaRPr lang="en-US" b="1" dirty="0"/>
          </a:p>
          <a:p>
            <a:pPr marL="0" indent="0" algn="ctr">
              <a:buNone/>
            </a:pPr>
            <a:endParaRPr lang="en-US" b="1" dirty="0"/>
          </a:p>
          <a:p>
            <a:pPr marL="0" indent="0" algn="ctr">
              <a:buNone/>
            </a:pPr>
            <a:endParaRPr lang="en-US" sz="900" b="1" dirty="0"/>
          </a:p>
          <a:p>
            <a:pPr marL="457200" lvl="1" indent="0" algn="ctr">
              <a:buNone/>
            </a:pPr>
            <a:r>
              <a:rPr lang="en-US" b="1" dirty="0"/>
              <a:t>Recommendation: Take more than one image and cross-verify them to make sure all possible data is acquired.</a:t>
            </a:r>
          </a:p>
        </p:txBody>
      </p:sp>
      <p:sp>
        <p:nvSpPr>
          <p:cNvPr id="3" name="Title 2">
            <a:extLst>
              <a:ext uri="{FF2B5EF4-FFF2-40B4-BE49-F238E27FC236}">
                <a16:creationId xmlns:a16="http://schemas.microsoft.com/office/drawing/2014/main" id="{BBC3A37D-9F84-C835-969B-D10E4612E42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22F38EC0-ABFE-F65A-C962-E7EFF277B5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177A5A-20E7-F4BC-164B-1C8AC9DDAE2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8F653334-8DDA-F00B-AAEE-FE334CFB9228}"/>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8" name="Picture 7">
            <a:extLst>
              <a:ext uri="{FF2B5EF4-FFF2-40B4-BE49-F238E27FC236}">
                <a16:creationId xmlns:a16="http://schemas.microsoft.com/office/drawing/2014/main" id="{9BFD947E-E179-543E-BD73-04E03193629B}"/>
              </a:ext>
            </a:extLst>
          </p:cNvPr>
          <p:cNvPicPr>
            <a:picLocks noChangeAspect="1"/>
          </p:cNvPicPr>
          <p:nvPr/>
        </p:nvPicPr>
        <p:blipFill>
          <a:blip r:embed="rId2"/>
          <a:stretch>
            <a:fillRect/>
          </a:stretch>
        </p:blipFill>
        <p:spPr>
          <a:xfrm>
            <a:off x="-4982" y="-573"/>
            <a:ext cx="12211050" cy="1906185"/>
          </a:xfrm>
          <a:prstGeom prst="rect">
            <a:avLst/>
          </a:prstGeom>
        </p:spPr>
      </p:pic>
    </p:spTree>
    <p:extLst>
      <p:ext uri="{BB962C8B-B14F-4D97-AF65-F5344CB8AC3E}">
        <p14:creationId xmlns:p14="http://schemas.microsoft.com/office/powerpoint/2010/main" val="686621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artArt Placeholder 1">
            <a:extLst>
              <a:ext uri="{FF2B5EF4-FFF2-40B4-BE49-F238E27FC236}">
                <a16:creationId xmlns:a16="http://schemas.microsoft.com/office/drawing/2014/main" id="{5D3172C9-A874-084D-3F9F-F05B5E5B13E2}"/>
              </a:ext>
            </a:extLst>
          </p:cNvPr>
          <p:cNvSpPr>
            <a:spLocks noGrp="1"/>
          </p:cNvSpPr>
          <p:nvPr>
            <p:ph type="dgm" sz="quarter" idx="15"/>
          </p:nvPr>
        </p:nvSpPr>
        <p:spPr>
          <a:xfrm>
            <a:off x="436485" y="2058479"/>
            <a:ext cx="11319029" cy="4297871"/>
          </a:xfrm>
        </p:spPr>
        <p:txBody>
          <a:bodyPr>
            <a:normAutofit/>
          </a:bodyPr>
          <a:lstStyle/>
          <a:p>
            <a:pPr marL="0" indent="0" algn="ctr">
              <a:buNone/>
            </a:pPr>
            <a:r>
              <a:rPr lang="en-US" b="1" dirty="0"/>
              <a:t>(For devices with root access and got a physical extraction including Android Keystores)</a:t>
            </a:r>
          </a:p>
          <a:p>
            <a:pPr marL="0" indent="0" algn="ctr">
              <a:buNone/>
            </a:pPr>
            <a:endParaRPr lang="en-US" b="1" dirty="0"/>
          </a:p>
          <a:p>
            <a:pPr marL="0" indent="0" algn="ctr">
              <a:buNone/>
            </a:pPr>
            <a:endParaRPr lang="en-US" sz="900" b="1" dirty="0"/>
          </a:p>
          <a:p>
            <a:pPr marL="514350" indent="-514350">
              <a:buAutoNum type="arabicPeriod"/>
            </a:pPr>
            <a:r>
              <a:rPr lang="en-US" sz="2000" dirty="0"/>
              <a:t>This one is going to be the rarest case for an Android version more than 6.0.0. If you are lucky enough,</a:t>
            </a:r>
          </a:p>
          <a:p>
            <a:pPr lvl="1">
              <a:buFont typeface="Wingdings" panose="05000000000000000000" pitchFamily="2" charset="2"/>
              <a:buChar char="Ø"/>
            </a:pPr>
            <a:r>
              <a:rPr lang="en-US" sz="1800" dirty="0"/>
              <a:t>Run our </a:t>
            </a:r>
            <a:r>
              <a:rPr lang="en-US" sz="1800" dirty="0" err="1"/>
              <a:t>Decryptor</a:t>
            </a:r>
            <a:r>
              <a:rPr lang="en-US" sz="1800" dirty="0"/>
              <a:t> and provide the key while asked for .</a:t>
            </a:r>
          </a:p>
          <a:p>
            <a:pPr lvl="1">
              <a:buFont typeface="Wingdings" panose="05000000000000000000" pitchFamily="2" charset="2"/>
              <a:buChar char="Ø"/>
            </a:pPr>
            <a:r>
              <a:rPr lang="en-US" sz="1800" b="1" dirty="0"/>
              <a:t>Enjoy!</a:t>
            </a:r>
          </a:p>
        </p:txBody>
      </p:sp>
      <p:sp>
        <p:nvSpPr>
          <p:cNvPr id="3" name="Title 2">
            <a:extLst>
              <a:ext uri="{FF2B5EF4-FFF2-40B4-BE49-F238E27FC236}">
                <a16:creationId xmlns:a16="http://schemas.microsoft.com/office/drawing/2014/main" id="{BBC3A37D-9F84-C835-969B-D10E4612E42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22F38EC0-ABFE-F65A-C962-E7EFF277B5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177A5A-20E7-F4BC-164B-1C8AC9DDAE2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8F653334-8DDA-F00B-AAEE-FE334CFB9228}"/>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8" name="Picture 7">
            <a:extLst>
              <a:ext uri="{FF2B5EF4-FFF2-40B4-BE49-F238E27FC236}">
                <a16:creationId xmlns:a16="http://schemas.microsoft.com/office/drawing/2014/main" id="{9BFD947E-E179-543E-BD73-04E03193629B}"/>
              </a:ext>
            </a:extLst>
          </p:cNvPr>
          <p:cNvPicPr>
            <a:picLocks noChangeAspect="1"/>
          </p:cNvPicPr>
          <p:nvPr/>
        </p:nvPicPr>
        <p:blipFill>
          <a:blip r:embed="rId2"/>
          <a:stretch>
            <a:fillRect/>
          </a:stretch>
        </p:blipFill>
        <p:spPr>
          <a:xfrm>
            <a:off x="-4982" y="-573"/>
            <a:ext cx="12211050" cy="1906185"/>
          </a:xfrm>
          <a:prstGeom prst="rect">
            <a:avLst/>
          </a:prstGeom>
        </p:spPr>
      </p:pic>
    </p:spTree>
    <p:extLst>
      <p:ext uri="{BB962C8B-B14F-4D97-AF65-F5344CB8AC3E}">
        <p14:creationId xmlns:p14="http://schemas.microsoft.com/office/powerpoint/2010/main" val="3307859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artArt Placeholder 1">
            <a:extLst>
              <a:ext uri="{FF2B5EF4-FFF2-40B4-BE49-F238E27FC236}">
                <a16:creationId xmlns:a16="http://schemas.microsoft.com/office/drawing/2014/main" id="{5D3172C9-A874-084D-3F9F-F05B5E5B13E2}"/>
              </a:ext>
            </a:extLst>
          </p:cNvPr>
          <p:cNvSpPr>
            <a:spLocks noGrp="1"/>
          </p:cNvSpPr>
          <p:nvPr>
            <p:ph type="dgm" sz="quarter" idx="15"/>
          </p:nvPr>
        </p:nvSpPr>
        <p:spPr>
          <a:xfrm>
            <a:off x="436485" y="2058479"/>
            <a:ext cx="11319029" cy="4434396"/>
          </a:xfrm>
        </p:spPr>
        <p:txBody>
          <a:bodyPr/>
          <a:lstStyle/>
          <a:p>
            <a:pPr marL="0" indent="0" algn="ctr">
              <a:buNone/>
            </a:pPr>
            <a:r>
              <a:rPr lang="en-US" b="1" dirty="0"/>
              <a:t>(Method 1 – Optimized Brute-force)</a:t>
            </a:r>
            <a:endParaRPr lang="en-US" sz="900" b="1" dirty="0"/>
          </a:p>
          <a:p>
            <a:pPr marL="514350" indent="-514350">
              <a:buAutoNum type="arabicPeriod"/>
            </a:pPr>
            <a:r>
              <a:rPr lang="en-US" sz="2000" dirty="0"/>
              <a:t>This method is applicable if your WeChat version is more than 6.3.27 and you don’t fall under the previous page access level.</a:t>
            </a:r>
            <a:endParaRPr lang="en-US" sz="1800" dirty="0"/>
          </a:p>
          <a:p>
            <a:pPr marL="514350" indent="-514350">
              <a:buAutoNum type="arabicPeriod"/>
            </a:pPr>
            <a:r>
              <a:rPr lang="en-US" sz="1800" dirty="0"/>
              <a:t>WeChat DB is encrypted using AES256 – CBC method. The time complexity to brute force AES256 is 2^256</a:t>
            </a:r>
            <a:r>
              <a:rPr lang="en-US" sz="2000" dirty="0"/>
              <a:t> and the presence of IV makes it much more complex. So, instead of Vanilla Brute-force, we are proposing optimization to the brute-force attack by the below methods.</a:t>
            </a:r>
            <a:br>
              <a:rPr lang="en-US" sz="2000" dirty="0"/>
            </a:br>
            <a:r>
              <a:rPr lang="en-US" sz="2000" dirty="0"/>
              <a:t>	According to our analysis of WeChat reverse-engineered, decompiled and </a:t>
            </a:r>
            <a:r>
              <a:rPr lang="en-US" sz="2000" dirty="0" err="1"/>
              <a:t>deobfuscated</a:t>
            </a:r>
            <a:r>
              <a:rPr lang="en-US" sz="2000" dirty="0"/>
              <a:t> code of different versions,</a:t>
            </a:r>
          </a:p>
          <a:p>
            <a:pPr lvl="1"/>
            <a:r>
              <a:rPr lang="en-US" sz="1800" dirty="0"/>
              <a:t>V8.0.37 use </a:t>
            </a:r>
            <a:r>
              <a:rPr lang="en-US" sz="1800" dirty="0">
                <a:solidFill>
                  <a:srgbClr val="0070C0"/>
                </a:solidFill>
              </a:rPr>
              <a:t>n73.c80274c.m26901g </a:t>
            </a:r>
            <a:r>
              <a:rPr lang="en-US" sz="1800" dirty="0"/>
              <a:t>(method) as the base method of RSA and AES key generation. </a:t>
            </a:r>
            <a:br>
              <a:rPr lang="en-US" sz="1800" dirty="0"/>
            </a:br>
            <a:r>
              <a:rPr lang="en-US" sz="1800" dirty="0"/>
              <a:t>It uses the RSA key as the base string of the AES256 key generation. </a:t>
            </a:r>
          </a:p>
          <a:p>
            <a:pPr lvl="2"/>
            <a:r>
              <a:rPr lang="en-US" sz="1800" dirty="0"/>
              <a:t>Our acquired data (by DA tool) contain the base string for RSA key generation at </a:t>
            </a:r>
            <a:r>
              <a:rPr lang="en-US" sz="1800" dirty="0" err="1"/>
              <a:t>dir</a:t>
            </a:r>
            <a:r>
              <a:rPr lang="en-US" sz="1800" dirty="0"/>
              <a:t> </a:t>
            </a:r>
            <a:r>
              <a:rPr lang="en-US" sz="1800" dirty="0">
                <a:solidFill>
                  <a:srgbClr val="0070C0"/>
                </a:solidFill>
              </a:rPr>
              <a:t>.../</a:t>
            </a:r>
            <a:r>
              <a:rPr lang="en-US" sz="1800" dirty="0" err="1">
                <a:solidFill>
                  <a:srgbClr val="0070C0"/>
                </a:solidFill>
              </a:rPr>
              <a:t>soter.sotersaver</a:t>
            </a:r>
            <a:r>
              <a:rPr lang="en-US" sz="1800" dirty="0">
                <a:solidFill>
                  <a:srgbClr val="0070C0"/>
                </a:solidFill>
              </a:rPr>
              <a:t>. </a:t>
            </a:r>
            <a:r>
              <a:rPr lang="en-US" sz="1800" dirty="0">
                <a:solidFill>
                  <a:schemeClr val="tx1"/>
                </a:solidFill>
              </a:rPr>
              <a:t>You can use our tool to generate RSA key pairs and then AES256 keys by using the list of RSA keys as base data.</a:t>
            </a:r>
            <a:r>
              <a:rPr lang="en-US" sz="1800" dirty="0"/>
              <a:t> It will change the vanilla brute force into a Dictionary attack and reduce time complexity at a noticeable rate.</a:t>
            </a:r>
            <a:endParaRPr lang="en-US" sz="1800" dirty="0">
              <a:solidFill>
                <a:schemeClr val="tx1"/>
              </a:solidFill>
            </a:endParaRPr>
          </a:p>
        </p:txBody>
      </p:sp>
      <p:sp>
        <p:nvSpPr>
          <p:cNvPr id="3" name="Title 2">
            <a:extLst>
              <a:ext uri="{FF2B5EF4-FFF2-40B4-BE49-F238E27FC236}">
                <a16:creationId xmlns:a16="http://schemas.microsoft.com/office/drawing/2014/main" id="{BBC3A37D-9F84-C835-969B-D10E4612E42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22F38EC0-ABFE-F65A-C962-E7EFF277B5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177A5A-20E7-F4BC-164B-1C8AC9DDAE2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8F653334-8DDA-F00B-AAEE-FE334CFB9228}"/>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8" name="Picture 7">
            <a:extLst>
              <a:ext uri="{FF2B5EF4-FFF2-40B4-BE49-F238E27FC236}">
                <a16:creationId xmlns:a16="http://schemas.microsoft.com/office/drawing/2014/main" id="{9BFD947E-E179-543E-BD73-04E03193629B}"/>
              </a:ext>
            </a:extLst>
          </p:cNvPr>
          <p:cNvPicPr>
            <a:picLocks noChangeAspect="1"/>
          </p:cNvPicPr>
          <p:nvPr/>
        </p:nvPicPr>
        <p:blipFill>
          <a:blip r:embed="rId2"/>
          <a:stretch>
            <a:fillRect/>
          </a:stretch>
        </p:blipFill>
        <p:spPr>
          <a:xfrm>
            <a:off x="-4982" y="-573"/>
            <a:ext cx="12211050" cy="1906185"/>
          </a:xfrm>
          <a:prstGeom prst="rect">
            <a:avLst/>
          </a:prstGeom>
        </p:spPr>
      </p:pic>
    </p:spTree>
    <p:extLst>
      <p:ext uri="{BB962C8B-B14F-4D97-AF65-F5344CB8AC3E}">
        <p14:creationId xmlns:p14="http://schemas.microsoft.com/office/powerpoint/2010/main" val="237696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artArt Placeholder 1">
            <a:extLst>
              <a:ext uri="{FF2B5EF4-FFF2-40B4-BE49-F238E27FC236}">
                <a16:creationId xmlns:a16="http://schemas.microsoft.com/office/drawing/2014/main" id="{5D3172C9-A874-084D-3F9F-F05B5E5B13E2}"/>
              </a:ext>
            </a:extLst>
          </p:cNvPr>
          <p:cNvSpPr>
            <a:spLocks noGrp="1"/>
          </p:cNvSpPr>
          <p:nvPr>
            <p:ph type="dgm" sz="quarter" idx="15"/>
          </p:nvPr>
        </p:nvSpPr>
        <p:spPr>
          <a:xfrm>
            <a:off x="436485" y="2058479"/>
            <a:ext cx="11319029" cy="4434396"/>
          </a:xfrm>
        </p:spPr>
        <p:txBody>
          <a:bodyPr/>
          <a:lstStyle/>
          <a:p>
            <a:pPr marL="0" indent="0" algn="ctr">
              <a:buNone/>
            </a:pPr>
            <a:r>
              <a:rPr lang="en-US" b="1" dirty="0"/>
              <a:t>(Method 2 – Downgrading)</a:t>
            </a:r>
          </a:p>
          <a:p>
            <a:pPr marL="0" indent="0">
              <a:buNone/>
            </a:pPr>
            <a:r>
              <a:rPr lang="en-US" sz="1800" dirty="0"/>
              <a:t>This method is developed for a situation where one doesn’t have root access and file extraction is also not acquiring all needed folders. </a:t>
            </a:r>
            <a:br>
              <a:rPr lang="en-US" sz="1800" dirty="0"/>
            </a:br>
            <a:r>
              <a:rPr lang="en-US" sz="1800" dirty="0"/>
              <a:t>	1. WeChat has downgrade compatibility till Android version 4.4.0 which make it must be downgrade compatible to WeChat 6.0.0 (max) or 6.3.27 (min).</a:t>
            </a:r>
          </a:p>
          <a:p>
            <a:pPr marL="0" indent="0">
              <a:buNone/>
            </a:pPr>
            <a:r>
              <a:rPr lang="en-US" sz="1800" dirty="0"/>
              <a:t>	2. Use our downgrading tool (windows based) to downgrade WeChat at v6.3.27 (default).</a:t>
            </a:r>
          </a:p>
          <a:p>
            <a:pPr marL="0" indent="0">
              <a:buNone/>
            </a:pPr>
            <a:r>
              <a:rPr lang="en-US" sz="1800" dirty="0"/>
              <a:t>	3. All required folders will be moved to ../shared/</a:t>
            </a:r>
            <a:r>
              <a:rPr lang="en-US" sz="1800" dirty="0" err="1"/>
              <a:t>tencent</a:t>
            </a:r>
            <a:r>
              <a:rPr lang="en-US" sz="1800" dirty="0"/>
              <a:t> (non-root accessible) from data/data/android/com.tencent.mm (root-only)</a:t>
            </a:r>
          </a:p>
          <a:p>
            <a:pPr marL="0" indent="0">
              <a:buNone/>
            </a:pPr>
            <a:r>
              <a:rPr lang="en-US" sz="1800" dirty="0"/>
              <a:t>	4. Now acquire the physical image again by using DA tool.</a:t>
            </a:r>
          </a:p>
          <a:p>
            <a:pPr marL="0" indent="0">
              <a:buNone/>
            </a:pPr>
            <a:r>
              <a:rPr lang="en-US" sz="1800" dirty="0"/>
              <a:t>	5. Rest of the process will be repeated.</a:t>
            </a:r>
          </a:p>
        </p:txBody>
      </p:sp>
      <p:sp>
        <p:nvSpPr>
          <p:cNvPr id="3" name="Title 2">
            <a:extLst>
              <a:ext uri="{FF2B5EF4-FFF2-40B4-BE49-F238E27FC236}">
                <a16:creationId xmlns:a16="http://schemas.microsoft.com/office/drawing/2014/main" id="{BBC3A37D-9F84-C835-969B-D10E4612E42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22F38EC0-ABFE-F65A-C962-E7EFF277B5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177A5A-20E7-F4BC-164B-1C8AC9DDAE2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8F653334-8DDA-F00B-AAEE-FE334CFB9228}"/>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8" name="Picture 7">
            <a:extLst>
              <a:ext uri="{FF2B5EF4-FFF2-40B4-BE49-F238E27FC236}">
                <a16:creationId xmlns:a16="http://schemas.microsoft.com/office/drawing/2014/main" id="{9BFD947E-E179-543E-BD73-04E03193629B}"/>
              </a:ext>
            </a:extLst>
          </p:cNvPr>
          <p:cNvPicPr>
            <a:picLocks noChangeAspect="1"/>
          </p:cNvPicPr>
          <p:nvPr/>
        </p:nvPicPr>
        <p:blipFill>
          <a:blip r:embed="rId2"/>
          <a:stretch>
            <a:fillRect/>
          </a:stretch>
        </p:blipFill>
        <p:spPr>
          <a:xfrm>
            <a:off x="-4982" y="-573"/>
            <a:ext cx="12211050" cy="1906185"/>
          </a:xfrm>
          <a:prstGeom prst="rect">
            <a:avLst/>
          </a:prstGeom>
        </p:spPr>
      </p:pic>
    </p:spTree>
    <p:extLst>
      <p:ext uri="{BB962C8B-B14F-4D97-AF65-F5344CB8AC3E}">
        <p14:creationId xmlns:p14="http://schemas.microsoft.com/office/powerpoint/2010/main" val="1618398092"/>
      </p:ext>
    </p:extLst>
  </p:cSld>
  <p:clrMapOvr>
    <a:masterClrMapping/>
  </p:clrMapOvr>
</p:sld>
</file>

<file path=ppt/theme/theme1.xml><?xml version="1.0" encoding="utf-8"?>
<a:theme xmlns:a="http://schemas.openxmlformats.org/drawingml/2006/main" name="tf56180624_win32">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tf56180624_win32</Template>
  <TotalTime>0</TotalTime>
  <Words>1116</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Tenorite</vt:lpstr>
      <vt:lpstr>Wingdings</vt:lpstr>
      <vt:lpstr>tf56180624_win32</vt:lpstr>
      <vt:lpstr>MEET THE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2022-01-08T12:09:59Z</dcterms:created>
  <dcterms:modified xsi:type="dcterms:W3CDTF">2023-08-09T12:30:21Z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