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NBU6bihMv0jwFbCGykDZQ53pfPf8hkFh/view?usp=shar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49105" y="1299860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Ministry Of Home Affairs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SIH1408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1" i="0" u="none" strike="noStrike" dirty="0">
                <a:effectLst/>
                <a:latin typeface="montserratregular"/>
              </a:rPr>
              <a:t>IT System log analyzer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Enigma Hunters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Durjoy Majumdar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U-0020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Koneru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 err="1">
                <a:latin typeface="Franklin Gothic"/>
                <a:ea typeface="Franklin Gothic"/>
                <a:cs typeface="Franklin Gothic"/>
                <a:sym typeface="Franklin Gothic"/>
              </a:rPr>
              <a:t>Lakshmaiah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Education Foundation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Blockchain And Cybersecurity</a:t>
            </a:r>
            <a:endParaRPr dirty="0"/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39ECB0-42A3-44DB-9E01-656AF57B3F78}"/>
              </a:ext>
            </a:extLst>
          </p:cNvPr>
          <p:cNvSpPr/>
          <p:nvPr/>
        </p:nvSpPr>
        <p:spPr>
          <a:xfrm>
            <a:off x="5749105" y="5691673"/>
            <a:ext cx="2265891" cy="205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C445ED-B3EC-4888-B7C0-7A1E6167DE3D}"/>
              </a:ext>
            </a:extLst>
          </p:cNvPr>
          <p:cNvSpPr/>
          <p:nvPr/>
        </p:nvSpPr>
        <p:spPr>
          <a:xfrm>
            <a:off x="783771" y="1726163"/>
            <a:ext cx="2481943" cy="39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61590" y="67300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A6C5D-E14C-46FF-8AE4-E3F49195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686489"/>
            <a:ext cx="10381127" cy="5645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72DDAB-4EEC-4A8B-AA93-17268C82643B}"/>
              </a:ext>
            </a:extLst>
          </p:cNvPr>
          <p:cNvSpPr txBox="1"/>
          <p:nvPr/>
        </p:nvSpPr>
        <p:spPr>
          <a:xfrm>
            <a:off x="971549" y="6429068"/>
            <a:ext cx="1038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To get a more clear view of the Flowchart kindly follow - </a:t>
            </a:r>
            <a:r>
              <a:rPr lang="en-US" sz="1600" b="1" dirty="0">
                <a:hlinkClick r:id="rId4"/>
              </a:rPr>
              <a:t>THE LINK</a:t>
            </a:r>
            <a:endParaRPr lang="en-US" sz="1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206050" y="69978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8736421" y="4404049"/>
            <a:ext cx="3356051" cy="21758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225"/>
              </a:spcAft>
              <a:buClr>
                <a:schemeClr val="dk1"/>
              </a:buClr>
              <a:buSzPts val="1600"/>
            </a:pPr>
            <a:r>
              <a:rPr lang="en-US" sz="1600" b="1" i="0" dirty="0">
                <a:solidFill>
                  <a:schemeClr val="tx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Dependencies :</a:t>
            </a:r>
          </a:p>
          <a:p>
            <a:pPr marL="285750" marR="0" lvl="0" indent="-285750" algn="l" rtl="0">
              <a:spcAft>
                <a:spcPts val="225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Elastic Search</a:t>
            </a:r>
          </a:p>
          <a:p>
            <a:pPr marL="285750" marR="0" lvl="0" indent="-285750" algn="l" rtl="0">
              <a:spcAft>
                <a:spcPts val="225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Kibana</a:t>
            </a:r>
          </a:p>
          <a:p>
            <a:pPr marL="285750" marR="0" lvl="0" indent="-285750" algn="l" rtl="0">
              <a:spcAft>
                <a:spcPts val="225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MITRE ATT&amp;CK® Navigator</a:t>
            </a:r>
          </a:p>
          <a:p>
            <a:pPr marL="285750" marR="0" lvl="0" indent="-285750" algn="l" rtl="0">
              <a:spcAft>
                <a:spcPts val="225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Fluentd</a:t>
            </a:r>
          </a:p>
          <a:p>
            <a:pPr marL="285750" marR="0" lvl="0" indent="-285750" algn="l" rtl="0">
              <a:spcAft>
                <a:spcPts val="225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Graylog</a:t>
            </a:r>
          </a:p>
          <a:p>
            <a:pPr marL="285750" marR="0" lvl="0" indent="-285750" algn="l" rtl="0">
              <a:spcAft>
                <a:spcPts val="225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Grafana</a:t>
            </a:r>
            <a:endParaRPr lang="en-US" dirty="0">
              <a:solidFill>
                <a:schemeClr val="tx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225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0CACE-EEB3-462A-9E87-FFD4A9F63647}"/>
              </a:ext>
            </a:extLst>
          </p:cNvPr>
          <p:cNvSpPr/>
          <p:nvPr/>
        </p:nvSpPr>
        <p:spPr>
          <a:xfrm>
            <a:off x="783771" y="1726163"/>
            <a:ext cx="2481943" cy="39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222;p2">
            <a:extLst>
              <a:ext uri="{FF2B5EF4-FFF2-40B4-BE49-F238E27FC236}">
                <a16:creationId xmlns:a16="http://schemas.microsoft.com/office/drawing/2014/main" id="{8E87C859-EFB8-4399-92FE-4F8450DF7EAE}"/>
              </a:ext>
            </a:extLst>
          </p:cNvPr>
          <p:cNvSpPr txBox="1"/>
          <p:nvPr/>
        </p:nvSpPr>
        <p:spPr>
          <a:xfrm>
            <a:off x="6030544" y="4404049"/>
            <a:ext cx="2525627" cy="217582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Technology stack: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Django Python.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ReactJS with </a:t>
            </a:r>
            <a:r>
              <a:rPr lang="en-US" sz="1600" b="0" i="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ChartJS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Syslog, SSH, TLS.</a:t>
            </a: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SQL based RDBMS.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PowerShell &amp; Bash.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5986859" y="708538"/>
            <a:ext cx="6105613" cy="359287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0" algn="l"/>
            <a:r>
              <a:rPr lang="en-US" b="1" i="0" dirty="0">
                <a:solidFill>
                  <a:schemeClr val="tx2"/>
                </a:solidFill>
                <a:effectLst/>
                <a:latin typeface="Söhne"/>
              </a:rPr>
              <a:t>Use Cases: </a:t>
            </a:r>
            <a:r>
              <a:rPr lang="en-US" dirty="0">
                <a:solidFill>
                  <a:schemeClr val="tx2"/>
                </a:solidFill>
                <a:latin typeface="Söhne"/>
              </a:rPr>
              <a:t>Only the Expert analyst is the User here with the use case.</a:t>
            </a:r>
            <a:endParaRPr lang="en-US" i="0" dirty="0">
              <a:solidFill>
                <a:schemeClr val="tx2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Expert Threat Analysis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Cybersecurity experts analyze incoming log data to identify potential threats and vulnerabilities.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Automated Playbook Execution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Experts develop and deploy automated playbooks to respond to known threats swiftly and effectively.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Manual Threat Analysis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In cases of novel or complex threats, experts manually investigate and analyze the situation to develop tailored responses.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Expert Guidance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Experts provide guidance to on-site personnel on how to respond to specific threats, ensuring a coordinated and effective response.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  <p:sp>
        <p:nvSpPr>
          <p:cNvPr id="8" name="Google Shape;218;p2">
            <a:extLst>
              <a:ext uri="{FF2B5EF4-FFF2-40B4-BE49-F238E27FC236}">
                <a16:creationId xmlns:a16="http://schemas.microsoft.com/office/drawing/2014/main" id="{9DCFFC58-EF07-4CF9-962C-53408180B5E8}"/>
              </a:ext>
            </a:extLst>
          </p:cNvPr>
          <p:cNvSpPr txBox="1">
            <a:spLocks/>
          </p:cNvSpPr>
          <p:nvPr/>
        </p:nvSpPr>
        <p:spPr>
          <a:xfrm>
            <a:off x="206050" y="699502"/>
            <a:ext cx="5644244" cy="58803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2"/>
              </a:buClr>
              <a:buSzPts val="1800"/>
            </a:pPr>
            <a:r>
              <a:rPr lang="en-US" b="1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Idea Description:</a:t>
            </a:r>
            <a:endParaRPr lang="en-US" sz="1400" b="1" dirty="0"/>
          </a:p>
          <a:p>
            <a:pPr marL="285750" indent="-285750">
              <a:lnSpc>
                <a:spcPct val="100000"/>
              </a:lnSpc>
              <a:buFont typeface="Noto Sans Symbols"/>
              <a:buChar char="⮚"/>
            </a:pPr>
            <a:r>
              <a:rPr lang="en-US" sz="1400" dirty="0"/>
              <a:t> Log files will be gathered from various CRPF units across the geography via </a:t>
            </a:r>
            <a:r>
              <a:rPr lang="en-US" sz="1400" b="1" dirty="0"/>
              <a:t>Agents (Uses Syslog Protocol)</a:t>
            </a:r>
            <a:r>
              <a:rPr lang="en-US" sz="1400" dirty="0"/>
              <a:t> installed in the local machines.</a:t>
            </a:r>
          </a:p>
          <a:p>
            <a:pPr marL="285750" indent="-285750">
              <a:lnSpc>
                <a:spcPct val="100000"/>
              </a:lnSpc>
              <a:buFont typeface="Noto Sans Symbols"/>
              <a:buChar char="⮚"/>
            </a:pPr>
            <a:r>
              <a:rPr lang="en-US" sz="1400" dirty="0"/>
              <a:t>The transmission occurs in a dual layer </a:t>
            </a:r>
            <a:r>
              <a:rPr lang="en-US" sz="1400" b="1" dirty="0"/>
              <a:t>encrypted channel</a:t>
            </a:r>
            <a:r>
              <a:rPr lang="en-US" sz="1400" dirty="0"/>
              <a:t> that uses SSH and TLS.</a:t>
            </a:r>
          </a:p>
          <a:p>
            <a:pPr marL="285750" indent="-285750">
              <a:lnSpc>
                <a:spcPct val="100000"/>
              </a:lnSpc>
              <a:buFont typeface="Noto Sans Symbols"/>
              <a:buChar char="⮚"/>
            </a:pPr>
            <a:r>
              <a:rPr lang="en-US" sz="1400" dirty="0"/>
              <a:t>After storing the logs in the central repository, our Monitoring &amp; Analysis Layer (compute optimized system) kicks in for </a:t>
            </a:r>
            <a:r>
              <a:rPr lang="en-US" sz="1400" b="1" dirty="0"/>
              <a:t>Static Signature(s) based threat detection.</a:t>
            </a:r>
          </a:p>
          <a:p>
            <a:pPr marL="285750" indent="-285750">
              <a:lnSpc>
                <a:spcPct val="100000"/>
              </a:lnSpc>
              <a:buFont typeface="Noto Sans Symbols"/>
              <a:buChar char="⮚"/>
            </a:pPr>
            <a:r>
              <a:rPr lang="en-US" sz="1400" dirty="0"/>
              <a:t>Upon analysis, the log data goes under data-enrichment layer which </a:t>
            </a:r>
            <a:r>
              <a:rPr lang="en-US" sz="1400" b="1" dirty="0"/>
              <a:t>exposes the insight</a:t>
            </a:r>
            <a:r>
              <a:rPr lang="en-US" sz="1400" dirty="0"/>
              <a:t> to the Analysis &amp; Logic management layer to make the expert interaction a frictionless experience.</a:t>
            </a:r>
          </a:p>
          <a:p>
            <a:pPr marL="285750" indent="-285750">
              <a:lnSpc>
                <a:spcPct val="100000"/>
              </a:lnSpc>
              <a:buFont typeface="Noto Sans Symbols"/>
              <a:buChar char="⮚"/>
            </a:pPr>
            <a:r>
              <a:rPr lang="en-US" sz="1400" dirty="0"/>
              <a:t>Threat remedies in form of </a:t>
            </a:r>
            <a:r>
              <a:rPr lang="en-US" sz="1400" b="1" dirty="0"/>
              <a:t>playbooks</a:t>
            </a:r>
            <a:r>
              <a:rPr lang="en-US" sz="1400" dirty="0"/>
              <a:t> can be triggered via the Automation Layer and 0-Day threats needs expert interaction.</a:t>
            </a:r>
          </a:p>
          <a:p>
            <a:pPr marL="285750" indent="-285750">
              <a:lnSpc>
                <a:spcPct val="100000"/>
              </a:lnSpc>
              <a:buFont typeface="Noto Sans Symbols"/>
              <a:buChar char="⮚"/>
            </a:pPr>
            <a:r>
              <a:rPr lang="en-US" sz="1400" dirty="0"/>
              <a:t>Our ML program continues </a:t>
            </a:r>
            <a:r>
              <a:rPr lang="en-US" sz="1400" b="1" dirty="0"/>
              <a:t>learns from the expert interaction and 3</a:t>
            </a:r>
            <a:r>
              <a:rPr lang="en-US" sz="1400" b="1" baseline="30000" dirty="0"/>
              <a:t>rd</a:t>
            </a:r>
            <a:r>
              <a:rPr lang="en-US" sz="1400" b="1" dirty="0"/>
              <a:t> party DBs</a:t>
            </a:r>
            <a:r>
              <a:rPr lang="en-US" sz="1400" dirty="0"/>
              <a:t> and make our threat intel a robust system.</a:t>
            </a:r>
          </a:p>
          <a:p>
            <a:pPr marL="285750" indent="-285750">
              <a:lnSpc>
                <a:spcPct val="100000"/>
              </a:lnSpc>
              <a:buFont typeface="Noto Sans Symbols"/>
              <a:buChar char="⮚"/>
            </a:pPr>
            <a:r>
              <a:rPr lang="en-US" sz="1400" dirty="0"/>
              <a:t>The Expert interaction layer allows to </a:t>
            </a:r>
            <a:r>
              <a:rPr lang="en-US" sz="1400" b="1" dirty="0"/>
              <a:t>write custom detection rules &amp; logics.</a:t>
            </a:r>
            <a:r>
              <a:rPr lang="en-US" sz="1400" dirty="0"/>
              <a:t> It also facilitates the alerts management system.</a:t>
            </a:r>
          </a:p>
          <a:p>
            <a:pPr marL="285750" indent="-285750">
              <a:lnSpc>
                <a:spcPct val="100000"/>
              </a:lnSpc>
              <a:buFont typeface="Noto Sans Symbols"/>
              <a:buChar char="⮚"/>
            </a:pPr>
            <a:r>
              <a:rPr lang="en-US" sz="1400" dirty="0"/>
              <a:t>Our system also have data retention engine, that works </a:t>
            </a:r>
            <a:r>
              <a:rPr lang="en-US" sz="1400" b="1" dirty="0"/>
              <a:t>using life-cycle policy</a:t>
            </a:r>
            <a:r>
              <a:rPr lang="en-US" sz="1400" dirty="0"/>
              <a:t> for the backup and archival of our log files.</a:t>
            </a:r>
          </a:p>
          <a:p>
            <a:pPr marL="285750" indent="-285750">
              <a:lnSpc>
                <a:spcPct val="100000"/>
              </a:lnSpc>
              <a:buFont typeface="Noto Sans Symbols"/>
              <a:buChar char="⮚"/>
            </a:pPr>
            <a:r>
              <a:rPr lang="en-US" sz="1400" dirty="0"/>
              <a:t>The Agent Software(s) are capable of receiving </a:t>
            </a:r>
            <a:r>
              <a:rPr lang="en-US" sz="1400" b="1" dirty="0"/>
              <a:t>updates and patches</a:t>
            </a:r>
            <a:r>
              <a:rPr lang="en-US" sz="1400" dirty="0"/>
              <a:t> from the central system.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B597B4-00EB-4978-B3F0-0E42632376B8}"/>
              </a:ext>
            </a:extLst>
          </p:cNvPr>
          <p:cNvSpPr/>
          <p:nvPr/>
        </p:nvSpPr>
        <p:spPr>
          <a:xfrm>
            <a:off x="783771" y="1726163"/>
            <a:ext cx="2481943" cy="39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357533" y="56182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u="sng" dirty="0"/>
              <a:t>Team Member Details </a:t>
            </a:r>
            <a:endParaRPr u="sng"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283955" y="1502262"/>
            <a:ext cx="11624090" cy="535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Leader Name: Durjoy Majumdar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: </a:t>
            </a:r>
            <a:r>
              <a:rPr lang="en-US" sz="1400" dirty="0" err="1"/>
              <a:t>B.Tech</a:t>
            </a:r>
            <a:r>
              <a:rPr lang="en-US" sz="1400" dirty="0"/>
              <a:t>		Stream : CSE-H		Year :  III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1 Name:  Arjun S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: </a:t>
            </a:r>
            <a:r>
              <a:rPr lang="en-US" sz="1400" dirty="0" err="1"/>
              <a:t>B.Tech</a:t>
            </a:r>
            <a:r>
              <a:rPr lang="en-US" sz="1400" dirty="0"/>
              <a:t>		Stream : CSE-H		Year :  III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2 Name: Anuj Kandel Sharma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: </a:t>
            </a:r>
            <a:r>
              <a:rPr lang="en-US" sz="1400" dirty="0" err="1"/>
              <a:t>B.Tech</a:t>
            </a:r>
            <a:r>
              <a:rPr lang="en-US" sz="1400" dirty="0"/>
              <a:t>		Stream : CSE-H		Year :  III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3 Name: </a:t>
            </a:r>
            <a:r>
              <a:rPr lang="en-US" sz="1400" b="1" dirty="0" err="1">
                <a:solidFill>
                  <a:srgbClr val="5D7C3F"/>
                </a:solidFill>
              </a:rPr>
              <a:t>Sambandha</a:t>
            </a:r>
            <a:r>
              <a:rPr lang="en-US" sz="1400" b="1" dirty="0">
                <a:solidFill>
                  <a:srgbClr val="5D7C3F"/>
                </a:solidFill>
              </a:rPr>
              <a:t> Bhattarai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: </a:t>
            </a:r>
            <a:r>
              <a:rPr lang="en-US" sz="1400" dirty="0" err="1"/>
              <a:t>B.Tech</a:t>
            </a:r>
            <a:r>
              <a:rPr lang="en-US" sz="1400" dirty="0"/>
              <a:t>		Stream : CSE-H		Year :  III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4 Name: </a:t>
            </a:r>
            <a:r>
              <a:rPr lang="en-US" sz="1400" b="1" dirty="0" err="1">
                <a:solidFill>
                  <a:srgbClr val="5D7C3F"/>
                </a:solidFill>
              </a:rPr>
              <a:t>Pranavi</a:t>
            </a:r>
            <a:r>
              <a:rPr lang="en-US" sz="1400" b="1" dirty="0">
                <a:solidFill>
                  <a:srgbClr val="5D7C3F"/>
                </a:solidFill>
              </a:rPr>
              <a:t> </a:t>
            </a:r>
            <a:r>
              <a:rPr lang="en-US" sz="1400" b="1" dirty="0" err="1">
                <a:solidFill>
                  <a:srgbClr val="5D7C3F"/>
                </a:solidFill>
              </a:rPr>
              <a:t>Boyina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: </a:t>
            </a:r>
            <a:r>
              <a:rPr lang="en-US" sz="1400" dirty="0" err="1"/>
              <a:t>B.Tech</a:t>
            </a:r>
            <a:r>
              <a:rPr lang="en-US" sz="1400" dirty="0"/>
              <a:t>		Stream : CSE-H		Year :  III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5 Name: Sri Sai Priya </a:t>
            </a:r>
            <a:r>
              <a:rPr lang="en-US" sz="1400" b="1" dirty="0" err="1">
                <a:solidFill>
                  <a:srgbClr val="5D7C3F"/>
                </a:solidFill>
              </a:rPr>
              <a:t>Rayidi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: </a:t>
            </a:r>
            <a:r>
              <a:rPr lang="en-US" sz="1400" dirty="0" err="1"/>
              <a:t>B.Tech</a:t>
            </a:r>
            <a:r>
              <a:rPr lang="en-US" sz="1400" dirty="0"/>
              <a:t>		Stream : CSE-H		Year :  III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400" b="1" dirty="0">
                <a:solidFill>
                  <a:srgbClr val="804160"/>
                </a:solidFill>
              </a:rPr>
              <a:t>Team Mentor 1 Name:  Dr. Radhika Rani Chintala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Category : Academic  			Expertise : Network Security 		Domain Experience : 17 Years  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400" b="1" dirty="0">
                <a:solidFill>
                  <a:srgbClr val="804160"/>
                </a:solidFill>
              </a:rPr>
              <a:t>Team Mentor 2 Name:  Dr. Prashant Kumar Shukla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Category : Academic  			Expertise : Innovation Management	Domain Experience : 20 Years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630</Words>
  <Application>Microsoft Office PowerPoint</Application>
  <PresentationFormat>Widescreen</PresentationFormat>
  <Paragraphs>60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Franklin Gothic</vt:lpstr>
      <vt:lpstr>Noto Sans Symbols</vt:lpstr>
      <vt:lpstr>Libre Franklin</vt:lpstr>
      <vt:lpstr>Wingdings</vt:lpstr>
      <vt:lpstr>montserratregular</vt:lpstr>
      <vt:lpstr>Arial</vt:lpstr>
      <vt:lpstr>Calibri</vt:lpstr>
      <vt:lpstr>Söhne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Durjoy Majumdar</cp:lastModifiedBy>
  <cp:revision>12</cp:revision>
  <dcterms:created xsi:type="dcterms:W3CDTF">2022-02-11T07:14:46Z</dcterms:created>
  <dcterms:modified xsi:type="dcterms:W3CDTF">2023-09-26T11:09:47Z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