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97" r:id="rId3"/>
    <p:sldId id="258" r:id="rId4"/>
    <p:sldId id="259" r:id="rId5"/>
    <p:sldId id="260" r:id="rId6"/>
    <p:sldId id="261" r:id="rId7"/>
    <p:sldId id="262" r:id="rId8"/>
    <p:sldId id="301" r:id="rId9"/>
    <p:sldId id="280" r:id="rId10"/>
    <p:sldId id="302" r:id="rId11"/>
    <p:sldId id="304" r:id="rId12"/>
    <p:sldId id="267" r:id="rId13"/>
    <p:sldId id="268" r:id="rId14"/>
    <p:sldId id="269" r:id="rId15"/>
    <p:sldId id="270" r:id="rId16"/>
    <p:sldId id="271" r:id="rId17"/>
    <p:sldId id="318" r:id="rId18"/>
    <p:sldId id="281" r:id="rId19"/>
    <p:sldId id="283" r:id="rId20"/>
    <p:sldId id="285" r:id="rId21"/>
    <p:sldId id="286" r:id="rId22"/>
    <p:sldId id="287" r:id="rId23"/>
    <p:sldId id="288" r:id="rId24"/>
    <p:sldId id="296"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84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4677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95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2289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6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739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5260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054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95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05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8/22/2023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03298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800" y="4419600"/>
            <a:ext cx="8305800" cy="2631490"/>
          </a:xfrm>
        </p:spPr>
        <p:txBody>
          <a:bodyPr>
            <a:normAutofit/>
          </a:bodyPr>
          <a:lstStyle/>
          <a:p>
            <a:r>
              <a:rPr lang="en-IN" b="1" dirty="0">
                <a:solidFill>
                  <a:schemeClr val="tx1"/>
                </a:solidFill>
              </a:rPr>
              <a:t>REALTIME FACE-SPEECH EMOTION RECOGNITION IN WORKER STRESS ANALYSIS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5991225" cy="438582"/>
          </a:xfrm>
        </p:spPr>
        <p:txBody>
          <a:bodyPr>
            <a:normAutofit fontScale="90000"/>
          </a:bodyPr>
          <a:lstStyle/>
          <a:p>
            <a:r>
              <a:rPr lang="en-US" b="1" i="0" dirty="0">
                <a:latin typeface="Times New Roman" panose="02020603050405020304" pitchFamily="18" charset="0"/>
                <a:cs typeface="Times New Roman" panose="02020603050405020304" pitchFamily="18" charset="0"/>
              </a:rPr>
              <a:t>PROPOSED SYSTEM</a:t>
            </a:r>
          </a:p>
        </p:txBody>
      </p:sp>
      <p:sp>
        <p:nvSpPr>
          <p:cNvPr id="3" name="Text Placeholder 2"/>
          <p:cNvSpPr>
            <a:spLocks noGrp="1"/>
          </p:cNvSpPr>
          <p:nvPr>
            <p:ph idx="1"/>
          </p:nvPr>
        </p:nvSpPr>
        <p:spPr>
          <a:xfrm>
            <a:off x="533400" y="1219200"/>
            <a:ext cx="7952105" cy="4985980"/>
          </a:xfrm>
        </p:spPr>
        <p:txBody>
          <a:bodyPr>
            <a:normAutofit fontScale="62500" lnSpcReduction="20000"/>
          </a:bodyPr>
          <a:lstStyle/>
          <a:p>
            <a:pPr marL="67945" marR="5080" indent="-55880" algn="just">
              <a:lnSpc>
                <a:spcPct val="151300"/>
              </a:lnSpc>
              <a:spcBef>
                <a:spcPts val="95"/>
              </a:spcBef>
            </a:pPr>
            <a:r>
              <a:rPr lang="en-US" sz="4400" spc="-397" baseline="2923" dirty="0">
                <a:latin typeface="Wingdings"/>
                <a:cs typeface="Wingdings"/>
              </a:rPr>
              <a:t></a:t>
            </a:r>
            <a:r>
              <a:rPr lang="en-US" sz="3200" spc="-265" dirty="0">
                <a:latin typeface="Times New Roman"/>
                <a:cs typeface="Times New Roman"/>
              </a:rPr>
              <a:t>The</a:t>
            </a:r>
            <a:r>
              <a:rPr lang="en-US" sz="3200" spc="-260" dirty="0">
                <a:latin typeface="Times New Roman"/>
                <a:cs typeface="Times New Roman"/>
              </a:rPr>
              <a:t> </a:t>
            </a:r>
            <a:r>
              <a:rPr lang="en-US" sz="3200" spc="5" dirty="0">
                <a:latin typeface="Times New Roman"/>
                <a:cs typeface="Times New Roman"/>
              </a:rPr>
              <a:t>main objective of </a:t>
            </a:r>
            <a:r>
              <a:rPr lang="en-US" sz="3200" dirty="0">
                <a:latin typeface="Times New Roman"/>
                <a:cs typeface="Times New Roman"/>
              </a:rPr>
              <a:t>this </a:t>
            </a:r>
            <a:r>
              <a:rPr lang="en-US" sz="3200" spc="5" dirty="0">
                <a:latin typeface="Times New Roman"/>
                <a:cs typeface="Times New Roman"/>
              </a:rPr>
              <a:t>project </a:t>
            </a:r>
            <a:r>
              <a:rPr lang="en-US" sz="3200" spc="-5" dirty="0">
                <a:latin typeface="Times New Roman"/>
                <a:cs typeface="Times New Roman"/>
              </a:rPr>
              <a:t>is </a:t>
            </a:r>
            <a:r>
              <a:rPr lang="en-US" sz="3200" dirty="0">
                <a:latin typeface="Times New Roman"/>
                <a:cs typeface="Times New Roman"/>
              </a:rPr>
              <a:t>to </a:t>
            </a:r>
            <a:r>
              <a:rPr lang="en-US" sz="3200" spc="5" dirty="0">
                <a:latin typeface="Times New Roman"/>
                <a:cs typeface="Times New Roman"/>
              </a:rPr>
              <a:t>design an </a:t>
            </a:r>
            <a:r>
              <a:rPr lang="en-US" sz="3200" spc="-5" dirty="0">
                <a:latin typeface="Times New Roman"/>
                <a:cs typeface="Times New Roman"/>
              </a:rPr>
              <a:t>efficient </a:t>
            </a:r>
            <a:r>
              <a:rPr lang="en-US" sz="3200" spc="5" dirty="0">
                <a:latin typeface="Times New Roman"/>
                <a:cs typeface="Times New Roman"/>
              </a:rPr>
              <a:t>and </a:t>
            </a:r>
            <a:r>
              <a:rPr lang="en-US" sz="3200" dirty="0">
                <a:latin typeface="Times New Roman"/>
                <a:cs typeface="Times New Roman"/>
              </a:rPr>
              <a:t>accurate algorithm </a:t>
            </a:r>
            <a:r>
              <a:rPr lang="en-US" sz="3200" spc="5" dirty="0">
                <a:latin typeface="Times New Roman"/>
                <a:cs typeface="Times New Roman"/>
              </a:rPr>
              <a:t>that would </a:t>
            </a:r>
            <a:r>
              <a:rPr lang="en-US" sz="3200" dirty="0">
                <a:latin typeface="Times New Roman"/>
                <a:cs typeface="Times New Roman"/>
              </a:rPr>
              <a:t>detect </a:t>
            </a:r>
            <a:r>
              <a:rPr lang="en-US" sz="3200" spc="5" dirty="0">
                <a:latin typeface="Times New Roman"/>
                <a:cs typeface="Times New Roman"/>
              </a:rPr>
              <a:t> behavior</a:t>
            </a:r>
            <a:r>
              <a:rPr lang="en-US" sz="3200" spc="-5" dirty="0">
                <a:latin typeface="Times New Roman"/>
                <a:cs typeface="Times New Roman"/>
              </a:rPr>
              <a:t> </a:t>
            </a:r>
            <a:r>
              <a:rPr lang="en-US" sz="3200" spc="5" dirty="0">
                <a:latin typeface="Times New Roman"/>
                <a:cs typeface="Times New Roman"/>
              </a:rPr>
              <a:t>analysis</a:t>
            </a:r>
            <a:r>
              <a:rPr lang="en-US" sz="3200" spc="-5" dirty="0">
                <a:latin typeface="Times New Roman"/>
                <a:cs typeface="Times New Roman"/>
              </a:rPr>
              <a:t> </a:t>
            </a:r>
            <a:r>
              <a:rPr lang="en-US" sz="3200" spc="5" dirty="0">
                <a:latin typeface="Times New Roman"/>
                <a:cs typeface="Times New Roman"/>
              </a:rPr>
              <a:t>of</a:t>
            </a:r>
            <a:r>
              <a:rPr lang="en-US" sz="3200" dirty="0">
                <a:latin typeface="Times New Roman"/>
                <a:cs typeface="Times New Roman"/>
              </a:rPr>
              <a:t> the worker, </a:t>
            </a:r>
            <a:r>
              <a:rPr lang="en-US" sz="3200" spc="5" dirty="0">
                <a:latin typeface="Times New Roman"/>
                <a:cs typeface="Times New Roman"/>
              </a:rPr>
              <a:t>behavior</a:t>
            </a:r>
            <a:r>
              <a:rPr lang="en-US" sz="3200" dirty="0">
                <a:latin typeface="Times New Roman"/>
                <a:cs typeface="Times New Roman"/>
              </a:rPr>
              <a:t> </a:t>
            </a:r>
            <a:r>
              <a:rPr lang="en-US" sz="3200" spc="5" dirty="0">
                <a:latin typeface="Times New Roman"/>
                <a:cs typeface="Times New Roman"/>
              </a:rPr>
              <a:t>detection</a:t>
            </a:r>
            <a:r>
              <a:rPr lang="en-US" sz="3200" dirty="0">
                <a:latin typeface="Times New Roman"/>
                <a:cs typeface="Times New Roman"/>
              </a:rPr>
              <a:t> </a:t>
            </a:r>
            <a:r>
              <a:rPr lang="en-US" sz="3200" spc="5" dirty="0">
                <a:latin typeface="Times New Roman"/>
                <a:cs typeface="Times New Roman"/>
              </a:rPr>
              <a:t>of</a:t>
            </a:r>
            <a:r>
              <a:rPr lang="en-US" sz="3200" dirty="0">
                <a:latin typeface="Times New Roman"/>
                <a:cs typeface="Times New Roman"/>
              </a:rPr>
              <a:t> </a:t>
            </a:r>
            <a:r>
              <a:rPr lang="en-US" sz="3200" spc="5" dirty="0">
                <a:latin typeface="Times New Roman"/>
                <a:cs typeface="Times New Roman"/>
              </a:rPr>
              <a:t>the</a:t>
            </a:r>
            <a:r>
              <a:rPr lang="en-US" sz="3200" dirty="0">
                <a:latin typeface="Times New Roman"/>
                <a:cs typeface="Times New Roman"/>
              </a:rPr>
              <a:t> </a:t>
            </a:r>
            <a:r>
              <a:rPr lang="en-US" spc="5" dirty="0">
                <a:latin typeface="Times New Roman"/>
                <a:cs typeface="Times New Roman"/>
              </a:rPr>
              <a:t>worker</a:t>
            </a:r>
            <a:r>
              <a:rPr lang="en-US" sz="3200" spc="5" dirty="0">
                <a:latin typeface="Times New Roman"/>
                <a:cs typeface="Times New Roman"/>
              </a:rPr>
              <a:t>.</a:t>
            </a:r>
            <a:endParaRPr lang="en-US" sz="3200" dirty="0">
              <a:latin typeface="Times New Roman"/>
              <a:cs typeface="Times New Roman"/>
            </a:endParaRPr>
          </a:p>
          <a:p>
            <a:pPr marL="12700" algn="just">
              <a:lnSpc>
                <a:spcPct val="100000"/>
              </a:lnSpc>
              <a:spcBef>
                <a:spcPts val="1410"/>
              </a:spcBef>
            </a:pPr>
            <a:r>
              <a:rPr lang="en-US" sz="4400" spc="-540" baseline="2923" dirty="0">
                <a:latin typeface="Wingdings"/>
                <a:cs typeface="Wingdings"/>
              </a:rPr>
              <a:t></a:t>
            </a:r>
            <a:r>
              <a:rPr lang="en-US" sz="3200" spc="-360" dirty="0">
                <a:latin typeface="Times New Roman"/>
                <a:cs typeface="Times New Roman"/>
              </a:rPr>
              <a:t>It</a:t>
            </a:r>
            <a:r>
              <a:rPr lang="en-US" sz="3200" spc="-340" dirty="0">
                <a:latin typeface="Times New Roman"/>
                <a:cs typeface="Times New Roman"/>
              </a:rPr>
              <a:t> </a:t>
            </a:r>
            <a:r>
              <a:rPr lang="en-US" sz="3200" spc="5" dirty="0">
                <a:latin typeface="Times New Roman"/>
                <a:cs typeface="Times New Roman"/>
              </a:rPr>
              <a:t>saves</a:t>
            </a:r>
            <a:r>
              <a:rPr lang="en-US" sz="3200" spc="-5" dirty="0">
                <a:latin typeface="Times New Roman"/>
                <a:cs typeface="Times New Roman"/>
              </a:rPr>
              <a:t> </a:t>
            </a:r>
            <a:r>
              <a:rPr lang="en-US" sz="3200" spc="5" dirty="0">
                <a:latin typeface="Times New Roman"/>
                <a:cs typeface="Times New Roman"/>
              </a:rPr>
              <a:t>the</a:t>
            </a:r>
            <a:r>
              <a:rPr lang="en-US" sz="3200" dirty="0">
                <a:latin typeface="Times New Roman"/>
                <a:cs typeface="Times New Roman"/>
              </a:rPr>
              <a:t> </a:t>
            </a:r>
            <a:r>
              <a:rPr lang="en-US" sz="3200" spc="5" dirty="0">
                <a:latin typeface="Times New Roman"/>
                <a:cs typeface="Times New Roman"/>
              </a:rPr>
              <a:t>man</a:t>
            </a:r>
            <a:r>
              <a:rPr lang="en-US" sz="3200" dirty="0">
                <a:latin typeface="Times New Roman"/>
                <a:cs typeface="Times New Roman"/>
              </a:rPr>
              <a:t> </a:t>
            </a:r>
            <a:r>
              <a:rPr lang="en-US" sz="3200" spc="5" dirty="0">
                <a:latin typeface="Times New Roman"/>
                <a:cs typeface="Times New Roman"/>
              </a:rPr>
              <a:t>power</a:t>
            </a:r>
            <a:r>
              <a:rPr lang="en-US" sz="3200" dirty="0">
                <a:latin typeface="Times New Roman"/>
                <a:cs typeface="Times New Roman"/>
              </a:rPr>
              <a:t> </a:t>
            </a:r>
            <a:r>
              <a:rPr lang="en-US" sz="3200" spc="5" dirty="0">
                <a:latin typeface="Times New Roman"/>
                <a:cs typeface="Times New Roman"/>
              </a:rPr>
              <a:t>and</a:t>
            </a:r>
            <a:r>
              <a:rPr lang="en-US" sz="3200" dirty="0">
                <a:latin typeface="Times New Roman"/>
                <a:cs typeface="Times New Roman"/>
              </a:rPr>
              <a:t> time </a:t>
            </a:r>
            <a:r>
              <a:rPr lang="en-US" sz="3200" spc="5" dirty="0">
                <a:latin typeface="Times New Roman"/>
                <a:cs typeface="Times New Roman"/>
              </a:rPr>
              <a:t>of</a:t>
            </a:r>
            <a:r>
              <a:rPr lang="en-US" sz="3200" dirty="0">
                <a:latin typeface="Times New Roman"/>
                <a:cs typeface="Times New Roman"/>
              </a:rPr>
              <a:t> the</a:t>
            </a:r>
            <a:r>
              <a:rPr lang="en-US" sz="3200" spc="10" dirty="0">
                <a:latin typeface="Times New Roman"/>
                <a:cs typeface="Times New Roman"/>
              </a:rPr>
              <a:t> </a:t>
            </a:r>
            <a:r>
              <a:rPr lang="en-US" sz="3200" spc="-15" dirty="0">
                <a:latin typeface="Times New Roman"/>
                <a:cs typeface="Times New Roman"/>
              </a:rPr>
              <a:t>faculty.</a:t>
            </a:r>
            <a:endParaRPr lang="en-US" sz="3200" dirty="0">
              <a:latin typeface="Times New Roman"/>
              <a:cs typeface="Times New Roman"/>
            </a:endParaRPr>
          </a:p>
          <a:p>
            <a:pPr marL="67945" marR="10160" indent="-55880" algn="just">
              <a:lnSpc>
                <a:spcPct val="151800"/>
              </a:lnSpc>
              <a:spcBef>
                <a:spcPts val="225"/>
              </a:spcBef>
            </a:pPr>
            <a:r>
              <a:rPr lang="en-US" sz="4400" spc="-397" baseline="2923" dirty="0">
                <a:latin typeface="Wingdings"/>
                <a:cs typeface="Wingdings"/>
              </a:rPr>
              <a:t></a:t>
            </a:r>
            <a:r>
              <a:rPr lang="en-US" sz="3200" spc="-265" dirty="0">
                <a:latin typeface="Times New Roman"/>
                <a:cs typeface="Times New Roman"/>
              </a:rPr>
              <a:t>For</a:t>
            </a:r>
            <a:r>
              <a:rPr lang="en-US" sz="3200" spc="-229" dirty="0">
                <a:latin typeface="Times New Roman"/>
                <a:cs typeface="Times New Roman"/>
              </a:rPr>
              <a:t> </a:t>
            </a:r>
            <a:r>
              <a:rPr lang="en-US" sz="3200" spc="5" dirty="0">
                <a:latin typeface="Times New Roman"/>
                <a:cs typeface="Times New Roman"/>
              </a:rPr>
              <a:t>the</a:t>
            </a:r>
            <a:r>
              <a:rPr lang="en-US" sz="3200" spc="195" dirty="0">
                <a:latin typeface="Times New Roman"/>
                <a:cs typeface="Times New Roman"/>
              </a:rPr>
              <a:t> </a:t>
            </a:r>
            <a:r>
              <a:rPr lang="en-US" sz="3200" spc="5" dirty="0">
                <a:latin typeface="Times New Roman"/>
                <a:cs typeface="Times New Roman"/>
              </a:rPr>
              <a:t>face</a:t>
            </a:r>
            <a:r>
              <a:rPr lang="en-US" sz="3200" spc="185" dirty="0">
                <a:latin typeface="Times New Roman"/>
                <a:cs typeface="Times New Roman"/>
              </a:rPr>
              <a:t> </a:t>
            </a:r>
            <a:r>
              <a:rPr lang="en-US" sz="3200" dirty="0">
                <a:latin typeface="Times New Roman"/>
                <a:cs typeface="Times New Roman"/>
              </a:rPr>
              <a:t>detection</a:t>
            </a:r>
            <a:r>
              <a:rPr lang="en-US" sz="3200" spc="200" dirty="0">
                <a:latin typeface="Times New Roman"/>
                <a:cs typeface="Times New Roman"/>
              </a:rPr>
              <a:t> </a:t>
            </a:r>
            <a:r>
              <a:rPr lang="en-US" sz="3200" dirty="0">
                <a:latin typeface="Times New Roman"/>
                <a:cs typeface="Times New Roman"/>
              </a:rPr>
              <a:t>to</a:t>
            </a:r>
            <a:r>
              <a:rPr lang="en-US" sz="3200" spc="185" dirty="0">
                <a:latin typeface="Times New Roman"/>
                <a:cs typeface="Times New Roman"/>
              </a:rPr>
              <a:t> </a:t>
            </a:r>
            <a:r>
              <a:rPr lang="en-US" sz="3200" spc="5" dirty="0">
                <a:latin typeface="Times New Roman"/>
                <a:cs typeface="Times New Roman"/>
              </a:rPr>
              <a:t>work</a:t>
            </a:r>
            <a:r>
              <a:rPr lang="en-US" sz="3200" spc="185" dirty="0">
                <a:latin typeface="Times New Roman"/>
                <a:cs typeface="Times New Roman"/>
              </a:rPr>
              <a:t> </a:t>
            </a:r>
            <a:r>
              <a:rPr lang="en-US" sz="3200" spc="-15" dirty="0">
                <a:latin typeface="Times New Roman"/>
                <a:cs typeface="Times New Roman"/>
              </a:rPr>
              <a:t>efficiently,</a:t>
            </a:r>
            <a:r>
              <a:rPr lang="en-US" sz="3200" spc="190" dirty="0">
                <a:latin typeface="Times New Roman"/>
                <a:cs typeface="Times New Roman"/>
              </a:rPr>
              <a:t> </a:t>
            </a:r>
            <a:r>
              <a:rPr lang="en-US" sz="3200" spc="10" dirty="0">
                <a:latin typeface="Times New Roman"/>
                <a:cs typeface="Times New Roman"/>
              </a:rPr>
              <a:t>we</a:t>
            </a:r>
            <a:r>
              <a:rPr lang="en-US" sz="3200" spc="185" dirty="0">
                <a:latin typeface="Times New Roman"/>
                <a:cs typeface="Times New Roman"/>
              </a:rPr>
              <a:t> </a:t>
            </a:r>
            <a:r>
              <a:rPr lang="en-US" sz="3200" spc="5" dirty="0">
                <a:latin typeface="Times New Roman"/>
                <a:cs typeface="Times New Roman"/>
              </a:rPr>
              <a:t>need</a:t>
            </a:r>
            <a:r>
              <a:rPr lang="en-US" sz="3200" spc="185" dirty="0">
                <a:latin typeface="Times New Roman"/>
                <a:cs typeface="Times New Roman"/>
              </a:rPr>
              <a:t> </a:t>
            </a:r>
            <a:r>
              <a:rPr lang="en-US" sz="3200" dirty="0">
                <a:latin typeface="Times New Roman"/>
                <a:cs typeface="Times New Roman"/>
              </a:rPr>
              <a:t>to</a:t>
            </a:r>
            <a:r>
              <a:rPr lang="en-US" sz="3200" spc="185" dirty="0">
                <a:latin typeface="Times New Roman"/>
                <a:cs typeface="Times New Roman"/>
              </a:rPr>
              <a:t> </a:t>
            </a:r>
            <a:r>
              <a:rPr lang="en-US" sz="3200" spc="5" dirty="0">
                <a:latin typeface="Times New Roman"/>
                <a:cs typeface="Times New Roman"/>
              </a:rPr>
              <a:t>provide</a:t>
            </a:r>
            <a:r>
              <a:rPr lang="en-US" sz="3200" spc="200" dirty="0">
                <a:latin typeface="Times New Roman"/>
                <a:cs typeface="Times New Roman"/>
              </a:rPr>
              <a:t> </a:t>
            </a:r>
            <a:r>
              <a:rPr lang="en-US" sz="3200" spc="5" dirty="0">
                <a:latin typeface="Times New Roman"/>
                <a:cs typeface="Times New Roman"/>
              </a:rPr>
              <a:t>an</a:t>
            </a:r>
            <a:r>
              <a:rPr lang="en-US" sz="3200" spc="185" dirty="0">
                <a:latin typeface="Times New Roman"/>
                <a:cs typeface="Times New Roman"/>
              </a:rPr>
              <a:t> </a:t>
            </a:r>
            <a:r>
              <a:rPr lang="en-US" sz="3200" spc="5" dirty="0">
                <a:latin typeface="Times New Roman"/>
                <a:cs typeface="Times New Roman"/>
              </a:rPr>
              <a:t>input</a:t>
            </a:r>
            <a:r>
              <a:rPr lang="en-US" sz="3200" spc="185" dirty="0">
                <a:latin typeface="Times New Roman"/>
                <a:cs typeface="Times New Roman"/>
              </a:rPr>
              <a:t> </a:t>
            </a:r>
            <a:r>
              <a:rPr lang="en-US" sz="3200" dirty="0">
                <a:latin typeface="Times New Roman"/>
                <a:cs typeface="Times New Roman"/>
              </a:rPr>
              <a:t>image</a:t>
            </a:r>
            <a:r>
              <a:rPr lang="en-US" sz="3200" spc="195" dirty="0">
                <a:latin typeface="Times New Roman"/>
                <a:cs typeface="Times New Roman"/>
              </a:rPr>
              <a:t> </a:t>
            </a:r>
            <a:r>
              <a:rPr lang="en-US" sz="3200" spc="5" dirty="0">
                <a:latin typeface="Times New Roman"/>
                <a:cs typeface="Times New Roman"/>
              </a:rPr>
              <a:t>which</a:t>
            </a:r>
            <a:r>
              <a:rPr lang="en-US" sz="3200" spc="185" dirty="0">
                <a:latin typeface="Times New Roman"/>
                <a:cs typeface="Times New Roman"/>
              </a:rPr>
              <a:t> </a:t>
            </a:r>
            <a:r>
              <a:rPr lang="en-US" sz="3200" spc="5" dirty="0">
                <a:latin typeface="Times New Roman"/>
                <a:cs typeface="Times New Roman"/>
              </a:rPr>
              <a:t>should</a:t>
            </a:r>
            <a:r>
              <a:rPr lang="en-US" sz="3200" spc="185" dirty="0">
                <a:latin typeface="Times New Roman"/>
                <a:cs typeface="Times New Roman"/>
              </a:rPr>
              <a:t> </a:t>
            </a:r>
            <a:r>
              <a:rPr lang="en-US" sz="3200" spc="5" dirty="0">
                <a:latin typeface="Times New Roman"/>
                <a:cs typeface="Times New Roman"/>
              </a:rPr>
              <a:t>not</a:t>
            </a:r>
            <a:r>
              <a:rPr lang="en-US" sz="3200" spc="180" dirty="0">
                <a:latin typeface="Times New Roman"/>
                <a:cs typeface="Times New Roman"/>
              </a:rPr>
              <a:t> </a:t>
            </a:r>
            <a:r>
              <a:rPr lang="en-US" sz="3200" spc="10" dirty="0">
                <a:latin typeface="Times New Roman"/>
                <a:cs typeface="Times New Roman"/>
              </a:rPr>
              <a:t>be </a:t>
            </a:r>
            <a:r>
              <a:rPr lang="en-US" sz="3200" spc="-465" dirty="0">
                <a:latin typeface="Times New Roman"/>
                <a:cs typeface="Times New Roman"/>
              </a:rPr>
              <a:t> </a:t>
            </a:r>
            <a:r>
              <a:rPr lang="en-US" sz="3200" dirty="0">
                <a:latin typeface="Times New Roman"/>
                <a:cs typeface="Times New Roman"/>
              </a:rPr>
              <a:t>blur</a:t>
            </a:r>
            <a:r>
              <a:rPr lang="en-US" sz="3200" spc="5" dirty="0">
                <a:latin typeface="Times New Roman"/>
                <a:cs typeface="Times New Roman"/>
              </a:rPr>
              <a:t> or </a:t>
            </a:r>
            <a:r>
              <a:rPr lang="en-US" sz="3200" dirty="0">
                <a:latin typeface="Times New Roman"/>
                <a:cs typeface="Times New Roman"/>
              </a:rPr>
              <a:t>printed.</a:t>
            </a:r>
            <a:r>
              <a:rPr lang="en-US" sz="3200" spc="-35" dirty="0">
                <a:latin typeface="Times New Roman"/>
                <a:cs typeface="Times New Roman"/>
              </a:rPr>
              <a:t> </a:t>
            </a:r>
            <a:r>
              <a:rPr lang="en-US" sz="3200" spc="-65" dirty="0">
                <a:latin typeface="Times New Roman"/>
                <a:cs typeface="Times New Roman"/>
              </a:rPr>
              <a:t>We</a:t>
            </a:r>
            <a:r>
              <a:rPr lang="en-US" sz="3200" spc="5" dirty="0">
                <a:latin typeface="Times New Roman"/>
                <a:cs typeface="Times New Roman"/>
              </a:rPr>
              <a:t> have</a:t>
            </a:r>
            <a:r>
              <a:rPr lang="en-US" sz="3200" spc="15" dirty="0">
                <a:latin typeface="Times New Roman"/>
                <a:cs typeface="Times New Roman"/>
              </a:rPr>
              <a:t> </a:t>
            </a:r>
            <a:r>
              <a:rPr lang="en-US" sz="3200" spc="5" dirty="0">
                <a:latin typeface="Times New Roman"/>
                <a:cs typeface="Times New Roman"/>
              </a:rPr>
              <a:t>used </a:t>
            </a:r>
            <a:r>
              <a:rPr lang="en-US" sz="3200" dirty="0">
                <a:latin typeface="Times New Roman"/>
                <a:cs typeface="Times New Roman"/>
              </a:rPr>
              <a:t>algorithm</a:t>
            </a:r>
            <a:r>
              <a:rPr lang="en-US" sz="3200" spc="5" dirty="0">
                <a:latin typeface="Times New Roman"/>
                <a:cs typeface="Times New Roman"/>
              </a:rPr>
              <a:t> that </a:t>
            </a:r>
            <a:r>
              <a:rPr lang="en-US" sz="3200" dirty="0">
                <a:latin typeface="Times New Roman"/>
                <a:cs typeface="Times New Roman"/>
              </a:rPr>
              <a:t>is </a:t>
            </a:r>
            <a:r>
              <a:rPr lang="en-US" sz="3200" spc="5" dirty="0">
                <a:latin typeface="Times New Roman"/>
                <a:cs typeface="Times New Roman"/>
              </a:rPr>
              <a:t>used</a:t>
            </a:r>
            <a:r>
              <a:rPr lang="en-US" sz="3200" spc="10" dirty="0">
                <a:latin typeface="Times New Roman"/>
                <a:cs typeface="Times New Roman"/>
              </a:rPr>
              <a:t> </a:t>
            </a:r>
            <a:r>
              <a:rPr lang="en-US" sz="3200" dirty="0">
                <a:latin typeface="Times New Roman"/>
                <a:cs typeface="Times New Roman"/>
              </a:rPr>
              <a:t>for</a:t>
            </a:r>
            <a:r>
              <a:rPr lang="en-US" sz="3200" spc="5" dirty="0">
                <a:latin typeface="Times New Roman"/>
                <a:cs typeface="Times New Roman"/>
              </a:rPr>
              <a:t> face detection and facial feature </a:t>
            </a:r>
            <a:r>
              <a:rPr lang="en-US" sz="3200" dirty="0">
                <a:latin typeface="Times New Roman"/>
                <a:cs typeface="Times New Roman"/>
              </a:rPr>
              <a:t>extraction.</a:t>
            </a:r>
          </a:p>
          <a:p>
            <a:pPr marL="67945" marR="5080" indent="-55880" algn="just">
              <a:lnSpc>
                <a:spcPct val="151400"/>
              </a:lnSpc>
              <a:spcBef>
                <a:spcPts val="240"/>
              </a:spcBef>
            </a:pPr>
            <a:r>
              <a:rPr lang="en-US" sz="4400" spc="-397" baseline="2923" dirty="0">
                <a:latin typeface="Wingdings"/>
                <a:cs typeface="Wingdings"/>
              </a:rPr>
              <a:t></a:t>
            </a:r>
            <a:r>
              <a:rPr lang="en-US" sz="3200" spc="5" dirty="0">
                <a:latin typeface="Times New Roman"/>
                <a:cs typeface="Times New Roman"/>
              </a:rPr>
              <a:t>Also this system can recognize the Speech signals of the person with Feature Extraction Can be Done via MFCC feature Extraction from that it can analyze the stress level of the person using Speech Signals also..</a:t>
            </a:r>
            <a:endParaRPr lang="en-US" sz="3200" dirty="0">
              <a:latin typeface="Times New Roman"/>
              <a:cs typeface="Times New Roman"/>
            </a:endParaRPr>
          </a:p>
          <a:p>
            <a:pPr marL="0" indent="0" algn="just">
              <a:buNone/>
            </a:pPr>
            <a:endParaRPr lang="en-US" dirty="0"/>
          </a:p>
        </p:txBody>
      </p:sp>
    </p:spTree>
    <p:extLst>
      <p:ext uri="{BB962C8B-B14F-4D97-AF65-F5344CB8AC3E}">
        <p14:creationId xmlns:p14="http://schemas.microsoft.com/office/powerpoint/2010/main" val="166923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5076825" cy="438582"/>
          </a:xfrm>
        </p:spPr>
        <p:txBody>
          <a:bodyPr>
            <a:normAutofit fontScale="90000"/>
          </a:bodyPr>
          <a:lstStyle/>
          <a:p>
            <a:r>
              <a:rPr lang="en-US" b="1" i="0" dirty="0"/>
              <a:t>ARCHITECTURE</a:t>
            </a:r>
          </a:p>
        </p:txBody>
      </p:sp>
      <p:pic>
        <p:nvPicPr>
          <p:cNvPr id="6" name="Picture 5">
            <a:extLst>
              <a:ext uri="{FF2B5EF4-FFF2-40B4-BE49-F238E27FC236}">
                <a16:creationId xmlns="" xmlns:a16="http://schemas.microsoft.com/office/drawing/2014/main" id="{D66AF1C8-1989-1020-586F-5C1D9EF6161A}"/>
              </a:ext>
            </a:extLst>
          </p:cNvPr>
          <p:cNvPicPr>
            <a:picLocks noChangeAspect="1"/>
          </p:cNvPicPr>
          <p:nvPr/>
        </p:nvPicPr>
        <p:blipFill>
          <a:blip r:embed="rId2"/>
          <a:stretch>
            <a:fillRect/>
          </a:stretch>
        </p:blipFill>
        <p:spPr>
          <a:xfrm>
            <a:off x="609600" y="1447800"/>
            <a:ext cx="8233800" cy="4671165"/>
          </a:xfrm>
          <a:prstGeom prst="rect">
            <a:avLst/>
          </a:prstGeom>
        </p:spPr>
      </p:pic>
    </p:spTree>
    <p:extLst>
      <p:ext uri="{BB962C8B-B14F-4D97-AF65-F5344CB8AC3E}">
        <p14:creationId xmlns:p14="http://schemas.microsoft.com/office/powerpoint/2010/main" val="352688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948" y="1152353"/>
            <a:ext cx="4067700" cy="392916"/>
          </a:xfrm>
          <a:prstGeom prst="rect">
            <a:avLst/>
          </a:prstGeom>
        </p:spPr>
        <p:txBody>
          <a:bodyPr vert="horz" wrap="square" lIns="0" tIns="12370" rIns="0" bIns="0" rtlCol="0" anchor="ctr">
            <a:spAutoFit/>
          </a:bodyPr>
          <a:lstStyle/>
          <a:p>
            <a:pPr marL="9515">
              <a:spcBef>
                <a:spcPts val="97"/>
              </a:spcBef>
            </a:pPr>
            <a:r>
              <a:rPr sz="2472" u="heavy" spc="11" dirty="0">
                <a:uFill>
                  <a:solidFill>
                    <a:srgbClr val="000000"/>
                  </a:solidFill>
                </a:uFill>
              </a:rPr>
              <a:t>COMPONENTS</a:t>
            </a:r>
            <a:r>
              <a:rPr sz="2472" spc="-56" dirty="0"/>
              <a:t> </a:t>
            </a:r>
            <a:r>
              <a:rPr sz="2472" u="heavy" spc="7" dirty="0">
                <a:uFill>
                  <a:solidFill>
                    <a:srgbClr val="000000"/>
                  </a:solidFill>
                </a:uFill>
              </a:rPr>
              <a:t>REQUIRED</a:t>
            </a:r>
            <a:endParaRPr sz="2472"/>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12</a:t>
            </a:fld>
            <a:endParaRPr dirty="0"/>
          </a:p>
        </p:txBody>
      </p:sp>
      <p:sp>
        <p:nvSpPr>
          <p:cNvPr id="3" name="object 3"/>
          <p:cNvSpPr txBox="1"/>
          <p:nvPr/>
        </p:nvSpPr>
        <p:spPr>
          <a:xfrm>
            <a:off x="575777" y="1846745"/>
            <a:ext cx="3442559" cy="297828"/>
          </a:xfrm>
          <a:prstGeom prst="rect">
            <a:avLst/>
          </a:prstGeom>
        </p:spPr>
        <p:txBody>
          <a:bodyPr vert="horz" wrap="square" lIns="0" tIns="9515" rIns="0" bIns="0" rtlCol="0">
            <a:spAutoFit/>
          </a:bodyPr>
          <a:lstStyle/>
          <a:p>
            <a:pPr marL="9515">
              <a:spcBef>
                <a:spcPts val="75"/>
              </a:spcBef>
            </a:pPr>
            <a:r>
              <a:rPr sz="1873" b="1" spc="-34" dirty="0">
                <a:latin typeface="Times New Roman"/>
                <a:cs typeface="Times New Roman"/>
              </a:rPr>
              <a:t>HARDWARE</a:t>
            </a:r>
            <a:r>
              <a:rPr sz="1873" b="1" spc="-49" dirty="0">
                <a:latin typeface="Times New Roman"/>
                <a:cs typeface="Times New Roman"/>
              </a:rPr>
              <a:t> </a:t>
            </a:r>
            <a:r>
              <a:rPr sz="1873" b="1" spc="-4" dirty="0">
                <a:latin typeface="Times New Roman"/>
                <a:cs typeface="Times New Roman"/>
              </a:rPr>
              <a:t>REQUIREMENTS</a:t>
            </a:r>
            <a:endParaRPr sz="1873">
              <a:latin typeface="Times New Roman"/>
              <a:cs typeface="Times New Roman"/>
            </a:endParaRPr>
          </a:p>
        </p:txBody>
      </p:sp>
      <p:sp>
        <p:nvSpPr>
          <p:cNvPr id="4" name="object 4"/>
          <p:cNvSpPr txBox="1"/>
          <p:nvPr/>
        </p:nvSpPr>
        <p:spPr>
          <a:xfrm>
            <a:off x="573884" y="2175978"/>
            <a:ext cx="1330685" cy="1169796"/>
          </a:xfrm>
          <a:prstGeom prst="rect">
            <a:avLst/>
          </a:prstGeom>
        </p:spPr>
        <p:txBody>
          <a:bodyPr vert="horz" wrap="square" lIns="0" tIns="72315" rIns="0" bIns="0" rtlCol="0">
            <a:spAutoFit/>
          </a:bodyPr>
          <a:lstStyle/>
          <a:p>
            <a:pPr marL="221220" indent="-212181">
              <a:spcBef>
                <a:spcPts val="569"/>
              </a:spcBef>
              <a:buSzPct val="96428"/>
              <a:buFont typeface="Wingdings"/>
              <a:buChar char=""/>
              <a:tabLst>
                <a:tab pos="221696" algn="l"/>
              </a:tabLst>
            </a:pPr>
            <a:r>
              <a:rPr sz="2098" spc="-4" dirty="0">
                <a:latin typeface="Times New Roman"/>
                <a:cs typeface="Times New Roman"/>
              </a:rPr>
              <a:t>System</a:t>
            </a:r>
            <a:endParaRPr sz="2098">
              <a:latin typeface="Times New Roman"/>
              <a:cs typeface="Times New Roman"/>
            </a:endParaRPr>
          </a:p>
          <a:p>
            <a:pPr marL="221220" indent="-212181">
              <a:spcBef>
                <a:spcPts val="491"/>
              </a:spcBef>
              <a:buSzPct val="96428"/>
              <a:buFont typeface="Wingdings"/>
              <a:buChar char=""/>
              <a:tabLst>
                <a:tab pos="221696" algn="l"/>
              </a:tabLst>
            </a:pPr>
            <a:r>
              <a:rPr sz="2098" spc="-7" dirty="0">
                <a:latin typeface="Times New Roman"/>
                <a:cs typeface="Times New Roman"/>
              </a:rPr>
              <a:t>Hard</a:t>
            </a:r>
            <a:r>
              <a:rPr sz="2098" spc="-60" dirty="0">
                <a:latin typeface="Times New Roman"/>
                <a:cs typeface="Times New Roman"/>
              </a:rPr>
              <a:t> </a:t>
            </a:r>
            <a:r>
              <a:rPr sz="2098" spc="-4" dirty="0">
                <a:latin typeface="Times New Roman"/>
                <a:cs typeface="Times New Roman"/>
              </a:rPr>
              <a:t>Disk</a:t>
            </a:r>
            <a:endParaRPr sz="2098">
              <a:latin typeface="Times New Roman"/>
              <a:cs typeface="Times New Roman"/>
            </a:endParaRPr>
          </a:p>
          <a:p>
            <a:pPr marL="221220" indent="-212181">
              <a:spcBef>
                <a:spcPts val="491"/>
              </a:spcBef>
              <a:buSzPct val="96428"/>
              <a:buFont typeface="Wingdings"/>
              <a:buChar char=""/>
              <a:tabLst>
                <a:tab pos="221696" algn="l"/>
              </a:tabLst>
            </a:pPr>
            <a:r>
              <a:rPr sz="2098" spc="-7" dirty="0">
                <a:latin typeface="Times New Roman"/>
                <a:cs typeface="Times New Roman"/>
              </a:rPr>
              <a:t>Ram</a:t>
            </a:r>
            <a:endParaRPr sz="2098">
              <a:latin typeface="Times New Roman"/>
              <a:cs typeface="Times New Roman"/>
            </a:endParaRPr>
          </a:p>
        </p:txBody>
      </p:sp>
      <p:sp>
        <p:nvSpPr>
          <p:cNvPr id="5" name="object 5"/>
          <p:cNvSpPr txBox="1"/>
          <p:nvPr/>
        </p:nvSpPr>
        <p:spPr>
          <a:xfrm>
            <a:off x="2500274" y="2175978"/>
            <a:ext cx="2724170" cy="1169796"/>
          </a:xfrm>
          <a:prstGeom prst="rect">
            <a:avLst/>
          </a:prstGeom>
        </p:spPr>
        <p:txBody>
          <a:bodyPr vert="horz" wrap="square" lIns="0" tIns="72315" rIns="0" bIns="0" rtlCol="0">
            <a:spAutoFit/>
          </a:bodyPr>
          <a:lstStyle/>
          <a:p>
            <a:pPr marL="351573">
              <a:spcBef>
                <a:spcPts val="569"/>
              </a:spcBef>
              <a:tabLst>
                <a:tab pos="651767" algn="l"/>
              </a:tabLst>
            </a:pPr>
            <a:r>
              <a:rPr sz="2098" dirty="0">
                <a:latin typeface="Times New Roman"/>
                <a:cs typeface="Times New Roman"/>
              </a:rPr>
              <a:t>:	</a:t>
            </a:r>
            <a:r>
              <a:rPr sz="2098" spc="-4" dirty="0">
                <a:latin typeface="Times New Roman"/>
                <a:cs typeface="Times New Roman"/>
              </a:rPr>
              <a:t>intel</a:t>
            </a:r>
            <a:r>
              <a:rPr sz="2098" spc="-30" dirty="0">
                <a:latin typeface="Times New Roman"/>
                <a:cs typeface="Times New Roman"/>
              </a:rPr>
              <a:t> </a:t>
            </a:r>
            <a:r>
              <a:rPr sz="2098" dirty="0">
                <a:latin typeface="Times New Roman"/>
                <a:cs typeface="Times New Roman"/>
              </a:rPr>
              <a:t>i3/i5</a:t>
            </a:r>
            <a:r>
              <a:rPr sz="2098" spc="-15" dirty="0">
                <a:latin typeface="Times New Roman"/>
                <a:cs typeface="Times New Roman"/>
              </a:rPr>
              <a:t> </a:t>
            </a:r>
            <a:r>
              <a:rPr sz="2098" dirty="0">
                <a:latin typeface="Times New Roman"/>
                <a:cs typeface="Times New Roman"/>
              </a:rPr>
              <a:t>2.4</a:t>
            </a:r>
            <a:r>
              <a:rPr sz="2098" spc="-19" dirty="0">
                <a:latin typeface="Times New Roman"/>
                <a:cs typeface="Times New Roman"/>
              </a:rPr>
              <a:t> </a:t>
            </a:r>
            <a:r>
              <a:rPr sz="2098" spc="-7" dirty="0">
                <a:latin typeface="Times New Roman"/>
                <a:cs typeface="Times New Roman"/>
              </a:rPr>
              <a:t>GHz.</a:t>
            </a:r>
            <a:endParaRPr sz="2098">
              <a:latin typeface="Times New Roman"/>
              <a:cs typeface="Times New Roman"/>
            </a:endParaRPr>
          </a:p>
          <a:p>
            <a:pPr marL="32350">
              <a:spcBef>
                <a:spcPts val="491"/>
              </a:spcBef>
              <a:tabLst>
                <a:tab pos="309232" algn="l"/>
              </a:tabLst>
            </a:pPr>
            <a:r>
              <a:rPr sz="2098" dirty="0">
                <a:latin typeface="Times New Roman"/>
                <a:cs typeface="Times New Roman"/>
              </a:rPr>
              <a:t>:	500</a:t>
            </a:r>
            <a:r>
              <a:rPr sz="2098" spc="-37" dirty="0">
                <a:latin typeface="Times New Roman"/>
                <a:cs typeface="Times New Roman"/>
              </a:rPr>
              <a:t> </a:t>
            </a:r>
            <a:r>
              <a:rPr sz="2098" spc="-4" dirty="0">
                <a:latin typeface="Times New Roman"/>
                <a:cs typeface="Times New Roman"/>
              </a:rPr>
              <a:t>GB</a:t>
            </a:r>
            <a:endParaRPr sz="2098">
              <a:latin typeface="Times New Roman"/>
              <a:cs typeface="Times New Roman"/>
            </a:endParaRPr>
          </a:p>
          <a:p>
            <a:pPr marL="9515">
              <a:spcBef>
                <a:spcPts val="491"/>
              </a:spcBef>
              <a:tabLst>
                <a:tab pos="309232" algn="l"/>
              </a:tabLst>
            </a:pPr>
            <a:r>
              <a:rPr sz="2098" dirty="0">
                <a:latin typeface="Times New Roman"/>
                <a:cs typeface="Times New Roman"/>
              </a:rPr>
              <a:t>:	4/8</a:t>
            </a:r>
            <a:r>
              <a:rPr sz="2098" spc="-34" dirty="0">
                <a:latin typeface="Times New Roman"/>
                <a:cs typeface="Times New Roman"/>
              </a:rPr>
              <a:t> </a:t>
            </a:r>
            <a:r>
              <a:rPr sz="2098" spc="-4" dirty="0">
                <a:latin typeface="Times New Roman"/>
                <a:cs typeface="Times New Roman"/>
              </a:rPr>
              <a:t>GB</a:t>
            </a:r>
            <a:endParaRPr sz="2098">
              <a:latin typeface="Times New Roman"/>
              <a:cs typeface="Times New Roman"/>
            </a:endParaRPr>
          </a:p>
        </p:txBody>
      </p:sp>
      <p:sp>
        <p:nvSpPr>
          <p:cNvPr id="6" name="object 6"/>
          <p:cNvSpPr txBox="1"/>
          <p:nvPr/>
        </p:nvSpPr>
        <p:spPr>
          <a:xfrm>
            <a:off x="573884" y="3771467"/>
            <a:ext cx="3364535" cy="297828"/>
          </a:xfrm>
          <a:prstGeom prst="rect">
            <a:avLst/>
          </a:prstGeom>
        </p:spPr>
        <p:txBody>
          <a:bodyPr vert="horz" wrap="square" lIns="0" tIns="9515" rIns="0" bIns="0" rtlCol="0">
            <a:spAutoFit/>
          </a:bodyPr>
          <a:lstStyle/>
          <a:p>
            <a:pPr marL="9515">
              <a:spcBef>
                <a:spcPts val="75"/>
              </a:spcBef>
            </a:pPr>
            <a:r>
              <a:rPr sz="1873" b="1" spc="-30" dirty="0">
                <a:latin typeface="Times New Roman"/>
                <a:cs typeface="Times New Roman"/>
              </a:rPr>
              <a:t>SOFTWARE </a:t>
            </a:r>
            <a:r>
              <a:rPr sz="1873" b="1" spc="-7" dirty="0">
                <a:latin typeface="Times New Roman"/>
                <a:cs typeface="Times New Roman"/>
              </a:rPr>
              <a:t>REQUIREMENTS</a:t>
            </a:r>
            <a:endParaRPr sz="1873">
              <a:latin typeface="Times New Roman"/>
              <a:cs typeface="Times New Roman"/>
            </a:endParaRPr>
          </a:p>
        </p:txBody>
      </p:sp>
      <p:sp>
        <p:nvSpPr>
          <p:cNvPr id="7" name="object 7"/>
          <p:cNvSpPr txBox="1"/>
          <p:nvPr/>
        </p:nvSpPr>
        <p:spPr>
          <a:xfrm>
            <a:off x="573883" y="4056189"/>
            <a:ext cx="2131380" cy="1556761"/>
          </a:xfrm>
          <a:prstGeom prst="rect">
            <a:avLst/>
          </a:prstGeom>
        </p:spPr>
        <p:txBody>
          <a:bodyPr vert="horz" wrap="square" lIns="0" tIns="72315" rIns="0" bIns="0" rtlCol="0">
            <a:spAutoFit/>
          </a:bodyPr>
          <a:lstStyle/>
          <a:p>
            <a:pPr marL="221220" indent="-212181">
              <a:spcBef>
                <a:spcPts val="569"/>
              </a:spcBef>
              <a:buSzPct val="96428"/>
              <a:buFont typeface="Wingdings"/>
              <a:buChar char=""/>
              <a:tabLst>
                <a:tab pos="221696" algn="l"/>
              </a:tabLst>
            </a:pPr>
            <a:r>
              <a:rPr sz="2098" spc="-4" dirty="0">
                <a:latin typeface="Times New Roman"/>
                <a:cs typeface="Times New Roman"/>
              </a:rPr>
              <a:t>Operating</a:t>
            </a:r>
            <a:r>
              <a:rPr sz="2098" spc="-37" dirty="0">
                <a:latin typeface="Times New Roman"/>
                <a:cs typeface="Times New Roman"/>
              </a:rPr>
              <a:t> </a:t>
            </a:r>
            <a:r>
              <a:rPr sz="2098" spc="-4" dirty="0">
                <a:latin typeface="Times New Roman"/>
                <a:cs typeface="Times New Roman"/>
              </a:rPr>
              <a:t>system</a:t>
            </a:r>
            <a:endParaRPr sz="2098">
              <a:latin typeface="Times New Roman"/>
              <a:cs typeface="Times New Roman"/>
            </a:endParaRPr>
          </a:p>
          <a:p>
            <a:pPr marL="221220" indent="-212181">
              <a:spcBef>
                <a:spcPts val="491"/>
              </a:spcBef>
              <a:buSzPct val="96428"/>
              <a:buFont typeface="Wingdings"/>
              <a:buChar char=""/>
              <a:tabLst>
                <a:tab pos="221696" algn="l"/>
              </a:tabLst>
            </a:pPr>
            <a:r>
              <a:rPr sz="2098" spc="-4" dirty="0">
                <a:latin typeface="Times New Roman"/>
                <a:cs typeface="Times New Roman"/>
              </a:rPr>
              <a:t>Software</a:t>
            </a:r>
            <a:r>
              <a:rPr sz="2098" spc="-71" dirty="0">
                <a:latin typeface="Times New Roman"/>
                <a:cs typeface="Times New Roman"/>
              </a:rPr>
              <a:t> </a:t>
            </a:r>
            <a:r>
              <a:rPr sz="2098" spc="-37" dirty="0">
                <a:latin typeface="Times New Roman"/>
                <a:cs typeface="Times New Roman"/>
              </a:rPr>
              <a:t>Tool</a:t>
            </a:r>
            <a:endParaRPr sz="2098">
              <a:latin typeface="Times New Roman"/>
              <a:cs typeface="Times New Roman"/>
            </a:endParaRPr>
          </a:p>
          <a:p>
            <a:pPr marL="221220" indent="-212181">
              <a:spcBef>
                <a:spcPts val="494"/>
              </a:spcBef>
              <a:buSzPct val="96428"/>
              <a:buFont typeface="Wingdings"/>
              <a:buChar char=""/>
              <a:tabLst>
                <a:tab pos="221696" algn="l"/>
              </a:tabLst>
            </a:pPr>
            <a:r>
              <a:rPr sz="2098" spc="-4" dirty="0">
                <a:latin typeface="Times New Roman"/>
                <a:cs typeface="Times New Roman"/>
              </a:rPr>
              <a:t>Coding</a:t>
            </a:r>
            <a:r>
              <a:rPr sz="2098" spc="-45" dirty="0">
                <a:latin typeface="Times New Roman"/>
                <a:cs typeface="Times New Roman"/>
              </a:rPr>
              <a:t> </a:t>
            </a:r>
            <a:r>
              <a:rPr sz="2098" spc="-4" dirty="0">
                <a:latin typeface="Times New Roman"/>
                <a:cs typeface="Times New Roman"/>
              </a:rPr>
              <a:t>Language</a:t>
            </a:r>
            <a:endParaRPr sz="2098">
              <a:latin typeface="Times New Roman"/>
              <a:cs typeface="Times New Roman"/>
            </a:endParaRPr>
          </a:p>
          <a:p>
            <a:pPr marL="221220" indent="-212181">
              <a:spcBef>
                <a:spcPts val="491"/>
              </a:spcBef>
              <a:buSzPct val="96428"/>
              <a:buFont typeface="Wingdings"/>
              <a:buChar char=""/>
              <a:tabLst>
                <a:tab pos="221696" algn="l"/>
              </a:tabLst>
            </a:pPr>
            <a:r>
              <a:rPr sz="2098" spc="-22" dirty="0">
                <a:latin typeface="Times New Roman"/>
                <a:cs typeface="Times New Roman"/>
              </a:rPr>
              <a:t>Toolbox</a:t>
            </a:r>
            <a:endParaRPr sz="2098">
              <a:latin typeface="Times New Roman"/>
              <a:cs typeface="Times New Roman"/>
            </a:endParaRPr>
          </a:p>
        </p:txBody>
      </p:sp>
      <p:sp>
        <p:nvSpPr>
          <p:cNvPr id="8" name="object 8"/>
          <p:cNvSpPr txBox="1"/>
          <p:nvPr/>
        </p:nvSpPr>
        <p:spPr>
          <a:xfrm>
            <a:off x="3383475" y="4118872"/>
            <a:ext cx="93248" cy="332453"/>
          </a:xfrm>
          <a:prstGeom prst="rect">
            <a:avLst/>
          </a:prstGeom>
        </p:spPr>
        <p:txBody>
          <a:bodyPr vert="horz" wrap="square" lIns="0" tIns="9515" rIns="0" bIns="0" rtlCol="0">
            <a:spAutoFit/>
          </a:bodyPr>
          <a:lstStyle/>
          <a:p>
            <a:pPr marL="9515">
              <a:spcBef>
                <a:spcPts val="75"/>
              </a:spcBef>
            </a:pPr>
            <a:r>
              <a:rPr sz="2098" dirty="0">
                <a:latin typeface="Times New Roman"/>
                <a:cs typeface="Times New Roman"/>
              </a:rPr>
              <a:t>:</a:t>
            </a:r>
            <a:endParaRPr sz="2098">
              <a:latin typeface="Times New Roman"/>
              <a:cs typeface="Times New Roman"/>
            </a:endParaRPr>
          </a:p>
        </p:txBody>
      </p:sp>
      <p:sp>
        <p:nvSpPr>
          <p:cNvPr id="9" name="object 9"/>
          <p:cNvSpPr txBox="1"/>
          <p:nvPr/>
        </p:nvSpPr>
        <p:spPr>
          <a:xfrm>
            <a:off x="3513280" y="4056189"/>
            <a:ext cx="3385944" cy="1880504"/>
          </a:xfrm>
          <a:prstGeom prst="rect">
            <a:avLst/>
          </a:prstGeom>
        </p:spPr>
        <p:txBody>
          <a:bodyPr vert="horz" wrap="square" lIns="0" tIns="72315" rIns="0" bIns="0" rtlCol="0">
            <a:spAutoFit/>
          </a:bodyPr>
          <a:lstStyle/>
          <a:p>
            <a:pPr marL="534734" algn="ctr">
              <a:spcBef>
                <a:spcPts val="569"/>
              </a:spcBef>
            </a:pPr>
            <a:r>
              <a:rPr sz="2098" spc="-11" dirty="0">
                <a:latin typeface="Times New Roman"/>
                <a:cs typeface="Times New Roman"/>
              </a:rPr>
              <a:t>Windows</a:t>
            </a:r>
            <a:r>
              <a:rPr sz="2098" dirty="0">
                <a:latin typeface="Times New Roman"/>
                <a:cs typeface="Times New Roman"/>
              </a:rPr>
              <a:t>.</a:t>
            </a:r>
          </a:p>
          <a:p>
            <a:pPr marL="512850" marR="1132266" indent="-161277">
              <a:lnSpc>
                <a:spcPct val="119600"/>
              </a:lnSpc>
              <a:tabLst>
                <a:tab pos="1490975" algn="l"/>
              </a:tabLst>
            </a:pPr>
            <a:r>
              <a:rPr sz="2098" spc="-11" dirty="0">
                <a:latin typeface="Times New Roman"/>
                <a:cs typeface="Times New Roman"/>
              </a:rPr>
              <a:t>O</a:t>
            </a:r>
            <a:r>
              <a:rPr sz="2098" dirty="0">
                <a:latin typeface="Times New Roman"/>
                <a:cs typeface="Times New Roman"/>
              </a:rPr>
              <a:t>pen</a:t>
            </a:r>
            <a:r>
              <a:rPr sz="2098" spc="-4" dirty="0">
                <a:latin typeface="Times New Roman"/>
                <a:cs typeface="Times New Roman"/>
              </a:rPr>
              <a:t> </a:t>
            </a:r>
            <a:r>
              <a:rPr sz="2098" spc="-7" dirty="0">
                <a:latin typeface="Times New Roman"/>
                <a:cs typeface="Times New Roman"/>
              </a:rPr>
              <a:t>C</a:t>
            </a:r>
            <a:r>
              <a:rPr sz="2098" dirty="0">
                <a:latin typeface="Times New Roman"/>
                <a:cs typeface="Times New Roman"/>
              </a:rPr>
              <a:t>V	</a:t>
            </a:r>
            <a:r>
              <a:rPr sz="2098" spc="-4" dirty="0">
                <a:latin typeface="Times New Roman"/>
                <a:cs typeface="Times New Roman"/>
              </a:rPr>
              <a:t>Py</a:t>
            </a:r>
            <a:r>
              <a:rPr sz="2098" spc="7" dirty="0">
                <a:latin typeface="Times New Roman"/>
                <a:cs typeface="Times New Roman"/>
              </a:rPr>
              <a:t>t</a:t>
            </a:r>
            <a:r>
              <a:rPr sz="2098" dirty="0">
                <a:latin typeface="Times New Roman"/>
                <a:cs typeface="Times New Roman"/>
              </a:rPr>
              <a:t>hon  </a:t>
            </a:r>
            <a:r>
              <a:rPr sz="2098" spc="-4" dirty="0">
                <a:latin typeface="Times New Roman"/>
                <a:cs typeface="Times New Roman"/>
              </a:rPr>
              <a:t>Python</a:t>
            </a:r>
            <a:endParaRPr sz="2098" dirty="0">
              <a:latin typeface="Times New Roman"/>
              <a:cs typeface="Times New Roman"/>
            </a:endParaRPr>
          </a:p>
          <a:p>
            <a:pPr marL="9515">
              <a:spcBef>
                <a:spcPts val="487"/>
              </a:spcBef>
            </a:pPr>
            <a:r>
              <a:rPr sz="2098" spc="-4" dirty="0">
                <a:latin typeface="Times New Roman"/>
                <a:cs typeface="Times New Roman"/>
              </a:rPr>
              <a:t>Image</a:t>
            </a:r>
            <a:r>
              <a:rPr sz="2098" spc="-15" dirty="0">
                <a:latin typeface="Times New Roman"/>
                <a:cs typeface="Times New Roman"/>
              </a:rPr>
              <a:t> </a:t>
            </a:r>
            <a:r>
              <a:rPr sz="2098" spc="-4" dirty="0">
                <a:latin typeface="Times New Roman"/>
                <a:cs typeface="Times New Roman"/>
              </a:rPr>
              <a:t>processing</a:t>
            </a:r>
            <a:r>
              <a:rPr sz="2098" spc="-11" dirty="0">
                <a:latin typeface="Times New Roman"/>
                <a:cs typeface="Times New Roman"/>
              </a:rPr>
              <a:t> </a:t>
            </a:r>
            <a:r>
              <a:rPr sz="2098" dirty="0">
                <a:latin typeface="Times New Roman"/>
                <a:cs typeface="Times New Roman"/>
              </a:rPr>
              <a:t>toolbox.</a:t>
            </a:r>
            <a:r>
              <a:rPr lang="en-US" sz="2098" dirty="0">
                <a:latin typeface="Times New Roman"/>
                <a:cs typeface="Times New Roman"/>
              </a:rPr>
              <a:t> </a:t>
            </a:r>
            <a:r>
              <a:rPr lang="en-US" sz="2098" dirty="0" err="1">
                <a:latin typeface="Times New Roman"/>
                <a:cs typeface="Times New Roman"/>
              </a:rPr>
              <a:t>Librosa</a:t>
            </a:r>
            <a:r>
              <a:rPr lang="en-US" sz="2098" dirty="0">
                <a:latin typeface="Times New Roman"/>
                <a:cs typeface="Times New Roman"/>
              </a:rPr>
              <a:t> Audio Library</a:t>
            </a:r>
            <a:endParaRPr sz="2098" dirty="0">
              <a:latin typeface="Times New Roman"/>
              <a:cs typeface="Times New Roman"/>
            </a:endParaRPr>
          </a:p>
        </p:txBody>
      </p:sp>
      <p:sp>
        <p:nvSpPr>
          <p:cNvPr id="10" name="object 10"/>
          <p:cNvSpPr txBox="1"/>
          <p:nvPr/>
        </p:nvSpPr>
        <p:spPr>
          <a:xfrm>
            <a:off x="3185360" y="4501331"/>
            <a:ext cx="93248" cy="332453"/>
          </a:xfrm>
          <a:prstGeom prst="rect">
            <a:avLst/>
          </a:prstGeom>
        </p:spPr>
        <p:txBody>
          <a:bodyPr vert="horz" wrap="square" lIns="0" tIns="9515" rIns="0" bIns="0" rtlCol="0">
            <a:spAutoFit/>
          </a:bodyPr>
          <a:lstStyle/>
          <a:p>
            <a:pPr marL="9515">
              <a:spcBef>
                <a:spcPts val="75"/>
              </a:spcBef>
            </a:pPr>
            <a:r>
              <a:rPr sz="2098" dirty="0">
                <a:latin typeface="Times New Roman"/>
                <a:cs typeface="Times New Roman"/>
              </a:rPr>
              <a:t>:</a:t>
            </a:r>
            <a:endParaRPr sz="2098">
              <a:latin typeface="Times New Roman"/>
              <a:cs typeface="Times New Roman"/>
            </a:endParaRPr>
          </a:p>
        </p:txBody>
      </p:sp>
      <p:sp>
        <p:nvSpPr>
          <p:cNvPr id="11" name="object 11"/>
          <p:cNvSpPr txBox="1"/>
          <p:nvPr/>
        </p:nvSpPr>
        <p:spPr>
          <a:xfrm>
            <a:off x="3347584" y="4883791"/>
            <a:ext cx="93248" cy="332453"/>
          </a:xfrm>
          <a:prstGeom prst="rect">
            <a:avLst/>
          </a:prstGeom>
        </p:spPr>
        <p:txBody>
          <a:bodyPr vert="horz" wrap="square" lIns="0" tIns="9515" rIns="0" bIns="0" rtlCol="0">
            <a:spAutoFit/>
          </a:bodyPr>
          <a:lstStyle/>
          <a:p>
            <a:pPr marL="9515">
              <a:spcBef>
                <a:spcPts val="75"/>
              </a:spcBef>
            </a:pPr>
            <a:r>
              <a:rPr sz="2098" dirty="0">
                <a:latin typeface="Times New Roman"/>
                <a:cs typeface="Times New Roman"/>
              </a:rPr>
              <a:t>:</a:t>
            </a:r>
            <a:endParaRPr sz="2098">
              <a:latin typeface="Times New Roman"/>
              <a:cs typeface="Times New Roman"/>
            </a:endParaRPr>
          </a:p>
        </p:txBody>
      </p:sp>
      <p:sp>
        <p:nvSpPr>
          <p:cNvPr id="12" name="object 12"/>
          <p:cNvSpPr txBox="1"/>
          <p:nvPr/>
        </p:nvSpPr>
        <p:spPr>
          <a:xfrm>
            <a:off x="2842817" y="5265440"/>
            <a:ext cx="93248" cy="332453"/>
          </a:xfrm>
          <a:prstGeom prst="rect">
            <a:avLst/>
          </a:prstGeom>
        </p:spPr>
        <p:txBody>
          <a:bodyPr vert="horz" wrap="square" lIns="0" tIns="9515" rIns="0" bIns="0" rtlCol="0">
            <a:spAutoFit/>
          </a:bodyPr>
          <a:lstStyle/>
          <a:p>
            <a:pPr marL="9515">
              <a:spcBef>
                <a:spcPts val="75"/>
              </a:spcBef>
            </a:pPr>
            <a:r>
              <a:rPr sz="2098" dirty="0">
                <a:latin typeface="Times New Roman"/>
                <a:cs typeface="Times New Roman"/>
              </a:rPr>
              <a:t>:</a:t>
            </a:r>
            <a:endParaRPr sz="2098">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683" y="1395246"/>
            <a:ext cx="807831" cy="263203"/>
          </a:xfrm>
          <a:prstGeom prst="rect">
            <a:avLst/>
          </a:prstGeom>
        </p:spPr>
        <p:txBody>
          <a:bodyPr vert="horz" wrap="square" lIns="0" tIns="9515" rIns="0" bIns="0" rtlCol="0" anchor="ctr">
            <a:spAutoFit/>
          </a:bodyPr>
          <a:lstStyle/>
          <a:p>
            <a:pPr marL="9515">
              <a:spcBef>
                <a:spcPts val="75"/>
              </a:spcBef>
            </a:pPr>
            <a:r>
              <a:rPr sz="1648" spc="-7" dirty="0"/>
              <a:t>OpenCV</a:t>
            </a:r>
            <a:endParaRPr sz="1648"/>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13</a:t>
            </a:fld>
            <a:endParaRPr dirty="0"/>
          </a:p>
        </p:txBody>
      </p:sp>
      <p:sp>
        <p:nvSpPr>
          <p:cNvPr id="3" name="object 3"/>
          <p:cNvSpPr txBox="1"/>
          <p:nvPr/>
        </p:nvSpPr>
        <p:spPr>
          <a:xfrm>
            <a:off x="333028" y="1782024"/>
            <a:ext cx="7837578" cy="1218080"/>
          </a:xfrm>
          <a:prstGeom prst="rect">
            <a:avLst/>
          </a:prstGeom>
        </p:spPr>
        <p:txBody>
          <a:bodyPr vert="horz" wrap="square" lIns="0" tIns="9515" rIns="0" bIns="0" rtlCol="0">
            <a:spAutoFit/>
          </a:bodyPr>
          <a:lstStyle/>
          <a:p>
            <a:pPr marL="9515" marR="3806">
              <a:lnSpc>
                <a:spcPct val="150000"/>
              </a:lnSpc>
              <a:spcBef>
                <a:spcPts val="75"/>
              </a:spcBef>
            </a:pPr>
            <a:r>
              <a:rPr sz="1349" dirty="0">
                <a:latin typeface="Times New Roman"/>
                <a:cs typeface="Times New Roman"/>
              </a:rPr>
              <a:t>It</a:t>
            </a:r>
            <a:r>
              <a:rPr sz="1349" spc="4" dirty="0">
                <a:latin typeface="Times New Roman"/>
                <a:cs typeface="Times New Roman"/>
              </a:rPr>
              <a:t> </a:t>
            </a:r>
            <a:r>
              <a:rPr sz="1349" spc="-7" dirty="0">
                <a:latin typeface="Times New Roman"/>
                <a:cs typeface="Times New Roman"/>
              </a:rPr>
              <a:t>is</a:t>
            </a:r>
            <a:r>
              <a:rPr sz="1349" spc="-19" dirty="0">
                <a:latin typeface="Times New Roman"/>
                <a:cs typeface="Times New Roman"/>
              </a:rPr>
              <a:t> </a:t>
            </a:r>
            <a:r>
              <a:rPr sz="1349" dirty="0">
                <a:latin typeface="Times New Roman"/>
                <a:cs typeface="Times New Roman"/>
              </a:rPr>
              <a:t>a</a:t>
            </a:r>
            <a:r>
              <a:rPr sz="1349" spc="7" dirty="0">
                <a:latin typeface="Times New Roman"/>
                <a:cs typeface="Times New Roman"/>
              </a:rPr>
              <a:t> </a:t>
            </a:r>
            <a:r>
              <a:rPr sz="1349" dirty="0">
                <a:latin typeface="Times New Roman"/>
                <a:cs typeface="Times New Roman"/>
              </a:rPr>
              <a:t>library</a:t>
            </a:r>
            <a:r>
              <a:rPr sz="1349" spc="15" dirty="0">
                <a:latin typeface="Times New Roman"/>
                <a:cs typeface="Times New Roman"/>
              </a:rPr>
              <a:t> </a:t>
            </a:r>
            <a:r>
              <a:rPr sz="1349" spc="4" dirty="0">
                <a:latin typeface="Times New Roman"/>
                <a:cs typeface="Times New Roman"/>
              </a:rPr>
              <a:t>of</a:t>
            </a:r>
            <a:r>
              <a:rPr sz="1349" spc="37" dirty="0">
                <a:latin typeface="Times New Roman"/>
                <a:cs typeface="Times New Roman"/>
              </a:rPr>
              <a:t> </a:t>
            </a:r>
            <a:r>
              <a:rPr sz="1349" spc="-4" dirty="0">
                <a:latin typeface="Times New Roman"/>
                <a:cs typeface="Times New Roman"/>
              </a:rPr>
              <a:t>programming1functions</a:t>
            </a:r>
            <a:r>
              <a:rPr sz="1349" spc="7" dirty="0">
                <a:latin typeface="Times New Roman"/>
                <a:cs typeface="Times New Roman"/>
              </a:rPr>
              <a:t> </a:t>
            </a:r>
            <a:r>
              <a:rPr sz="1349" spc="-4" dirty="0">
                <a:latin typeface="Times New Roman"/>
                <a:cs typeface="Times New Roman"/>
              </a:rPr>
              <a:t>mainly</a:t>
            </a:r>
            <a:r>
              <a:rPr sz="1349" spc="7" dirty="0">
                <a:latin typeface="Times New Roman"/>
                <a:cs typeface="Times New Roman"/>
              </a:rPr>
              <a:t> </a:t>
            </a:r>
            <a:r>
              <a:rPr sz="1349" spc="-4" dirty="0">
                <a:latin typeface="Times New Roman"/>
                <a:cs typeface="Times New Roman"/>
              </a:rPr>
              <a:t>aimed</a:t>
            </a:r>
            <a:r>
              <a:rPr sz="1349" spc="7" dirty="0">
                <a:latin typeface="Times New Roman"/>
                <a:cs typeface="Times New Roman"/>
              </a:rPr>
              <a:t> </a:t>
            </a:r>
            <a:r>
              <a:rPr sz="1349" spc="-4" dirty="0">
                <a:latin typeface="Times New Roman"/>
                <a:cs typeface="Times New Roman"/>
              </a:rPr>
              <a:t>at</a:t>
            </a:r>
            <a:r>
              <a:rPr sz="1349" spc="7" dirty="0">
                <a:latin typeface="Times New Roman"/>
                <a:cs typeface="Times New Roman"/>
              </a:rPr>
              <a:t> </a:t>
            </a:r>
            <a:r>
              <a:rPr sz="1349" spc="-4" dirty="0">
                <a:latin typeface="Times New Roman"/>
                <a:cs typeface="Times New Roman"/>
              </a:rPr>
              <a:t>real-time1computer</a:t>
            </a:r>
            <a:r>
              <a:rPr sz="1349" spc="4" dirty="0">
                <a:latin typeface="Times New Roman"/>
                <a:cs typeface="Times New Roman"/>
              </a:rPr>
              <a:t> </a:t>
            </a:r>
            <a:r>
              <a:rPr sz="1349" spc="-4" dirty="0">
                <a:latin typeface="Times New Roman"/>
                <a:cs typeface="Times New Roman"/>
              </a:rPr>
              <a:t>vision.</a:t>
            </a:r>
            <a:r>
              <a:rPr sz="1349" spc="7" dirty="0">
                <a:latin typeface="Times New Roman"/>
                <a:cs typeface="Times New Roman"/>
              </a:rPr>
              <a:t> </a:t>
            </a:r>
            <a:r>
              <a:rPr sz="1349" dirty="0">
                <a:latin typeface="Times New Roman"/>
                <a:cs typeface="Times New Roman"/>
              </a:rPr>
              <a:t>It</a:t>
            </a:r>
            <a:r>
              <a:rPr sz="1349" spc="82" dirty="0">
                <a:latin typeface="Times New Roman"/>
                <a:cs typeface="Times New Roman"/>
              </a:rPr>
              <a:t> </a:t>
            </a:r>
            <a:r>
              <a:rPr sz="1349" spc="-7" dirty="0">
                <a:latin typeface="Times New Roman"/>
                <a:cs typeface="Times New Roman"/>
              </a:rPr>
              <a:t>is </a:t>
            </a:r>
            <a:r>
              <a:rPr sz="1349" dirty="0">
                <a:latin typeface="Times New Roman"/>
                <a:cs typeface="Times New Roman"/>
              </a:rPr>
              <a:t>developed</a:t>
            </a:r>
            <a:r>
              <a:rPr sz="1349" spc="7" dirty="0">
                <a:latin typeface="Times New Roman"/>
                <a:cs typeface="Times New Roman"/>
              </a:rPr>
              <a:t> </a:t>
            </a:r>
            <a:r>
              <a:rPr sz="1349" dirty="0">
                <a:latin typeface="Times New Roman"/>
                <a:cs typeface="Times New Roman"/>
              </a:rPr>
              <a:t>by</a:t>
            </a:r>
            <a:r>
              <a:rPr sz="1349" spc="4" dirty="0">
                <a:latin typeface="Times New Roman"/>
                <a:cs typeface="Times New Roman"/>
              </a:rPr>
              <a:t> </a:t>
            </a:r>
            <a:r>
              <a:rPr sz="1349" spc="-4" dirty="0">
                <a:latin typeface="Times New Roman"/>
                <a:cs typeface="Times New Roman"/>
              </a:rPr>
              <a:t>Intel </a:t>
            </a:r>
            <a:r>
              <a:rPr sz="1349" dirty="0">
                <a:latin typeface="Times New Roman"/>
                <a:cs typeface="Times New Roman"/>
              </a:rPr>
              <a:t> research</a:t>
            </a:r>
            <a:r>
              <a:rPr sz="1349" spc="7" dirty="0">
                <a:latin typeface="Times New Roman"/>
                <a:cs typeface="Times New Roman"/>
              </a:rPr>
              <a:t> </a:t>
            </a:r>
            <a:r>
              <a:rPr sz="1349" spc="-4" dirty="0">
                <a:latin typeface="Times New Roman"/>
                <a:cs typeface="Times New Roman"/>
              </a:rPr>
              <a:t>center</a:t>
            </a:r>
            <a:r>
              <a:rPr sz="1349" spc="11" dirty="0">
                <a:latin typeface="Times New Roman"/>
                <a:cs typeface="Times New Roman"/>
              </a:rPr>
              <a:t> </a:t>
            </a:r>
            <a:r>
              <a:rPr sz="1349" spc="-4" dirty="0">
                <a:latin typeface="Times New Roman"/>
                <a:cs typeface="Times New Roman"/>
              </a:rPr>
              <a:t>and</a:t>
            </a:r>
            <a:r>
              <a:rPr sz="1349" spc="7" dirty="0">
                <a:latin typeface="Times New Roman"/>
                <a:cs typeface="Times New Roman"/>
              </a:rPr>
              <a:t> </a:t>
            </a:r>
            <a:r>
              <a:rPr sz="1349" spc="-4" dirty="0">
                <a:latin typeface="Times New Roman"/>
                <a:cs typeface="Times New Roman"/>
              </a:rPr>
              <a:t>subsequently</a:t>
            </a:r>
            <a:r>
              <a:rPr sz="1349" spc="11" dirty="0">
                <a:latin typeface="Times New Roman"/>
                <a:cs typeface="Times New Roman"/>
              </a:rPr>
              <a:t> </a:t>
            </a:r>
            <a:r>
              <a:rPr sz="1349" spc="-4" dirty="0">
                <a:latin typeface="Times New Roman"/>
                <a:cs typeface="Times New Roman"/>
              </a:rPr>
              <a:t>supported</a:t>
            </a:r>
            <a:r>
              <a:rPr sz="1349" spc="7" dirty="0">
                <a:latin typeface="Times New Roman"/>
                <a:cs typeface="Times New Roman"/>
              </a:rPr>
              <a:t> </a:t>
            </a:r>
            <a:r>
              <a:rPr sz="1349" spc="-7" dirty="0">
                <a:latin typeface="Times New Roman"/>
                <a:cs typeface="Times New Roman"/>
              </a:rPr>
              <a:t>by1Willow</a:t>
            </a:r>
            <a:r>
              <a:rPr sz="1349" spc="4" dirty="0">
                <a:latin typeface="Times New Roman"/>
                <a:cs typeface="Times New Roman"/>
              </a:rPr>
              <a:t> </a:t>
            </a:r>
            <a:r>
              <a:rPr sz="1349" spc="-4" dirty="0">
                <a:latin typeface="Times New Roman"/>
                <a:cs typeface="Times New Roman"/>
              </a:rPr>
              <a:t>Garage</a:t>
            </a:r>
            <a:r>
              <a:rPr sz="1349" spc="7" dirty="0">
                <a:latin typeface="Times New Roman"/>
                <a:cs typeface="Times New Roman"/>
              </a:rPr>
              <a:t> </a:t>
            </a:r>
            <a:r>
              <a:rPr sz="1349" spc="-4" dirty="0">
                <a:latin typeface="Times New Roman"/>
                <a:cs typeface="Times New Roman"/>
              </a:rPr>
              <a:t>and</a:t>
            </a:r>
            <a:r>
              <a:rPr sz="1349" spc="11" dirty="0">
                <a:latin typeface="Times New Roman"/>
                <a:cs typeface="Times New Roman"/>
              </a:rPr>
              <a:t> </a:t>
            </a:r>
            <a:r>
              <a:rPr sz="1349" dirty="0">
                <a:latin typeface="Times New Roman"/>
                <a:cs typeface="Times New Roman"/>
              </a:rPr>
              <a:t>now</a:t>
            </a:r>
            <a:r>
              <a:rPr sz="1349" spc="7" dirty="0">
                <a:latin typeface="Times New Roman"/>
                <a:cs typeface="Times New Roman"/>
              </a:rPr>
              <a:t> </a:t>
            </a:r>
            <a:r>
              <a:rPr sz="1349" spc="-4" dirty="0">
                <a:latin typeface="Times New Roman"/>
                <a:cs typeface="Times New Roman"/>
              </a:rPr>
              <a:t>maintained</a:t>
            </a:r>
            <a:r>
              <a:rPr sz="1349" spc="7" dirty="0">
                <a:latin typeface="Times New Roman"/>
                <a:cs typeface="Times New Roman"/>
              </a:rPr>
              <a:t> </a:t>
            </a:r>
            <a:r>
              <a:rPr sz="1349" dirty="0">
                <a:latin typeface="Times New Roman"/>
                <a:cs typeface="Times New Roman"/>
              </a:rPr>
              <a:t>by</a:t>
            </a:r>
            <a:r>
              <a:rPr sz="1349" spc="7" dirty="0">
                <a:latin typeface="Times New Roman"/>
                <a:cs typeface="Times New Roman"/>
              </a:rPr>
              <a:t> </a:t>
            </a:r>
            <a:r>
              <a:rPr sz="1349" spc="-4" dirty="0">
                <a:latin typeface="Times New Roman"/>
                <a:cs typeface="Times New Roman"/>
              </a:rPr>
              <a:t>itseez.</a:t>
            </a:r>
            <a:r>
              <a:rPr sz="1349" spc="7" dirty="0">
                <a:latin typeface="Times New Roman"/>
                <a:cs typeface="Times New Roman"/>
              </a:rPr>
              <a:t> </a:t>
            </a:r>
            <a:r>
              <a:rPr sz="1349" dirty="0">
                <a:latin typeface="Times New Roman"/>
                <a:cs typeface="Times New Roman"/>
              </a:rPr>
              <a:t>It</a:t>
            </a:r>
            <a:r>
              <a:rPr sz="1349" spc="85" dirty="0">
                <a:latin typeface="Times New Roman"/>
                <a:cs typeface="Times New Roman"/>
              </a:rPr>
              <a:t> </a:t>
            </a:r>
            <a:r>
              <a:rPr sz="1349" spc="-7" dirty="0">
                <a:latin typeface="Times New Roman"/>
                <a:cs typeface="Times New Roman"/>
              </a:rPr>
              <a:t>is</a:t>
            </a:r>
            <a:r>
              <a:rPr sz="1349" spc="-11" dirty="0">
                <a:latin typeface="Times New Roman"/>
                <a:cs typeface="Times New Roman"/>
              </a:rPr>
              <a:t> </a:t>
            </a:r>
            <a:r>
              <a:rPr sz="1349" spc="-4" dirty="0">
                <a:latin typeface="Times New Roman"/>
                <a:cs typeface="Times New Roman"/>
              </a:rPr>
              <a:t>written</a:t>
            </a:r>
            <a:r>
              <a:rPr sz="1349" spc="7" dirty="0">
                <a:latin typeface="Times New Roman"/>
                <a:cs typeface="Times New Roman"/>
              </a:rPr>
              <a:t> </a:t>
            </a:r>
            <a:r>
              <a:rPr sz="1349" spc="-7" dirty="0">
                <a:latin typeface="Times New Roman"/>
                <a:cs typeface="Times New Roman"/>
              </a:rPr>
              <a:t>in</a:t>
            </a:r>
            <a:r>
              <a:rPr sz="1349" spc="7" dirty="0">
                <a:latin typeface="Times New Roman"/>
                <a:cs typeface="Times New Roman"/>
              </a:rPr>
              <a:t> </a:t>
            </a:r>
            <a:r>
              <a:rPr sz="1349" spc="-4" dirty="0">
                <a:latin typeface="Times New Roman"/>
                <a:cs typeface="Times New Roman"/>
              </a:rPr>
              <a:t>C++ </a:t>
            </a:r>
            <a:r>
              <a:rPr sz="1349" spc="-325" dirty="0">
                <a:latin typeface="Times New Roman"/>
                <a:cs typeface="Times New Roman"/>
              </a:rPr>
              <a:t> </a:t>
            </a:r>
            <a:r>
              <a:rPr sz="1349" spc="-4" dirty="0">
                <a:latin typeface="Times New Roman"/>
                <a:cs typeface="Times New Roman"/>
              </a:rPr>
              <a:t>and</a:t>
            </a:r>
            <a:r>
              <a:rPr sz="1349" spc="4" dirty="0">
                <a:latin typeface="Times New Roman"/>
                <a:cs typeface="Times New Roman"/>
              </a:rPr>
              <a:t> </a:t>
            </a:r>
            <a:r>
              <a:rPr sz="1349" spc="-4" dirty="0">
                <a:latin typeface="Times New Roman"/>
                <a:cs typeface="Times New Roman"/>
              </a:rPr>
              <a:t>its</a:t>
            </a:r>
            <a:r>
              <a:rPr sz="1349" spc="7" dirty="0">
                <a:latin typeface="Times New Roman"/>
                <a:cs typeface="Times New Roman"/>
              </a:rPr>
              <a:t> </a:t>
            </a:r>
            <a:r>
              <a:rPr sz="1349" spc="-4" dirty="0">
                <a:latin typeface="Times New Roman"/>
                <a:cs typeface="Times New Roman"/>
              </a:rPr>
              <a:t>primary</a:t>
            </a:r>
            <a:r>
              <a:rPr sz="1349" dirty="0">
                <a:latin typeface="Times New Roman"/>
                <a:cs typeface="Times New Roman"/>
              </a:rPr>
              <a:t> interface</a:t>
            </a:r>
            <a:r>
              <a:rPr sz="1349" spc="30" dirty="0">
                <a:latin typeface="Times New Roman"/>
                <a:cs typeface="Times New Roman"/>
              </a:rPr>
              <a:t> </a:t>
            </a:r>
            <a:r>
              <a:rPr sz="1349" spc="-7" dirty="0">
                <a:latin typeface="Times New Roman"/>
                <a:cs typeface="Times New Roman"/>
              </a:rPr>
              <a:t>is</a:t>
            </a:r>
            <a:r>
              <a:rPr sz="1349" spc="-11" dirty="0">
                <a:latin typeface="Times New Roman"/>
                <a:cs typeface="Times New Roman"/>
              </a:rPr>
              <a:t> </a:t>
            </a:r>
            <a:r>
              <a:rPr sz="1349" spc="-4" dirty="0">
                <a:latin typeface="Times New Roman"/>
                <a:cs typeface="Times New Roman"/>
              </a:rPr>
              <a:t>also</a:t>
            </a:r>
            <a:r>
              <a:rPr sz="1349" spc="7" dirty="0">
                <a:latin typeface="Times New Roman"/>
                <a:cs typeface="Times New Roman"/>
              </a:rPr>
              <a:t> </a:t>
            </a:r>
            <a:r>
              <a:rPr sz="1349" spc="-7" dirty="0">
                <a:latin typeface="Times New Roman"/>
                <a:cs typeface="Times New Roman"/>
              </a:rPr>
              <a:t>in </a:t>
            </a:r>
            <a:r>
              <a:rPr sz="1349" spc="-4" dirty="0">
                <a:latin typeface="Times New Roman"/>
                <a:cs typeface="Times New Roman"/>
              </a:rPr>
              <a:t>C++.</a:t>
            </a:r>
            <a:r>
              <a:rPr sz="1349" spc="26" dirty="0">
                <a:latin typeface="Times New Roman"/>
                <a:cs typeface="Times New Roman"/>
              </a:rPr>
              <a:t> </a:t>
            </a:r>
            <a:r>
              <a:rPr sz="1349" dirty="0">
                <a:latin typeface="Times New Roman"/>
                <a:cs typeface="Times New Roman"/>
              </a:rPr>
              <a:t>Its</a:t>
            </a:r>
            <a:r>
              <a:rPr sz="1349" spc="11" dirty="0">
                <a:latin typeface="Times New Roman"/>
                <a:cs typeface="Times New Roman"/>
              </a:rPr>
              <a:t> </a:t>
            </a:r>
            <a:r>
              <a:rPr sz="1349" dirty="0">
                <a:latin typeface="Times New Roman"/>
                <a:cs typeface="Times New Roman"/>
              </a:rPr>
              <a:t>binding</a:t>
            </a:r>
            <a:r>
              <a:rPr sz="1349" spc="4" dirty="0">
                <a:latin typeface="Times New Roman"/>
                <a:cs typeface="Times New Roman"/>
              </a:rPr>
              <a:t> </a:t>
            </a:r>
            <a:r>
              <a:rPr sz="1349" spc="-4" dirty="0">
                <a:latin typeface="Times New Roman"/>
                <a:cs typeface="Times New Roman"/>
              </a:rPr>
              <a:t>is</a:t>
            </a:r>
            <a:r>
              <a:rPr sz="1349" spc="-22" dirty="0">
                <a:latin typeface="Times New Roman"/>
                <a:cs typeface="Times New Roman"/>
              </a:rPr>
              <a:t> </a:t>
            </a:r>
            <a:r>
              <a:rPr sz="1349" spc="-7" dirty="0">
                <a:latin typeface="Times New Roman"/>
                <a:cs typeface="Times New Roman"/>
              </a:rPr>
              <a:t>in</a:t>
            </a:r>
            <a:r>
              <a:rPr sz="1349" spc="-4" dirty="0">
                <a:latin typeface="Times New Roman"/>
                <a:cs typeface="Times New Roman"/>
              </a:rPr>
              <a:t> Python,</a:t>
            </a:r>
            <a:r>
              <a:rPr sz="1349" spc="7" dirty="0">
                <a:latin typeface="Times New Roman"/>
                <a:cs typeface="Times New Roman"/>
              </a:rPr>
              <a:t> </a:t>
            </a:r>
            <a:r>
              <a:rPr sz="1349" spc="-4" dirty="0">
                <a:latin typeface="Times New Roman"/>
                <a:cs typeface="Times New Roman"/>
              </a:rPr>
              <a:t>Java,</a:t>
            </a:r>
            <a:r>
              <a:rPr sz="1349" spc="11" dirty="0">
                <a:latin typeface="Times New Roman"/>
                <a:cs typeface="Times New Roman"/>
              </a:rPr>
              <a:t> </a:t>
            </a:r>
            <a:r>
              <a:rPr sz="1349" spc="-4" dirty="0">
                <a:latin typeface="Times New Roman"/>
                <a:cs typeface="Times New Roman"/>
              </a:rPr>
              <a:t>and</a:t>
            </a:r>
            <a:r>
              <a:rPr sz="1349" spc="7" dirty="0">
                <a:latin typeface="Times New Roman"/>
                <a:cs typeface="Times New Roman"/>
              </a:rPr>
              <a:t> </a:t>
            </a:r>
            <a:r>
              <a:rPr sz="1349" spc="-4" dirty="0">
                <a:latin typeface="Times New Roman"/>
                <a:cs typeface="Times New Roman"/>
              </a:rPr>
              <a:t>Mat</a:t>
            </a:r>
            <a:r>
              <a:rPr sz="1349" spc="37" dirty="0">
                <a:latin typeface="Times New Roman"/>
                <a:cs typeface="Times New Roman"/>
              </a:rPr>
              <a:t> </a:t>
            </a:r>
            <a:r>
              <a:rPr sz="1349" spc="-11" dirty="0">
                <a:latin typeface="Times New Roman"/>
                <a:cs typeface="Times New Roman"/>
              </a:rPr>
              <a:t>lab.</a:t>
            </a:r>
            <a:r>
              <a:rPr sz="1349" dirty="0">
                <a:latin typeface="Times New Roman"/>
                <a:cs typeface="Times New Roman"/>
              </a:rPr>
              <a:t> </a:t>
            </a:r>
            <a:r>
              <a:rPr sz="1349" spc="-4" dirty="0">
                <a:latin typeface="Times New Roman"/>
                <a:cs typeface="Times New Roman"/>
              </a:rPr>
              <a:t>OpenCV</a:t>
            </a:r>
            <a:r>
              <a:rPr sz="1349" spc="-19" dirty="0">
                <a:latin typeface="Times New Roman"/>
                <a:cs typeface="Times New Roman"/>
              </a:rPr>
              <a:t> </a:t>
            </a:r>
            <a:r>
              <a:rPr sz="1349" dirty="0">
                <a:latin typeface="Times New Roman"/>
                <a:cs typeface="Times New Roman"/>
              </a:rPr>
              <a:t>runs</a:t>
            </a:r>
            <a:r>
              <a:rPr sz="1349" spc="4" dirty="0">
                <a:latin typeface="Times New Roman"/>
                <a:cs typeface="Times New Roman"/>
              </a:rPr>
              <a:t> </a:t>
            </a:r>
            <a:r>
              <a:rPr sz="1349" dirty="0">
                <a:latin typeface="Times New Roman"/>
                <a:cs typeface="Times New Roman"/>
              </a:rPr>
              <a:t>on</a:t>
            </a:r>
            <a:r>
              <a:rPr sz="1349" spc="7" dirty="0">
                <a:latin typeface="Times New Roman"/>
                <a:cs typeface="Times New Roman"/>
              </a:rPr>
              <a:t> </a:t>
            </a:r>
            <a:r>
              <a:rPr sz="1349" dirty="0">
                <a:latin typeface="Times New Roman"/>
                <a:cs typeface="Times New Roman"/>
              </a:rPr>
              <a:t>a</a:t>
            </a:r>
            <a:r>
              <a:rPr sz="1349" spc="4" dirty="0">
                <a:latin typeface="Times New Roman"/>
                <a:cs typeface="Times New Roman"/>
              </a:rPr>
              <a:t> </a:t>
            </a:r>
            <a:r>
              <a:rPr sz="1349" spc="-4" dirty="0">
                <a:latin typeface="Times New Roman"/>
                <a:cs typeface="Times New Roman"/>
              </a:rPr>
              <a:t>variety</a:t>
            </a:r>
            <a:r>
              <a:rPr sz="1349" spc="7" dirty="0">
                <a:latin typeface="Times New Roman"/>
                <a:cs typeface="Times New Roman"/>
              </a:rPr>
              <a:t> </a:t>
            </a:r>
            <a:r>
              <a:rPr sz="1349" dirty="0">
                <a:latin typeface="Times New Roman"/>
                <a:cs typeface="Times New Roman"/>
              </a:rPr>
              <a:t>of </a:t>
            </a:r>
            <a:r>
              <a:rPr sz="1349" spc="-325" dirty="0">
                <a:latin typeface="Times New Roman"/>
                <a:cs typeface="Times New Roman"/>
              </a:rPr>
              <a:t> </a:t>
            </a:r>
            <a:r>
              <a:rPr sz="1349" spc="-4" dirty="0">
                <a:latin typeface="Times New Roman"/>
                <a:cs typeface="Times New Roman"/>
              </a:rPr>
              <a:t>platform</a:t>
            </a:r>
            <a:r>
              <a:rPr sz="1349" spc="11" dirty="0">
                <a:latin typeface="Times New Roman"/>
                <a:cs typeface="Times New Roman"/>
              </a:rPr>
              <a:t> </a:t>
            </a:r>
            <a:r>
              <a:rPr sz="1349" spc="-7" dirty="0">
                <a:latin typeface="Times New Roman"/>
                <a:cs typeface="Times New Roman"/>
              </a:rPr>
              <a:t>i.e.</a:t>
            </a:r>
            <a:endParaRPr sz="1349">
              <a:latin typeface="Times New Roman"/>
              <a:cs typeface="Times New Roman"/>
            </a:endParaRPr>
          </a:p>
        </p:txBody>
      </p:sp>
      <p:sp>
        <p:nvSpPr>
          <p:cNvPr id="4" name="object 4"/>
          <p:cNvSpPr txBox="1"/>
          <p:nvPr/>
        </p:nvSpPr>
        <p:spPr>
          <a:xfrm>
            <a:off x="333028" y="3533580"/>
            <a:ext cx="7986014" cy="1529511"/>
          </a:xfrm>
          <a:prstGeom prst="rect">
            <a:avLst/>
          </a:prstGeom>
        </p:spPr>
        <p:txBody>
          <a:bodyPr vert="horz" wrap="square" lIns="0" tIns="9515" rIns="0" bIns="0" rtlCol="0">
            <a:spAutoFit/>
          </a:bodyPr>
          <a:lstStyle/>
          <a:p>
            <a:pPr marL="9515" marR="3806" algn="just">
              <a:lnSpc>
                <a:spcPct val="150000"/>
              </a:lnSpc>
              <a:spcBef>
                <a:spcPts val="75"/>
              </a:spcBef>
            </a:pPr>
            <a:r>
              <a:rPr sz="1349" spc="-11" dirty="0">
                <a:latin typeface="Times New Roman"/>
                <a:cs typeface="Times New Roman"/>
              </a:rPr>
              <a:t>Windows, </a:t>
            </a:r>
            <a:r>
              <a:rPr sz="1349" dirty="0">
                <a:latin typeface="Times New Roman"/>
                <a:cs typeface="Times New Roman"/>
              </a:rPr>
              <a:t>Linux, </a:t>
            </a:r>
            <a:r>
              <a:rPr sz="1349" spc="-4" dirty="0">
                <a:latin typeface="Times New Roman"/>
                <a:cs typeface="Times New Roman"/>
              </a:rPr>
              <a:t>and </a:t>
            </a:r>
            <a:r>
              <a:rPr sz="1349" spc="-7" dirty="0">
                <a:latin typeface="Times New Roman"/>
                <a:cs typeface="Times New Roman"/>
              </a:rPr>
              <a:t>MacOS, </a:t>
            </a:r>
            <a:r>
              <a:rPr sz="1349" spc="-4" dirty="0">
                <a:latin typeface="Times New Roman"/>
                <a:cs typeface="Times New Roman"/>
              </a:rPr>
              <a:t>OpenBSD in </a:t>
            </a:r>
            <a:r>
              <a:rPr sz="1349" dirty="0">
                <a:latin typeface="Times New Roman"/>
                <a:cs typeface="Times New Roman"/>
              </a:rPr>
              <a:t>desktop </a:t>
            </a:r>
            <a:r>
              <a:rPr sz="1349" spc="-4" dirty="0">
                <a:latin typeface="Times New Roman"/>
                <a:cs typeface="Times New Roman"/>
              </a:rPr>
              <a:t>and Android, </a:t>
            </a:r>
            <a:r>
              <a:rPr sz="1349" dirty="0">
                <a:latin typeface="Times New Roman"/>
                <a:cs typeface="Times New Roman"/>
              </a:rPr>
              <a:t>IOS </a:t>
            </a:r>
            <a:r>
              <a:rPr sz="1349" spc="-4" dirty="0">
                <a:latin typeface="Times New Roman"/>
                <a:cs typeface="Times New Roman"/>
              </a:rPr>
              <a:t>and Blackberry in </a:t>
            </a:r>
            <a:r>
              <a:rPr sz="1349" dirty="0">
                <a:latin typeface="Times New Roman"/>
                <a:cs typeface="Times New Roman"/>
              </a:rPr>
              <a:t>mobile. It </a:t>
            </a:r>
            <a:r>
              <a:rPr sz="1349" spc="-4" dirty="0">
                <a:latin typeface="Times New Roman"/>
                <a:cs typeface="Times New Roman"/>
              </a:rPr>
              <a:t>is </a:t>
            </a:r>
            <a:r>
              <a:rPr sz="1349" dirty="0">
                <a:latin typeface="Times New Roman"/>
                <a:cs typeface="Times New Roman"/>
              </a:rPr>
              <a:t>used </a:t>
            </a:r>
            <a:r>
              <a:rPr sz="1349" spc="-4" dirty="0">
                <a:latin typeface="Times New Roman"/>
                <a:cs typeface="Times New Roman"/>
              </a:rPr>
              <a:t>in </a:t>
            </a:r>
            <a:r>
              <a:rPr sz="1349" dirty="0">
                <a:latin typeface="Times New Roman"/>
                <a:cs typeface="Times New Roman"/>
              </a:rPr>
              <a:t> diverse</a:t>
            </a:r>
            <a:r>
              <a:rPr sz="1349" spc="64" dirty="0">
                <a:latin typeface="Times New Roman"/>
                <a:cs typeface="Times New Roman"/>
              </a:rPr>
              <a:t> </a:t>
            </a:r>
            <a:r>
              <a:rPr sz="1349" spc="-4" dirty="0">
                <a:latin typeface="Times New Roman"/>
                <a:cs typeface="Times New Roman"/>
              </a:rPr>
              <a:t>purpose</a:t>
            </a:r>
            <a:r>
              <a:rPr sz="1349" spc="64" dirty="0">
                <a:latin typeface="Times New Roman"/>
                <a:cs typeface="Times New Roman"/>
              </a:rPr>
              <a:t> </a:t>
            </a:r>
            <a:r>
              <a:rPr sz="1349" dirty="0">
                <a:latin typeface="Times New Roman"/>
                <a:cs typeface="Times New Roman"/>
              </a:rPr>
              <a:t>for</a:t>
            </a:r>
            <a:r>
              <a:rPr sz="1349" spc="67" dirty="0">
                <a:latin typeface="Times New Roman"/>
                <a:cs typeface="Times New Roman"/>
              </a:rPr>
              <a:t> </a:t>
            </a:r>
            <a:r>
              <a:rPr sz="1349" dirty="0">
                <a:latin typeface="Times New Roman"/>
                <a:cs typeface="Times New Roman"/>
              </a:rPr>
              <a:t>facial</a:t>
            </a:r>
            <a:r>
              <a:rPr sz="1349" spc="64" dirty="0">
                <a:latin typeface="Times New Roman"/>
                <a:cs typeface="Times New Roman"/>
              </a:rPr>
              <a:t> </a:t>
            </a:r>
            <a:r>
              <a:rPr sz="1349" spc="-4" dirty="0">
                <a:latin typeface="Times New Roman"/>
                <a:cs typeface="Times New Roman"/>
              </a:rPr>
              <a:t>recognition,</a:t>
            </a:r>
            <a:r>
              <a:rPr sz="1349" spc="67" dirty="0">
                <a:latin typeface="Times New Roman"/>
                <a:cs typeface="Times New Roman"/>
              </a:rPr>
              <a:t> </a:t>
            </a:r>
            <a:r>
              <a:rPr sz="1349" dirty="0">
                <a:latin typeface="Times New Roman"/>
                <a:cs typeface="Times New Roman"/>
              </a:rPr>
              <a:t>gesture</a:t>
            </a:r>
            <a:r>
              <a:rPr sz="1349" spc="56" dirty="0">
                <a:latin typeface="Times New Roman"/>
                <a:cs typeface="Times New Roman"/>
              </a:rPr>
              <a:t> </a:t>
            </a:r>
            <a:r>
              <a:rPr sz="1349" spc="-4" dirty="0">
                <a:latin typeface="Times New Roman"/>
                <a:cs typeface="Times New Roman"/>
              </a:rPr>
              <a:t>recognition,</a:t>
            </a:r>
            <a:r>
              <a:rPr sz="1349" spc="67" dirty="0">
                <a:latin typeface="Times New Roman"/>
                <a:cs typeface="Times New Roman"/>
              </a:rPr>
              <a:t> </a:t>
            </a:r>
            <a:r>
              <a:rPr sz="1349" dirty="0">
                <a:latin typeface="Times New Roman"/>
                <a:cs typeface="Times New Roman"/>
              </a:rPr>
              <a:t>object</a:t>
            </a:r>
            <a:r>
              <a:rPr sz="1349" spc="56" dirty="0">
                <a:latin typeface="Times New Roman"/>
                <a:cs typeface="Times New Roman"/>
              </a:rPr>
              <a:t> </a:t>
            </a:r>
            <a:r>
              <a:rPr sz="1349" spc="-4" dirty="0">
                <a:latin typeface="Times New Roman"/>
                <a:cs typeface="Times New Roman"/>
              </a:rPr>
              <a:t>identification,</a:t>
            </a:r>
            <a:r>
              <a:rPr sz="1349" spc="67" dirty="0">
                <a:latin typeface="Times New Roman"/>
                <a:cs typeface="Times New Roman"/>
              </a:rPr>
              <a:t> </a:t>
            </a:r>
            <a:r>
              <a:rPr sz="1349" spc="-4" dirty="0">
                <a:latin typeface="Times New Roman"/>
                <a:cs typeface="Times New Roman"/>
              </a:rPr>
              <a:t>mobile</a:t>
            </a:r>
            <a:r>
              <a:rPr sz="1349" spc="60" dirty="0">
                <a:latin typeface="Times New Roman"/>
                <a:cs typeface="Times New Roman"/>
              </a:rPr>
              <a:t> </a:t>
            </a:r>
            <a:r>
              <a:rPr sz="1349" spc="-4" dirty="0">
                <a:latin typeface="Times New Roman"/>
                <a:cs typeface="Times New Roman"/>
              </a:rPr>
              <a:t>robotics,</a:t>
            </a:r>
            <a:r>
              <a:rPr sz="1349" spc="64" dirty="0">
                <a:latin typeface="Times New Roman"/>
                <a:cs typeface="Times New Roman"/>
              </a:rPr>
              <a:t> </a:t>
            </a:r>
            <a:r>
              <a:rPr sz="1349" spc="-4" dirty="0">
                <a:latin typeface="Times New Roman"/>
                <a:cs typeface="Times New Roman"/>
              </a:rPr>
              <a:t>segmentation</a:t>
            </a:r>
            <a:r>
              <a:rPr sz="1349" spc="56" dirty="0">
                <a:latin typeface="Times New Roman"/>
                <a:cs typeface="Times New Roman"/>
              </a:rPr>
              <a:t> </a:t>
            </a:r>
            <a:r>
              <a:rPr sz="1349" spc="-4" dirty="0">
                <a:latin typeface="Times New Roman"/>
                <a:cs typeface="Times New Roman"/>
              </a:rPr>
              <a:t>etc. </a:t>
            </a:r>
            <a:r>
              <a:rPr sz="1349" spc="-325" dirty="0">
                <a:latin typeface="Times New Roman"/>
                <a:cs typeface="Times New Roman"/>
              </a:rPr>
              <a:t> </a:t>
            </a:r>
            <a:r>
              <a:rPr sz="1349" dirty="0">
                <a:latin typeface="Times New Roman"/>
                <a:cs typeface="Times New Roman"/>
              </a:rPr>
              <a:t>It </a:t>
            </a:r>
            <a:r>
              <a:rPr sz="1349" spc="-4" dirty="0">
                <a:latin typeface="Times New Roman"/>
                <a:cs typeface="Times New Roman"/>
              </a:rPr>
              <a:t>is </a:t>
            </a:r>
            <a:r>
              <a:rPr sz="1349" dirty="0">
                <a:latin typeface="Times New Roman"/>
                <a:cs typeface="Times New Roman"/>
              </a:rPr>
              <a:t>a </a:t>
            </a:r>
            <a:r>
              <a:rPr sz="1349" spc="-4" dirty="0">
                <a:latin typeface="Times New Roman"/>
                <a:cs typeface="Times New Roman"/>
              </a:rPr>
              <a:t>combination </a:t>
            </a:r>
            <a:r>
              <a:rPr sz="1349" dirty="0">
                <a:latin typeface="Times New Roman"/>
                <a:cs typeface="Times New Roman"/>
              </a:rPr>
              <a:t>of </a:t>
            </a:r>
            <a:r>
              <a:rPr sz="1349" spc="-4" dirty="0">
                <a:latin typeface="Times New Roman"/>
                <a:cs typeface="Times New Roman"/>
              </a:rPr>
              <a:t>OpenCV C++ </a:t>
            </a:r>
            <a:r>
              <a:rPr sz="1349" spc="-7" dirty="0">
                <a:latin typeface="Times New Roman"/>
                <a:cs typeface="Times New Roman"/>
              </a:rPr>
              <a:t>API </a:t>
            </a:r>
            <a:r>
              <a:rPr sz="1349" spc="-4" dirty="0">
                <a:latin typeface="Times New Roman"/>
                <a:cs typeface="Times New Roman"/>
              </a:rPr>
              <a:t>and Python </a:t>
            </a:r>
            <a:r>
              <a:rPr sz="1349" dirty="0">
                <a:latin typeface="Times New Roman"/>
                <a:cs typeface="Times New Roman"/>
              </a:rPr>
              <a:t>language. In our project </a:t>
            </a:r>
            <a:r>
              <a:rPr sz="1349" spc="-4" dirty="0">
                <a:latin typeface="Times New Roman"/>
                <a:cs typeface="Times New Roman"/>
              </a:rPr>
              <a:t>we </a:t>
            </a:r>
            <a:r>
              <a:rPr sz="1349" dirty="0">
                <a:latin typeface="Times New Roman"/>
                <a:cs typeface="Times New Roman"/>
              </a:rPr>
              <a:t>are using </a:t>
            </a:r>
            <a:r>
              <a:rPr sz="1349" spc="-4" dirty="0">
                <a:latin typeface="Times New Roman"/>
                <a:cs typeface="Times New Roman"/>
              </a:rPr>
              <a:t>OpenCV version </a:t>
            </a:r>
            <a:r>
              <a:rPr sz="1349" dirty="0">
                <a:latin typeface="Times New Roman"/>
                <a:cs typeface="Times New Roman"/>
              </a:rPr>
              <a:t>2 </a:t>
            </a:r>
            <a:r>
              <a:rPr sz="1349" spc="4" dirty="0">
                <a:latin typeface="Times New Roman"/>
                <a:cs typeface="Times New Roman"/>
              </a:rPr>
              <a:t> </a:t>
            </a:r>
            <a:r>
              <a:rPr sz="1349" dirty="0">
                <a:latin typeface="Times New Roman"/>
                <a:cs typeface="Times New Roman"/>
              </a:rPr>
              <a:t>OpenCV </a:t>
            </a:r>
            <a:r>
              <a:rPr sz="1349" spc="-4" dirty="0">
                <a:latin typeface="Times New Roman"/>
                <a:cs typeface="Times New Roman"/>
              </a:rPr>
              <a:t>is </a:t>
            </a:r>
            <a:r>
              <a:rPr sz="1349" dirty="0">
                <a:latin typeface="Times New Roman"/>
                <a:cs typeface="Times New Roman"/>
              </a:rPr>
              <a:t>used </a:t>
            </a:r>
            <a:r>
              <a:rPr sz="1349" spc="-4" dirty="0">
                <a:latin typeface="Times New Roman"/>
                <a:cs typeface="Times New Roman"/>
              </a:rPr>
              <a:t>to gesture </a:t>
            </a:r>
            <a:r>
              <a:rPr sz="1349" dirty="0">
                <a:latin typeface="Times New Roman"/>
                <a:cs typeface="Times New Roman"/>
              </a:rPr>
              <a:t>control </a:t>
            </a:r>
            <a:r>
              <a:rPr sz="1349" spc="-4" dirty="0">
                <a:latin typeface="Times New Roman"/>
                <a:cs typeface="Times New Roman"/>
              </a:rPr>
              <a:t>to </a:t>
            </a:r>
            <a:r>
              <a:rPr sz="1349" dirty="0">
                <a:latin typeface="Times New Roman"/>
                <a:cs typeface="Times New Roman"/>
              </a:rPr>
              <a:t>open a </a:t>
            </a:r>
            <a:r>
              <a:rPr sz="1349" spc="-4" dirty="0">
                <a:latin typeface="Times New Roman"/>
                <a:cs typeface="Times New Roman"/>
              </a:rPr>
              <a:t>camera and capture the image. It </a:t>
            </a:r>
            <a:r>
              <a:rPr sz="1349" dirty="0">
                <a:latin typeface="Times New Roman"/>
                <a:cs typeface="Times New Roman"/>
              </a:rPr>
              <a:t>is </a:t>
            </a:r>
            <a:r>
              <a:rPr sz="1349" spc="-4" dirty="0">
                <a:latin typeface="Times New Roman"/>
                <a:cs typeface="Times New Roman"/>
              </a:rPr>
              <a:t>also used in the image to text </a:t>
            </a:r>
            <a:r>
              <a:rPr sz="1349" dirty="0">
                <a:latin typeface="Times New Roman"/>
                <a:cs typeface="Times New Roman"/>
              </a:rPr>
              <a:t>and </a:t>
            </a:r>
            <a:r>
              <a:rPr sz="1349" spc="4" dirty="0">
                <a:latin typeface="Times New Roman"/>
                <a:cs typeface="Times New Roman"/>
              </a:rPr>
              <a:t> </a:t>
            </a:r>
            <a:r>
              <a:rPr sz="1349" dirty="0">
                <a:latin typeface="Times New Roman"/>
                <a:cs typeface="Times New Roman"/>
              </a:rPr>
              <a:t>voice</a:t>
            </a:r>
            <a:r>
              <a:rPr sz="1349" spc="7" dirty="0">
                <a:latin typeface="Times New Roman"/>
                <a:cs typeface="Times New Roman"/>
              </a:rPr>
              <a:t> </a:t>
            </a:r>
            <a:r>
              <a:rPr sz="1349" spc="-4" dirty="0">
                <a:latin typeface="Times New Roman"/>
                <a:cs typeface="Times New Roman"/>
              </a:rPr>
              <a:t>conversion</a:t>
            </a:r>
            <a:r>
              <a:rPr sz="1349" spc="4" dirty="0">
                <a:latin typeface="Times New Roman"/>
                <a:cs typeface="Times New Roman"/>
              </a:rPr>
              <a:t> </a:t>
            </a:r>
            <a:r>
              <a:rPr sz="1349" spc="-4" dirty="0">
                <a:latin typeface="Times New Roman"/>
                <a:cs typeface="Times New Roman"/>
              </a:rPr>
              <a:t>technique.</a:t>
            </a:r>
            <a:endParaRPr sz="1349">
              <a:latin typeface="Times New Roman"/>
              <a:cs typeface="Times New Roman"/>
            </a:endParaRPr>
          </a:p>
        </p:txBody>
      </p:sp>
      <p:pic>
        <p:nvPicPr>
          <p:cNvPr id="5" name="object 5"/>
          <p:cNvPicPr/>
          <p:nvPr/>
        </p:nvPicPr>
        <p:blipFill>
          <a:blip r:embed="rId2" cstate="print"/>
          <a:stretch>
            <a:fillRect/>
          </a:stretch>
        </p:blipFill>
        <p:spPr>
          <a:xfrm>
            <a:off x="3966754" y="2725302"/>
            <a:ext cx="2411561" cy="8544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351" y="1420062"/>
            <a:ext cx="658444" cy="263203"/>
          </a:xfrm>
          <a:prstGeom prst="rect">
            <a:avLst/>
          </a:prstGeom>
        </p:spPr>
        <p:txBody>
          <a:bodyPr vert="horz" wrap="square" lIns="0" tIns="9515" rIns="0" bIns="0" rtlCol="0" anchor="ctr">
            <a:spAutoFit/>
          </a:bodyPr>
          <a:lstStyle/>
          <a:p>
            <a:pPr marL="9515">
              <a:spcBef>
                <a:spcPts val="75"/>
              </a:spcBef>
            </a:pPr>
            <a:r>
              <a:rPr sz="1648" dirty="0"/>
              <a:t>e</a:t>
            </a:r>
            <a:r>
              <a:rPr sz="1648" spc="-4" dirty="0"/>
              <a:t>S</a:t>
            </a:r>
            <a:r>
              <a:rPr sz="1648" dirty="0"/>
              <a:t>p</a:t>
            </a:r>
            <a:r>
              <a:rPr sz="1648" spc="-7" dirty="0"/>
              <a:t>e</a:t>
            </a:r>
            <a:r>
              <a:rPr sz="1648" dirty="0"/>
              <a:t>ak</a:t>
            </a:r>
            <a:endParaRPr sz="164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14</a:t>
            </a:fld>
            <a:endParaRPr dirty="0"/>
          </a:p>
        </p:txBody>
      </p:sp>
      <p:sp>
        <p:nvSpPr>
          <p:cNvPr id="3" name="object 3"/>
          <p:cNvSpPr txBox="1"/>
          <p:nvPr/>
        </p:nvSpPr>
        <p:spPr>
          <a:xfrm>
            <a:off x="874350" y="1945464"/>
            <a:ext cx="6946015" cy="1853222"/>
          </a:xfrm>
          <a:prstGeom prst="rect">
            <a:avLst/>
          </a:prstGeom>
        </p:spPr>
        <p:txBody>
          <a:bodyPr vert="horz" wrap="square" lIns="0" tIns="9039" rIns="0" bIns="0" rtlCol="0">
            <a:spAutoFit/>
          </a:bodyPr>
          <a:lstStyle/>
          <a:p>
            <a:pPr marL="9515" marR="3806" algn="just">
              <a:lnSpc>
                <a:spcPct val="100099"/>
              </a:lnSpc>
              <a:spcBef>
                <a:spcPts val="71"/>
              </a:spcBef>
            </a:pPr>
            <a:r>
              <a:rPr sz="1498" spc="4" dirty="0">
                <a:latin typeface="Times New Roman"/>
                <a:cs typeface="Times New Roman"/>
              </a:rPr>
              <a:t>It </a:t>
            </a:r>
            <a:r>
              <a:rPr sz="1498" spc="-4" dirty="0">
                <a:latin typeface="Times New Roman"/>
                <a:cs typeface="Times New Roman"/>
              </a:rPr>
              <a:t>is </a:t>
            </a:r>
            <a:r>
              <a:rPr sz="1498" dirty="0">
                <a:latin typeface="Times New Roman"/>
                <a:cs typeface="Times New Roman"/>
              </a:rPr>
              <a:t>a compact open source software speech </a:t>
            </a:r>
            <a:r>
              <a:rPr sz="1498" spc="-4" dirty="0">
                <a:latin typeface="Times New Roman"/>
                <a:cs typeface="Times New Roman"/>
              </a:rPr>
              <a:t>synthesizer </a:t>
            </a:r>
            <a:r>
              <a:rPr sz="1498" dirty="0">
                <a:latin typeface="Times New Roman"/>
                <a:cs typeface="Times New Roman"/>
              </a:rPr>
              <a:t>for </a:t>
            </a:r>
            <a:r>
              <a:rPr sz="1498" spc="-4" dirty="0">
                <a:latin typeface="Times New Roman"/>
                <a:cs typeface="Times New Roman"/>
              </a:rPr>
              <a:t>English </a:t>
            </a:r>
            <a:r>
              <a:rPr sz="1498" dirty="0">
                <a:latin typeface="Times New Roman"/>
                <a:cs typeface="Times New Roman"/>
              </a:rPr>
              <a:t>and </a:t>
            </a:r>
            <a:r>
              <a:rPr sz="1498" spc="-11" dirty="0">
                <a:latin typeface="Times New Roman"/>
                <a:cs typeface="Times New Roman"/>
              </a:rPr>
              <a:t>11other </a:t>
            </a:r>
            <a:r>
              <a:rPr sz="1498" dirty="0">
                <a:latin typeface="Times New Roman"/>
                <a:cs typeface="Times New Roman"/>
              </a:rPr>
              <a:t>languages </a:t>
            </a:r>
            <a:r>
              <a:rPr sz="1498" spc="-363" dirty="0">
                <a:latin typeface="Times New Roman"/>
                <a:cs typeface="Times New Roman"/>
              </a:rPr>
              <a:t> </a:t>
            </a:r>
            <a:r>
              <a:rPr sz="1498" spc="4" dirty="0">
                <a:latin typeface="Times New Roman"/>
                <a:cs typeface="Times New Roman"/>
              </a:rPr>
              <a:t>for </a:t>
            </a:r>
            <a:r>
              <a:rPr sz="1498" dirty="0">
                <a:latin typeface="Times New Roman"/>
                <a:cs typeface="Times New Roman"/>
              </a:rPr>
              <a:t>Linux </a:t>
            </a:r>
            <a:r>
              <a:rPr sz="1498" spc="-4" dirty="0">
                <a:latin typeface="Times New Roman"/>
                <a:cs typeface="Times New Roman"/>
              </a:rPr>
              <a:t>and </a:t>
            </a:r>
            <a:r>
              <a:rPr sz="1498" spc="-7" dirty="0">
                <a:latin typeface="Times New Roman"/>
                <a:cs typeface="Times New Roman"/>
              </a:rPr>
              <a:t>Windows </a:t>
            </a:r>
            <a:r>
              <a:rPr sz="1498" dirty="0">
                <a:latin typeface="Times New Roman"/>
                <a:cs typeface="Times New Roman"/>
              </a:rPr>
              <a:t>platform. It </a:t>
            </a:r>
            <a:r>
              <a:rPr sz="1498" spc="-4" dirty="0">
                <a:latin typeface="Times New Roman"/>
                <a:cs typeface="Times New Roman"/>
              </a:rPr>
              <a:t>is </a:t>
            </a:r>
            <a:r>
              <a:rPr sz="1498" dirty="0">
                <a:latin typeface="Times New Roman"/>
                <a:cs typeface="Times New Roman"/>
              </a:rPr>
              <a:t>used </a:t>
            </a:r>
            <a:r>
              <a:rPr sz="1498" spc="-4" dirty="0">
                <a:latin typeface="Times New Roman"/>
                <a:cs typeface="Times New Roman"/>
              </a:rPr>
              <a:t>to </a:t>
            </a:r>
            <a:r>
              <a:rPr sz="1498" dirty="0">
                <a:latin typeface="Times New Roman"/>
                <a:cs typeface="Times New Roman"/>
              </a:rPr>
              <a:t>convert </a:t>
            </a:r>
            <a:r>
              <a:rPr sz="1498" spc="-4" dirty="0">
                <a:latin typeface="Times New Roman"/>
                <a:cs typeface="Times New Roman"/>
              </a:rPr>
              <a:t>text </a:t>
            </a:r>
            <a:r>
              <a:rPr sz="1498" dirty="0">
                <a:latin typeface="Times New Roman"/>
                <a:cs typeface="Times New Roman"/>
              </a:rPr>
              <a:t>to </a:t>
            </a:r>
            <a:r>
              <a:rPr sz="1498" spc="-4" dirty="0">
                <a:latin typeface="Times New Roman"/>
                <a:cs typeface="Times New Roman"/>
              </a:rPr>
              <a:t>voice. </a:t>
            </a:r>
            <a:r>
              <a:rPr sz="1498" dirty="0">
                <a:latin typeface="Times New Roman"/>
                <a:cs typeface="Times New Roman"/>
              </a:rPr>
              <a:t>It supports many </a:t>
            </a:r>
            <a:r>
              <a:rPr sz="1498" spc="4" dirty="0">
                <a:latin typeface="Times New Roman"/>
                <a:cs typeface="Times New Roman"/>
              </a:rPr>
              <a:t> </a:t>
            </a:r>
            <a:r>
              <a:rPr sz="1498" dirty="0">
                <a:latin typeface="Times New Roman"/>
                <a:cs typeface="Times New Roman"/>
              </a:rPr>
              <a:t>languages </a:t>
            </a:r>
            <a:r>
              <a:rPr sz="1498" spc="-4" dirty="0">
                <a:latin typeface="Times New Roman"/>
                <a:cs typeface="Times New Roman"/>
              </a:rPr>
              <a:t>in </a:t>
            </a:r>
            <a:r>
              <a:rPr sz="1498" dirty="0">
                <a:latin typeface="Times New Roman"/>
                <a:cs typeface="Times New Roman"/>
              </a:rPr>
              <a:t>a </a:t>
            </a:r>
            <a:r>
              <a:rPr sz="1498" spc="-4" dirty="0">
                <a:latin typeface="Times New Roman"/>
                <a:cs typeface="Times New Roman"/>
              </a:rPr>
              <a:t>small size. </a:t>
            </a:r>
            <a:r>
              <a:rPr sz="1498" dirty="0">
                <a:latin typeface="Times New Roman"/>
                <a:cs typeface="Times New Roman"/>
              </a:rPr>
              <a:t>The programming for eSpeak </a:t>
            </a:r>
            <a:r>
              <a:rPr sz="1498" spc="-4" dirty="0">
                <a:latin typeface="Times New Roman"/>
                <a:cs typeface="Times New Roman"/>
              </a:rPr>
              <a:t>software </a:t>
            </a:r>
            <a:r>
              <a:rPr sz="1498" dirty="0">
                <a:latin typeface="Times New Roman"/>
                <a:cs typeface="Times New Roman"/>
              </a:rPr>
              <a:t>is done using </a:t>
            </a:r>
            <a:r>
              <a:rPr sz="1498" spc="-4" dirty="0">
                <a:latin typeface="Times New Roman"/>
                <a:cs typeface="Times New Roman"/>
              </a:rPr>
              <a:t>rule files </a:t>
            </a:r>
            <a:r>
              <a:rPr sz="1498" dirty="0">
                <a:latin typeface="Times New Roman"/>
                <a:cs typeface="Times New Roman"/>
              </a:rPr>
              <a:t> </a:t>
            </a:r>
            <a:r>
              <a:rPr sz="1498" spc="-4" dirty="0">
                <a:latin typeface="Times New Roman"/>
                <a:cs typeface="Times New Roman"/>
              </a:rPr>
              <a:t>with </a:t>
            </a:r>
            <a:r>
              <a:rPr sz="1498" dirty="0">
                <a:latin typeface="Times New Roman"/>
                <a:cs typeface="Times New Roman"/>
              </a:rPr>
              <a:t>feedback. It supports </a:t>
            </a:r>
            <a:r>
              <a:rPr sz="1498" spc="-4" dirty="0">
                <a:latin typeface="Times New Roman"/>
                <a:cs typeface="Times New Roman"/>
              </a:rPr>
              <a:t>SSML. </a:t>
            </a:r>
            <a:r>
              <a:rPr sz="1498" dirty="0">
                <a:latin typeface="Times New Roman"/>
                <a:cs typeface="Times New Roman"/>
              </a:rPr>
              <a:t>It </a:t>
            </a:r>
            <a:r>
              <a:rPr sz="1498" spc="-4" dirty="0">
                <a:latin typeface="Times New Roman"/>
                <a:cs typeface="Times New Roman"/>
              </a:rPr>
              <a:t>can </a:t>
            </a:r>
            <a:r>
              <a:rPr sz="1498" dirty="0">
                <a:latin typeface="Times New Roman"/>
                <a:cs typeface="Times New Roman"/>
              </a:rPr>
              <a:t>be </a:t>
            </a:r>
            <a:r>
              <a:rPr sz="1498" spc="-4" dirty="0">
                <a:latin typeface="Times New Roman"/>
                <a:cs typeface="Times New Roman"/>
              </a:rPr>
              <a:t>modified </a:t>
            </a:r>
            <a:r>
              <a:rPr sz="1498" dirty="0">
                <a:latin typeface="Times New Roman"/>
                <a:cs typeface="Times New Roman"/>
              </a:rPr>
              <a:t>by </a:t>
            </a:r>
            <a:r>
              <a:rPr sz="1498" spc="-4" dirty="0">
                <a:latin typeface="Times New Roman"/>
                <a:cs typeface="Times New Roman"/>
              </a:rPr>
              <a:t>voice variant. </a:t>
            </a:r>
            <a:r>
              <a:rPr sz="1498" dirty="0">
                <a:latin typeface="Times New Roman"/>
                <a:cs typeface="Times New Roman"/>
              </a:rPr>
              <a:t>These are </a:t>
            </a:r>
            <a:r>
              <a:rPr sz="1498" spc="-4" dirty="0">
                <a:latin typeface="Times New Roman"/>
                <a:cs typeface="Times New Roman"/>
              </a:rPr>
              <a:t>text files </a:t>
            </a:r>
            <a:r>
              <a:rPr sz="1498" dirty="0">
                <a:latin typeface="Times New Roman"/>
                <a:cs typeface="Times New Roman"/>
              </a:rPr>
              <a:t> which can </a:t>
            </a:r>
            <a:r>
              <a:rPr sz="1498" spc="-4" dirty="0">
                <a:latin typeface="Times New Roman"/>
                <a:cs typeface="Times New Roman"/>
              </a:rPr>
              <a:t>change1characteristics </a:t>
            </a:r>
            <a:r>
              <a:rPr sz="1498" dirty="0">
                <a:latin typeface="Times New Roman"/>
                <a:cs typeface="Times New Roman"/>
              </a:rPr>
              <a:t>such </a:t>
            </a:r>
            <a:r>
              <a:rPr sz="1498" spc="-4" dirty="0">
                <a:latin typeface="Times New Roman"/>
                <a:cs typeface="Times New Roman"/>
              </a:rPr>
              <a:t>as1pitch </a:t>
            </a:r>
            <a:r>
              <a:rPr sz="1498" dirty="0">
                <a:latin typeface="Times New Roman"/>
                <a:cs typeface="Times New Roman"/>
              </a:rPr>
              <a:t>range, add </a:t>
            </a:r>
            <a:r>
              <a:rPr sz="1498" spc="-4" dirty="0">
                <a:latin typeface="Times New Roman"/>
                <a:cs typeface="Times New Roman"/>
              </a:rPr>
              <a:t>effects1such </a:t>
            </a:r>
            <a:r>
              <a:rPr sz="1498" dirty="0">
                <a:latin typeface="Times New Roman"/>
                <a:cs typeface="Times New Roman"/>
              </a:rPr>
              <a:t>as echo, whisper </a:t>
            </a:r>
            <a:r>
              <a:rPr sz="1498" spc="4" dirty="0">
                <a:latin typeface="Times New Roman"/>
                <a:cs typeface="Times New Roman"/>
              </a:rPr>
              <a:t> </a:t>
            </a:r>
            <a:r>
              <a:rPr sz="1498" dirty="0">
                <a:latin typeface="Times New Roman"/>
                <a:cs typeface="Times New Roman"/>
              </a:rPr>
              <a:t>and croaky </a:t>
            </a:r>
            <a:r>
              <a:rPr sz="1498" spc="-4" dirty="0">
                <a:latin typeface="Times New Roman"/>
                <a:cs typeface="Times New Roman"/>
              </a:rPr>
              <a:t>voice, </a:t>
            </a:r>
            <a:r>
              <a:rPr sz="1498" dirty="0">
                <a:latin typeface="Times New Roman"/>
                <a:cs typeface="Times New Roman"/>
              </a:rPr>
              <a:t>or make </a:t>
            </a:r>
            <a:r>
              <a:rPr sz="1498" spc="-4" dirty="0">
                <a:latin typeface="Times New Roman"/>
                <a:cs typeface="Times New Roman"/>
              </a:rPr>
              <a:t>systematic adjustments to </a:t>
            </a:r>
            <a:r>
              <a:rPr sz="1498" dirty="0">
                <a:latin typeface="Times New Roman"/>
                <a:cs typeface="Times New Roman"/>
              </a:rPr>
              <a:t>formant frequencies </a:t>
            </a:r>
            <a:r>
              <a:rPr sz="1498" spc="-4" dirty="0">
                <a:latin typeface="Times New Roman"/>
                <a:cs typeface="Times New Roman"/>
              </a:rPr>
              <a:t>to </a:t>
            </a:r>
            <a:r>
              <a:rPr sz="1498" dirty="0">
                <a:latin typeface="Times New Roman"/>
                <a:cs typeface="Times New Roman"/>
              </a:rPr>
              <a:t>change the </a:t>
            </a:r>
            <a:r>
              <a:rPr sz="1498" spc="4" dirty="0">
                <a:latin typeface="Times New Roman"/>
                <a:cs typeface="Times New Roman"/>
              </a:rPr>
              <a:t> </a:t>
            </a:r>
            <a:r>
              <a:rPr sz="1498" dirty="0">
                <a:latin typeface="Times New Roman"/>
                <a:cs typeface="Times New Roman"/>
              </a:rPr>
              <a:t>sound of </a:t>
            </a:r>
            <a:r>
              <a:rPr sz="1498" spc="-4" dirty="0">
                <a:latin typeface="Times New Roman"/>
                <a:cs typeface="Times New Roman"/>
              </a:rPr>
              <a:t>the voice. </a:t>
            </a:r>
            <a:r>
              <a:rPr sz="1498" dirty="0">
                <a:latin typeface="Times New Roman"/>
                <a:cs typeface="Times New Roman"/>
              </a:rPr>
              <a:t>The default </a:t>
            </a:r>
            <a:r>
              <a:rPr sz="1498" spc="-4" dirty="0">
                <a:latin typeface="Times New Roman"/>
                <a:cs typeface="Times New Roman"/>
              </a:rPr>
              <a:t>speaking speed </a:t>
            </a:r>
            <a:r>
              <a:rPr sz="1498" dirty="0">
                <a:latin typeface="Times New Roman"/>
                <a:cs typeface="Times New Roman"/>
              </a:rPr>
              <a:t>of 180 words </a:t>
            </a:r>
            <a:r>
              <a:rPr sz="1498" spc="-4" dirty="0">
                <a:latin typeface="Times New Roman"/>
                <a:cs typeface="Times New Roman"/>
              </a:rPr>
              <a:t>per minute is too fast to </a:t>
            </a:r>
            <a:r>
              <a:rPr sz="1498" dirty="0">
                <a:latin typeface="Times New Roman"/>
                <a:cs typeface="Times New Roman"/>
              </a:rPr>
              <a:t>be </a:t>
            </a:r>
            <a:r>
              <a:rPr sz="1498" spc="4" dirty="0">
                <a:latin typeface="Times New Roman"/>
                <a:cs typeface="Times New Roman"/>
              </a:rPr>
              <a:t> </a:t>
            </a:r>
            <a:r>
              <a:rPr sz="1498" spc="-4" dirty="0">
                <a:latin typeface="Times New Roman"/>
                <a:cs typeface="Times New Roman"/>
              </a:rPr>
              <a:t>intelligible.</a:t>
            </a:r>
            <a:r>
              <a:rPr sz="1498" spc="4" dirty="0">
                <a:latin typeface="Times New Roman"/>
                <a:cs typeface="Times New Roman"/>
              </a:rPr>
              <a:t> </a:t>
            </a:r>
            <a:r>
              <a:rPr sz="1498" dirty="0">
                <a:latin typeface="Times New Roman"/>
                <a:cs typeface="Times New Roman"/>
              </a:rPr>
              <a:t>In</a:t>
            </a:r>
            <a:r>
              <a:rPr sz="1498" spc="4" dirty="0">
                <a:latin typeface="Times New Roman"/>
                <a:cs typeface="Times New Roman"/>
              </a:rPr>
              <a:t> </a:t>
            </a:r>
            <a:r>
              <a:rPr sz="1498" dirty="0">
                <a:latin typeface="Times New Roman"/>
                <a:cs typeface="Times New Roman"/>
              </a:rPr>
              <a:t>our project</a:t>
            </a:r>
            <a:r>
              <a:rPr sz="1498" spc="4" dirty="0">
                <a:latin typeface="Times New Roman"/>
                <a:cs typeface="Times New Roman"/>
              </a:rPr>
              <a:t> </a:t>
            </a:r>
            <a:r>
              <a:rPr sz="1498" spc="-4" dirty="0">
                <a:latin typeface="Times New Roman"/>
                <a:cs typeface="Times New Roman"/>
              </a:rPr>
              <a:t>eSpeak</a:t>
            </a:r>
            <a:r>
              <a:rPr sz="1498" spc="4" dirty="0">
                <a:latin typeface="Times New Roman"/>
                <a:cs typeface="Times New Roman"/>
              </a:rPr>
              <a:t> </a:t>
            </a:r>
            <a:r>
              <a:rPr sz="1498" dirty="0">
                <a:latin typeface="Times New Roman"/>
                <a:cs typeface="Times New Roman"/>
              </a:rPr>
              <a:t>is</a:t>
            </a:r>
            <a:r>
              <a:rPr sz="1498" spc="-4" dirty="0">
                <a:latin typeface="Times New Roman"/>
                <a:cs typeface="Times New Roman"/>
              </a:rPr>
              <a:t> </a:t>
            </a:r>
            <a:r>
              <a:rPr sz="1498" dirty="0">
                <a:latin typeface="Times New Roman"/>
                <a:cs typeface="Times New Roman"/>
              </a:rPr>
              <a:t>used</a:t>
            </a:r>
            <a:r>
              <a:rPr sz="1498" spc="7" dirty="0">
                <a:latin typeface="Times New Roman"/>
                <a:cs typeface="Times New Roman"/>
              </a:rPr>
              <a:t> </a:t>
            </a:r>
            <a:r>
              <a:rPr sz="1498" spc="-4" dirty="0">
                <a:latin typeface="Times New Roman"/>
                <a:cs typeface="Times New Roman"/>
              </a:rPr>
              <a:t>to</a:t>
            </a:r>
            <a:r>
              <a:rPr sz="1498" spc="4" dirty="0">
                <a:latin typeface="Times New Roman"/>
                <a:cs typeface="Times New Roman"/>
              </a:rPr>
              <a:t> </a:t>
            </a:r>
            <a:r>
              <a:rPr sz="1498" dirty="0">
                <a:latin typeface="Times New Roman"/>
                <a:cs typeface="Times New Roman"/>
              </a:rPr>
              <a:t>convert</a:t>
            </a:r>
            <a:r>
              <a:rPr sz="1498" spc="-7" dirty="0">
                <a:latin typeface="Times New Roman"/>
                <a:cs typeface="Times New Roman"/>
              </a:rPr>
              <a:t> </a:t>
            </a:r>
            <a:r>
              <a:rPr sz="1498" spc="-4" dirty="0">
                <a:latin typeface="Times New Roman"/>
                <a:cs typeface="Times New Roman"/>
              </a:rPr>
              <a:t>the</a:t>
            </a:r>
            <a:r>
              <a:rPr sz="1498" dirty="0">
                <a:latin typeface="Times New Roman"/>
                <a:cs typeface="Times New Roman"/>
              </a:rPr>
              <a:t> </a:t>
            </a:r>
            <a:r>
              <a:rPr sz="1498" spc="-4" dirty="0">
                <a:latin typeface="Times New Roman"/>
                <a:cs typeface="Times New Roman"/>
              </a:rPr>
              <a:t>text</a:t>
            </a:r>
            <a:r>
              <a:rPr sz="1498" spc="4" dirty="0">
                <a:latin typeface="Times New Roman"/>
                <a:cs typeface="Times New Roman"/>
              </a:rPr>
              <a:t> </a:t>
            </a:r>
            <a:r>
              <a:rPr sz="1498" spc="-4" dirty="0">
                <a:latin typeface="Times New Roman"/>
                <a:cs typeface="Times New Roman"/>
              </a:rPr>
              <a:t>to</a:t>
            </a:r>
            <a:r>
              <a:rPr sz="1498" spc="4" dirty="0">
                <a:latin typeface="Times New Roman"/>
                <a:cs typeface="Times New Roman"/>
              </a:rPr>
              <a:t> </a:t>
            </a:r>
            <a:r>
              <a:rPr sz="1498" dirty="0">
                <a:latin typeface="Times New Roman"/>
                <a:cs typeface="Times New Roman"/>
              </a:rPr>
              <a:t>voice </a:t>
            </a:r>
            <a:r>
              <a:rPr sz="1498" spc="-4" dirty="0">
                <a:latin typeface="Times New Roman"/>
                <a:cs typeface="Times New Roman"/>
              </a:rPr>
              <a:t>signal.</a:t>
            </a:r>
            <a:endParaRPr sz="1498">
              <a:latin typeface="Times New Roman"/>
              <a:cs typeface="Times New Roman"/>
            </a:endParaRPr>
          </a:p>
        </p:txBody>
      </p:sp>
      <p:pic>
        <p:nvPicPr>
          <p:cNvPr id="4" name="object 4"/>
          <p:cNvPicPr/>
          <p:nvPr/>
        </p:nvPicPr>
        <p:blipFill>
          <a:blip r:embed="rId2" cstate="print"/>
          <a:stretch>
            <a:fillRect/>
          </a:stretch>
        </p:blipFill>
        <p:spPr>
          <a:xfrm>
            <a:off x="3401425" y="3835208"/>
            <a:ext cx="2415596" cy="1447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7212" y="950524"/>
            <a:ext cx="2777930" cy="413116"/>
          </a:xfrm>
          <a:prstGeom prst="rect">
            <a:avLst/>
          </a:prstGeom>
        </p:spPr>
        <p:txBody>
          <a:bodyPr vert="horz" wrap="square" lIns="0" tIns="9515" rIns="0" bIns="0" rtlCol="0" anchor="ctr">
            <a:spAutoFit/>
          </a:bodyPr>
          <a:lstStyle/>
          <a:p>
            <a:pPr marL="9515">
              <a:spcBef>
                <a:spcPts val="75"/>
              </a:spcBef>
            </a:pPr>
            <a:r>
              <a:rPr sz="2622" u="heavy" spc="-4" dirty="0">
                <a:uFill>
                  <a:solidFill>
                    <a:srgbClr val="000000"/>
                  </a:solidFill>
                </a:uFill>
              </a:rPr>
              <a:t>METHODOLOGY</a:t>
            </a:r>
            <a:endParaRPr sz="2622"/>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15</a:t>
            </a:fld>
            <a:endParaRPr dirty="0"/>
          </a:p>
        </p:txBody>
      </p:sp>
      <p:sp>
        <p:nvSpPr>
          <p:cNvPr id="3" name="object 3"/>
          <p:cNvSpPr txBox="1"/>
          <p:nvPr/>
        </p:nvSpPr>
        <p:spPr>
          <a:xfrm>
            <a:off x="1151354" y="1441574"/>
            <a:ext cx="6825173" cy="3596382"/>
          </a:xfrm>
          <a:prstGeom prst="rect">
            <a:avLst/>
          </a:prstGeom>
        </p:spPr>
        <p:txBody>
          <a:bodyPr vert="horz" wrap="square" lIns="0" tIns="140348" rIns="0" bIns="0" rtlCol="0">
            <a:spAutoFit/>
          </a:bodyPr>
          <a:lstStyle/>
          <a:p>
            <a:pPr marL="191248" indent="-182208" algn="just">
              <a:spcBef>
                <a:spcPts val="1105"/>
              </a:spcBef>
              <a:buSzPct val="95833"/>
              <a:buFont typeface="Wingdings"/>
              <a:buChar char=""/>
              <a:tabLst>
                <a:tab pos="191723" algn="l"/>
              </a:tabLst>
            </a:pPr>
            <a:r>
              <a:rPr sz="1798" b="1" spc="-4" dirty="0">
                <a:latin typeface="Times New Roman"/>
                <a:cs typeface="Times New Roman"/>
              </a:rPr>
              <a:t>Step</a:t>
            </a:r>
            <a:r>
              <a:rPr sz="1798" b="1" spc="-19" dirty="0">
                <a:latin typeface="Times New Roman"/>
                <a:cs typeface="Times New Roman"/>
              </a:rPr>
              <a:t> </a:t>
            </a:r>
            <a:r>
              <a:rPr sz="1798" b="1" dirty="0">
                <a:latin typeface="Times New Roman"/>
                <a:cs typeface="Times New Roman"/>
              </a:rPr>
              <a:t>1:</a:t>
            </a:r>
            <a:r>
              <a:rPr sz="1798" b="1" spc="-7" dirty="0">
                <a:latin typeface="Times New Roman"/>
                <a:cs typeface="Times New Roman"/>
              </a:rPr>
              <a:t> </a:t>
            </a:r>
            <a:r>
              <a:rPr sz="1798" b="1" spc="-4" dirty="0">
                <a:latin typeface="Times New Roman"/>
                <a:cs typeface="Times New Roman"/>
              </a:rPr>
              <a:t>Convolution</a:t>
            </a:r>
            <a:endParaRPr sz="1798" dirty="0">
              <a:latin typeface="Times New Roman"/>
              <a:cs typeface="Times New Roman"/>
            </a:endParaRPr>
          </a:p>
          <a:p>
            <a:pPr marL="9515" marR="5233" indent="215987" algn="just">
              <a:lnSpc>
                <a:spcPts val="1873"/>
              </a:lnSpc>
              <a:spcBef>
                <a:spcPts val="1094"/>
              </a:spcBef>
            </a:pPr>
            <a:r>
              <a:rPr sz="1648" dirty="0">
                <a:latin typeface="Times New Roman"/>
                <a:cs typeface="Times New Roman"/>
              </a:rPr>
              <a:t>A convolution is a joined </a:t>
            </a:r>
            <a:r>
              <a:rPr sz="1648" spc="-4" dirty="0">
                <a:latin typeface="Times New Roman"/>
                <a:cs typeface="Times New Roman"/>
              </a:rPr>
              <a:t>integration </a:t>
            </a:r>
            <a:r>
              <a:rPr sz="1648" dirty="0">
                <a:latin typeface="Times New Roman"/>
                <a:cs typeface="Times New Roman"/>
              </a:rPr>
              <a:t>of </a:t>
            </a:r>
            <a:r>
              <a:rPr sz="1648" spc="-4" dirty="0">
                <a:latin typeface="Times New Roman"/>
                <a:cs typeface="Times New Roman"/>
              </a:rPr>
              <a:t>two methods that demonstrates to </a:t>
            </a:r>
            <a:r>
              <a:rPr sz="1648" dirty="0">
                <a:latin typeface="Times New Roman"/>
                <a:cs typeface="Times New Roman"/>
              </a:rPr>
              <a:t>you </a:t>
            </a:r>
            <a:r>
              <a:rPr sz="1648" spc="4" dirty="0">
                <a:latin typeface="Times New Roman"/>
                <a:cs typeface="Times New Roman"/>
              </a:rPr>
              <a:t> </a:t>
            </a:r>
            <a:r>
              <a:rPr sz="1648" dirty="0">
                <a:latin typeface="Times New Roman"/>
                <a:cs typeface="Times New Roman"/>
              </a:rPr>
              <a:t>how</a:t>
            </a:r>
            <a:r>
              <a:rPr sz="1648" spc="-11" dirty="0">
                <a:latin typeface="Times New Roman"/>
                <a:cs typeface="Times New Roman"/>
              </a:rPr>
              <a:t> </a:t>
            </a:r>
            <a:r>
              <a:rPr sz="1648" dirty="0">
                <a:latin typeface="Times New Roman"/>
                <a:cs typeface="Times New Roman"/>
              </a:rPr>
              <a:t>one </a:t>
            </a:r>
            <a:r>
              <a:rPr sz="1648" spc="-4" dirty="0">
                <a:latin typeface="Times New Roman"/>
                <a:cs typeface="Times New Roman"/>
              </a:rPr>
              <a:t>method</a:t>
            </a:r>
            <a:r>
              <a:rPr sz="1648" spc="4" dirty="0">
                <a:latin typeface="Times New Roman"/>
                <a:cs typeface="Times New Roman"/>
              </a:rPr>
              <a:t> </a:t>
            </a:r>
            <a:r>
              <a:rPr sz="1648" spc="-4" dirty="0">
                <a:latin typeface="Times New Roman"/>
                <a:cs typeface="Times New Roman"/>
              </a:rPr>
              <a:t>changes</a:t>
            </a:r>
            <a:r>
              <a:rPr sz="1648" spc="-7" dirty="0">
                <a:latin typeface="Times New Roman"/>
                <a:cs typeface="Times New Roman"/>
              </a:rPr>
              <a:t> </a:t>
            </a:r>
            <a:r>
              <a:rPr sz="1648" dirty="0">
                <a:latin typeface="Times New Roman"/>
                <a:cs typeface="Times New Roman"/>
              </a:rPr>
              <a:t>the</a:t>
            </a:r>
            <a:r>
              <a:rPr sz="1648" spc="-7" dirty="0">
                <a:latin typeface="Times New Roman"/>
                <a:cs typeface="Times New Roman"/>
              </a:rPr>
              <a:t> </a:t>
            </a:r>
            <a:r>
              <a:rPr sz="1648" spc="-19" dirty="0">
                <a:latin typeface="Times New Roman"/>
                <a:cs typeface="Times New Roman"/>
              </a:rPr>
              <a:t>other.</a:t>
            </a:r>
            <a:endParaRPr sz="1648" dirty="0">
              <a:latin typeface="Times New Roman"/>
              <a:cs typeface="Times New Roman"/>
            </a:endParaRPr>
          </a:p>
          <a:p>
            <a:pPr marL="191248" indent="-182208" algn="just">
              <a:spcBef>
                <a:spcPts val="487"/>
              </a:spcBef>
              <a:buSzPct val="95833"/>
              <a:buFont typeface="Wingdings"/>
              <a:buChar char=""/>
              <a:tabLst>
                <a:tab pos="191723" algn="l"/>
              </a:tabLst>
            </a:pPr>
            <a:r>
              <a:rPr sz="1798" b="1" spc="-4" dirty="0">
                <a:latin typeface="Times New Roman"/>
                <a:cs typeface="Times New Roman"/>
              </a:rPr>
              <a:t>Step</a:t>
            </a:r>
            <a:r>
              <a:rPr sz="1798" b="1" spc="-7" dirty="0">
                <a:latin typeface="Times New Roman"/>
                <a:cs typeface="Times New Roman"/>
              </a:rPr>
              <a:t> </a:t>
            </a:r>
            <a:r>
              <a:rPr sz="1798" b="1" dirty="0">
                <a:latin typeface="Times New Roman"/>
                <a:cs typeface="Times New Roman"/>
              </a:rPr>
              <a:t>2:</a:t>
            </a:r>
            <a:r>
              <a:rPr sz="1798" b="1" spc="-94" dirty="0">
                <a:latin typeface="Times New Roman"/>
                <a:cs typeface="Times New Roman"/>
              </a:rPr>
              <a:t> </a:t>
            </a:r>
            <a:r>
              <a:rPr sz="1798" b="1" spc="-4" dirty="0">
                <a:latin typeface="Times New Roman"/>
                <a:cs typeface="Times New Roman"/>
              </a:rPr>
              <a:t>Apply </a:t>
            </a:r>
            <a:r>
              <a:rPr sz="1798" b="1" dirty="0">
                <a:latin typeface="Times New Roman"/>
                <a:cs typeface="Times New Roman"/>
              </a:rPr>
              <a:t>the</a:t>
            </a:r>
            <a:r>
              <a:rPr sz="1798" b="1" spc="-7" dirty="0">
                <a:latin typeface="Times New Roman"/>
                <a:cs typeface="Times New Roman"/>
              </a:rPr>
              <a:t> </a:t>
            </a:r>
            <a:r>
              <a:rPr sz="1798" b="1" spc="-4" dirty="0">
                <a:latin typeface="Times New Roman"/>
                <a:cs typeface="Times New Roman"/>
              </a:rPr>
              <a:t>ReLu</a:t>
            </a:r>
            <a:r>
              <a:rPr sz="1798" b="1" spc="-11" dirty="0">
                <a:latin typeface="Times New Roman"/>
                <a:cs typeface="Times New Roman"/>
              </a:rPr>
              <a:t> </a:t>
            </a:r>
            <a:r>
              <a:rPr sz="1798" b="1" dirty="0">
                <a:latin typeface="Times New Roman"/>
                <a:cs typeface="Times New Roman"/>
              </a:rPr>
              <a:t>(Rectified</a:t>
            </a:r>
            <a:r>
              <a:rPr sz="1798" b="1" spc="-7" dirty="0">
                <a:latin typeface="Times New Roman"/>
                <a:cs typeface="Times New Roman"/>
              </a:rPr>
              <a:t> </a:t>
            </a:r>
            <a:r>
              <a:rPr sz="1798" b="1" spc="-4" dirty="0">
                <a:latin typeface="Times New Roman"/>
                <a:cs typeface="Times New Roman"/>
              </a:rPr>
              <a:t>Linear</a:t>
            </a:r>
            <a:r>
              <a:rPr sz="1798" b="1" spc="-41" dirty="0">
                <a:latin typeface="Times New Roman"/>
                <a:cs typeface="Times New Roman"/>
              </a:rPr>
              <a:t> </a:t>
            </a:r>
            <a:r>
              <a:rPr sz="1798" b="1" spc="-4" dirty="0">
                <a:latin typeface="Times New Roman"/>
                <a:cs typeface="Times New Roman"/>
              </a:rPr>
              <a:t>Unit)</a:t>
            </a:r>
            <a:endParaRPr sz="1798" dirty="0">
              <a:latin typeface="Times New Roman"/>
              <a:cs typeface="Times New Roman"/>
            </a:endParaRPr>
          </a:p>
          <a:p>
            <a:pPr marL="9515" marR="5233" indent="246910" algn="just">
              <a:lnSpc>
                <a:spcPct val="91400"/>
              </a:lnSpc>
              <a:spcBef>
                <a:spcPts val="1109"/>
              </a:spcBef>
            </a:pPr>
            <a:r>
              <a:rPr sz="1648" spc="-4" dirty="0">
                <a:latin typeface="Times New Roman"/>
                <a:cs typeface="Times New Roman"/>
              </a:rPr>
              <a:t>In this step, </a:t>
            </a:r>
            <a:r>
              <a:rPr sz="1648" dirty="0">
                <a:latin typeface="Times New Roman"/>
                <a:cs typeface="Times New Roman"/>
              </a:rPr>
              <a:t>the </a:t>
            </a:r>
            <a:r>
              <a:rPr sz="1648" spc="-4" dirty="0">
                <a:latin typeface="Times New Roman"/>
                <a:cs typeface="Times New Roman"/>
              </a:rPr>
              <a:t>corrective function is used to increase nonlinearity </a:t>
            </a:r>
            <a:r>
              <a:rPr sz="1648" dirty="0">
                <a:latin typeface="Times New Roman"/>
                <a:cs typeface="Times New Roman"/>
              </a:rPr>
              <a:t>on </a:t>
            </a:r>
            <a:r>
              <a:rPr lang="en-US" sz="1648" spc="-7" dirty="0">
                <a:latin typeface="Times New Roman"/>
                <a:cs typeface="Times New Roman"/>
              </a:rPr>
              <a:t>D</a:t>
            </a:r>
            <a:r>
              <a:rPr sz="1648" spc="-7" dirty="0">
                <a:latin typeface="Times New Roman"/>
                <a:cs typeface="Times New Roman"/>
              </a:rPr>
              <a:t>NN. </a:t>
            </a:r>
            <a:r>
              <a:rPr sz="1648" spc="-4" dirty="0">
                <a:latin typeface="Times New Roman"/>
                <a:cs typeface="Times New Roman"/>
              </a:rPr>
              <a:t> </a:t>
            </a:r>
            <a:r>
              <a:rPr sz="1648" dirty="0">
                <a:latin typeface="Times New Roman"/>
                <a:cs typeface="Times New Roman"/>
              </a:rPr>
              <a:t>The </a:t>
            </a:r>
            <a:r>
              <a:rPr sz="1648" spc="-4" dirty="0">
                <a:latin typeface="Times New Roman"/>
                <a:cs typeface="Times New Roman"/>
              </a:rPr>
              <a:t>data set is made </a:t>
            </a:r>
            <a:r>
              <a:rPr sz="1648" dirty="0">
                <a:latin typeface="Times New Roman"/>
                <a:cs typeface="Times New Roman"/>
              </a:rPr>
              <a:t>up of </a:t>
            </a:r>
            <a:r>
              <a:rPr sz="1648" spc="-7" dirty="0">
                <a:latin typeface="Times New Roman"/>
                <a:cs typeface="Times New Roman"/>
              </a:rPr>
              <a:t>different </a:t>
            </a:r>
            <a:r>
              <a:rPr sz="1648" spc="-4" dirty="0">
                <a:latin typeface="Times New Roman"/>
                <a:cs typeface="Times New Roman"/>
              </a:rPr>
              <a:t>objects which are </a:t>
            </a:r>
            <a:r>
              <a:rPr sz="1648" dirty="0">
                <a:latin typeface="Times New Roman"/>
                <a:cs typeface="Times New Roman"/>
              </a:rPr>
              <a:t>not </a:t>
            </a:r>
            <a:r>
              <a:rPr sz="1648" spc="-4" dirty="0">
                <a:latin typeface="Times New Roman"/>
                <a:cs typeface="Times New Roman"/>
              </a:rPr>
              <a:t>linear to </a:t>
            </a:r>
            <a:r>
              <a:rPr sz="1648" dirty="0">
                <a:latin typeface="Times New Roman"/>
                <a:cs typeface="Times New Roman"/>
              </a:rPr>
              <a:t>one </a:t>
            </a:r>
            <a:r>
              <a:rPr sz="1648" spc="-15" dirty="0">
                <a:latin typeface="Times New Roman"/>
                <a:cs typeface="Times New Roman"/>
              </a:rPr>
              <a:t>another. </a:t>
            </a:r>
            <a:r>
              <a:rPr sz="1648" spc="-11" dirty="0">
                <a:latin typeface="Times New Roman"/>
                <a:cs typeface="Times New Roman"/>
              </a:rPr>
              <a:t> </a:t>
            </a:r>
            <a:r>
              <a:rPr sz="1648" spc="-4" dirty="0">
                <a:latin typeface="Times New Roman"/>
                <a:cs typeface="Times New Roman"/>
              </a:rPr>
              <a:t>Under this function, </a:t>
            </a:r>
            <a:r>
              <a:rPr sz="1648" dirty="0">
                <a:latin typeface="Times New Roman"/>
                <a:cs typeface="Times New Roman"/>
              </a:rPr>
              <a:t>the </a:t>
            </a:r>
            <a:r>
              <a:rPr sz="1648" spc="-4" dirty="0">
                <a:latin typeface="Times New Roman"/>
                <a:cs typeface="Times New Roman"/>
              </a:rPr>
              <a:t>grouping </a:t>
            </a:r>
            <a:r>
              <a:rPr sz="1648" dirty="0">
                <a:latin typeface="Times New Roman"/>
                <a:cs typeface="Times New Roman"/>
              </a:rPr>
              <a:t>of </a:t>
            </a:r>
            <a:r>
              <a:rPr sz="1648" spc="-4" dirty="0">
                <a:latin typeface="Times New Roman"/>
                <a:cs typeface="Times New Roman"/>
              </a:rPr>
              <a:t>information can </a:t>
            </a:r>
            <a:r>
              <a:rPr sz="1648" dirty="0">
                <a:latin typeface="Times New Roman"/>
                <a:cs typeface="Times New Roman"/>
              </a:rPr>
              <a:t>be </a:t>
            </a:r>
            <a:r>
              <a:rPr sz="1648" spc="-4" dirty="0">
                <a:latin typeface="Times New Roman"/>
                <a:cs typeface="Times New Roman"/>
              </a:rPr>
              <a:t>seen as </a:t>
            </a:r>
            <a:r>
              <a:rPr sz="1648" dirty="0">
                <a:latin typeface="Times New Roman"/>
                <a:cs typeface="Times New Roman"/>
              </a:rPr>
              <a:t>a </a:t>
            </a:r>
            <a:r>
              <a:rPr sz="1648" spc="-4" dirty="0">
                <a:latin typeface="Times New Roman"/>
                <a:cs typeface="Times New Roman"/>
              </a:rPr>
              <a:t>linear problem, </a:t>
            </a:r>
            <a:r>
              <a:rPr sz="1648" spc="-401" dirty="0">
                <a:latin typeface="Times New Roman"/>
                <a:cs typeface="Times New Roman"/>
              </a:rPr>
              <a:t> </a:t>
            </a:r>
            <a:r>
              <a:rPr sz="1648" spc="-4" dirty="0">
                <a:latin typeface="Times New Roman"/>
                <a:cs typeface="Times New Roman"/>
              </a:rPr>
              <a:t>although</a:t>
            </a:r>
            <a:r>
              <a:rPr sz="1648" spc="4" dirty="0">
                <a:latin typeface="Times New Roman"/>
                <a:cs typeface="Times New Roman"/>
              </a:rPr>
              <a:t> </a:t>
            </a:r>
            <a:r>
              <a:rPr sz="1648" spc="-4" dirty="0">
                <a:latin typeface="Times New Roman"/>
                <a:cs typeface="Times New Roman"/>
              </a:rPr>
              <a:t>it </a:t>
            </a:r>
            <a:r>
              <a:rPr sz="1648" dirty="0">
                <a:latin typeface="Times New Roman"/>
                <a:cs typeface="Times New Roman"/>
              </a:rPr>
              <a:t>is</a:t>
            </a:r>
            <a:r>
              <a:rPr sz="1648" spc="-7" dirty="0">
                <a:latin typeface="Times New Roman"/>
                <a:cs typeface="Times New Roman"/>
              </a:rPr>
              <a:t> </a:t>
            </a:r>
            <a:r>
              <a:rPr sz="1648" dirty="0">
                <a:latin typeface="Times New Roman"/>
                <a:cs typeface="Times New Roman"/>
              </a:rPr>
              <a:t>a</a:t>
            </a:r>
            <a:r>
              <a:rPr sz="1648" spc="-7" dirty="0">
                <a:latin typeface="Times New Roman"/>
                <a:cs typeface="Times New Roman"/>
              </a:rPr>
              <a:t> </a:t>
            </a:r>
            <a:r>
              <a:rPr sz="1648" spc="-4" dirty="0">
                <a:latin typeface="Times New Roman"/>
                <a:cs typeface="Times New Roman"/>
              </a:rPr>
              <a:t>non-straight problem.</a:t>
            </a:r>
            <a:endParaRPr sz="1648" dirty="0">
              <a:latin typeface="Times New Roman"/>
              <a:cs typeface="Times New Roman"/>
            </a:endParaRPr>
          </a:p>
          <a:p>
            <a:pPr marL="191248" indent="-182208" algn="just">
              <a:spcBef>
                <a:spcPts val="528"/>
              </a:spcBef>
              <a:buSzPct val="95833"/>
              <a:buFont typeface="Wingdings"/>
              <a:buChar char=""/>
              <a:tabLst>
                <a:tab pos="191723" algn="l"/>
              </a:tabLst>
            </a:pPr>
            <a:r>
              <a:rPr sz="1798" b="1" spc="-4" dirty="0">
                <a:latin typeface="Times New Roman"/>
                <a:cs typeface="Times New Roman"/>
              </a:rPr>
              <a:t>Step</a:t>
            </a:r>
            <a:r>
              <a:rPr sz="1798" b="1" spc="-19" dirty="0">
                <a:latin typeface="Times New Roman"/>
                <a:cs typeface="Times New Roman"/>
              </a:rPr>
              <a:t> </a:t>
            </a:r>
            <a:r>
              <a:rPr sz="1798" b="1" dirty="0">
                <a:latin typeface="Times New Roman"/>
                <a:cs typeface="Times New Roman"/>
              </a:rPr>
              <a:t>3:</a:t>
            </a:r>
            <a:r>
              <a:rPr sz="1798" b="1" spc="-11" dirty="0">
                <a:latin typeface="Times New Roman"/>
                <a:cs typeface="Times New Roman"/>
              </a:rPr>
              <a:t> </a:t>
            </a:r>
            <a:r>
              <a:rPr sz="1798" b="1" spc="-4" dirty="0">
                <a:latin typeface="Times New Roman"/>
                <a:cs typeface="Times New Roman"/>
              </a:rPr>
              <a:t>Pooling</a:t>
            </a:r>
            <a:endParaRPr sz="1798" dirty="0">
              <a:latin typeface="Times New Roman"/>
              <a:cs typeface="Times New Roman"/>
            </a:endParaRPr>
          </a:p>
          <a:p>
            <a:pPr marL="9515" marR="3806" indent="199812" algn="just">
              <a:lnSpc>
                <a:spcPct val="93700"/>
              </a:lnSpc>
              <a:spcBef>
                <a:spcPts val="1202"/>
              </a:spcBef>
            </a:pPr>
            <a:r>
              <a:rPr sz="1498" spc="-4" dirty="0">
                <a:latin typeface="Times New Roman"/>
                <a:cs typeface="Times New Roman"/>
              </a:rPr>
              <a:t>Spatial</a:t>
            </a:r>
            <a:r>
              <a:rPr sz="1498" dirty="0">
                <a:latin typeface="Times New Roman"/>
                <a:cs typeface="Times New Roman"/>
              </a:rPr>
              <a:t> </a:t>
            </a:r>
            <a:r>
              <a:rPr sz="1498" spc="-4" dirty="0">
                <a:latin typeface="Times New Roman"/>
                <a:cs typeface="Times New Roman"/>
              </a:rPr>
              <a:t>invariance</a:t>
            </a:r>
            <a:r>
              <a:rPr sz="1498" dirty="0">
                <a:latin typeface="Times New Roman"/>
                <a:cs typeface="Times New Roman"/>
              </a:rPr>
              <a:t> </a:t>
            </a:r>
            <a:r>
              <a:rPr sz="1498" spc="-4" dirty="0">
                <a:latin typeface="Times New Roman"/>
                <a:cs typeface="Times New Roman"/>
              </a:rPr>
              <a:t>is</a:t>
            </a:r>
            <a:r>
              <a:rPr sz="1498" dirty="0">
                <a:latin typeface="Times New Roman"/>
                <a:cs typeface="Times New Roman"/>
              </a:rPr>
              <a:t> a </a:t>
            </a:r>
            <a:r>
              <a:rPr sz="1498" spc="-4" dirty="0">
                <a:latin typeface="Times New Roman"/>
                <a:cs typeface="Times New Roman"/>
              </a:rPr>
              <a:t>term</a:t>
            </a:r>
            <a:r>
              <a:rPr sz="1498" dirty="0">
                <a:latin typeface="Times New Roman"/>
                <a:cs typeface="Times New Roman"/>
              </a:rPr>
              <a:t> </a:t>
            </a:r>
            <a:r>
              <a:rPr sz="1498" spc="-4" dirty="0">
                <a:latin typeface="Times New Roman"/>
                <a:cs typeface="Times New Roman"/>
              </a:rPr>
              <a:t>that</a:t>
            </a:r>
            <a:r>
              <a:rPr sz="1498" dirty="0">
                <a:latin typeface="Times New Roman"/>
                <a:cs typeface="Times New Roman"/>
              </a:rPr>
              <a:t> does not influence the</a:t>
            </a:r>
            <a:r>
              <a:rPr sz="1498" spc="4" dirty="0">
                <a:latin typeface="Times New Roman"/>
                <a:cs typeface="Times New Roman"/>
              </a:rPr>
              <a:t> </a:t>
            </a:r>
            <a:r>
              <a:rPr sz="1498" dirty="0">
                <a:latin typeface="Times New Roman"/>
                <a:cs typeface="Times New Roman"/>
              </a:rPr>
              <a:t>neural network's </a:t>
            </a:r>
            <a:r>
              <a:rPr sz="1498" spc="-4" dirty="0">
                <a:latin typeface="Times New Roman"/>
                <a:cs typeface="Times New Roman"/>
              </a:rPr>
              <a:t>ability</a:t>
            </a:r>
            <a:r>
              <a:rPr sz="1498" spc="367" dirty="0">
                <a:latin typeface="Times New Roman"/>
                <a:cs typeface="Times New Roman"/>
              </a:rPr>
              <a:t> </a:t>
            </a:r>
            <a:r>
              <a:rPr sz="1498" spc="-4" dirty="0">
                <a:latin typeface="Times New Roman"/>
                <a:cs typeface="Times New Roman"/>
              </a:rPr>
              <a:t>to </a:t>
            </a:r>
            <a:r>
              <a:rPr sz="1498" dirty="0">
                <a:latin typeface="Times New Roman"/>
                <a:cs typeface="Times New Roman"/>
              </a:rPr>
              <a:t> </a:t>
            </a:r>
            <a:r>
              <a:rPr sz="1498" spc="-4" dirty="0">
                <a:latin typeface="Times New Roman"/>
                <a:cs typeface="Times New Roman"/>
              </a:rPr>
              <a:t>detect </a:t>
            </a:r>
            <a:r>
              <a:rPr sz="1498" spc="-7" dirty="0">
                <a:latin typeface="Times New Roman"/>
                <a:cs typeface="Times New Roman"/>
              </a:rPr>
              <a:t>its </a:t>
            </a:r>
            <a:r>
              <a:rPr sz="1498" spc="-4" dirty="0">
                <a:latin typeface="Times New Roman"/>
                <a:cs typeface="Times New Roman"/>
              </a:rPr>
              <a:t>particular feats </a:t>
            </a:r>
            <a:r>
              <a:rPr sz="1498" dirty="0">
                <a:latin typeface="Times New Roman"/>
                <a:cs typeface="Times New Roman"/>
              </a:rPr>
              <a:t>when finding an </a:t>
            </a:r>
            <a:r>
              <a:rPr sz="1498" spc="-4" dirty="0">
                <a:latin typeface="Times New Roman"/>
                <a:cs typeface="Times New Roman"/>
              </a:rPr>
              <a:t>item in the data collection. </a:t>
            </a:r>
            <a:r>
              <a:rPr sz="1498" dirty="0">
                <a:latin typeface="Times New Roman"/>
                <a:cs typeface="Times New Roman"/>
              </a:rPr>
              <a:t>Pooling helps </a:t>
            </a:r>
            <a:r>
              <a:rPr lang="en-US" sz="1498" dirty="0">
                <a:latin typeface="Times New Roman"/>
                <a:cs typeface="Times New Roman"/>
              </a:rPr>
              <a:t>D</a:t>
            </a:r>
            <a:r>
              <a:rPr sz="1498" dirty="0">
                <a:latin typeface="Times New Roman"/>
                <a:cs typeface="Times New Roman"/>
              </a:rPr>
              <a:t>NN </a:t>
            </a:r>
            <a:r>
              <a:rPr sz="1498" spc="4" dirty="0">
                <a:latin typeface="Times New Roman"/>
                <a:cs typeface="Times New Roman"/>
              </a:rPr>
              <a:t> </a:t>
            </a:r>
            <a:r>
              <a:rPr sz="1498" spc="-4" dirty="0">
                <a:latin typeface="Times New Roman"/>
                <a:cs typeface="Times New Roman"/>
              </a:rPr>
              <a:t>to</a:t>
            </a:r>
            <a:r>
              <a:rPr sz="1498" spc="4" dirty="0">
                <a:latin typeface="Times New Roman"/>
                <a:cs typeface="Times New Roman"/>
              </a:rPr>
              <a:t> </a:t>
            </a:r>
            <a:r>
              <a:rPr sz="1498" spc="-4" dirty="0">
                <a:latin typeface="Times New Roman"/>
                <a:cs typeface="Times New Roman"/>
              </a:rPr>
              <a:t>detect</a:t>
            </a:r>
            <a:r>
              <a:rPr sz="1498" spc="-7" dirty="0">
                <a:latin typeface="Times New Roman"/>
                <a:cs typeface="Times New Roman"/>
              </a:rPr>
              <a:t> </a:t>
            </a:r>
            <a:r>
              <a:rPr sz="1498" spc="-4" dirty="0">
                <a:latin typeface="Times New Roman"/>
                <a:cs typeface="Times New Roman"/>
              </a:rPr>
              <a:t>swimming</a:t>
            </a:r>
            <a:r>
              <a:rPr sz="1498" spc="4" dirty="0">
                <a:latin typeface="Times New Roman"/>
                <a:cs typeface="Times New Roman"/>
              </a:rPr>
              <a:t> </a:t>
            </a:r>
            <a:r>
              <a:rPr sz="1498" dirty="0">
                <a:latin typeface="Times New Roman"/>
                <a:cs typeface="Times New Roman"/>
              </a:rPr>
              <a:t>pools,</a:t>
            </a:r>
            <a:r>
              <a:rPr sz="1498" spc="7" dirty="0">
                <a:latin typeface="Times New Roman"/>
                <a:cs typeface="Times New Roman"/>
              </a:rPr>
              <a:t> </a:t>
            </a:r>
            <a:r>
              <a:rPr sz="1498" spc="-4" dirty="0">
                <a:latin typeface="Times New Roman"/>
                <a:cs typeface="Times New Roman"/>
              </a:rPr>
              <a:t>such</a:t>
            </a:r>
            <a:r>
              <a:rPr sz="1498" spc="4" dirty="0">
                <a:latin typeface="Times New Roman"/>
                <a:cs typeface="Times New Roman"/>
              </a:rPr>
              <a:t> </a:t>
            </a:r>
            <a:r>
              <a:rPr sz="1498" dirty="0">
                <a:latin typeface="Times New Roman"/>
                <a:cs typeface="Times New Roman"/>
              </a:rPr>
              <a:t>as</a:t>
            </a:r>
            <a:r>
              <a:rPr sz="1498" spc="-4" dirty="0">
                <a:latin typeface="Times New Roman"/>
                <a:cs typeface="Times New Roman"/>
              </a:rPr>
              <a:t> </a:t>
            </a:r>
            <a:r>
              <a:rPr sz="1498" dirty="0">
                <a:latin typeface="Times New Roman"/>
                <a:cs typeface="Times New Roman"/>
              </a:rPr>
              <a:t>max</a:t>
            </a:r>
            <a:r>
              <a:rPr sz="1498" spc="7" dirty="0">
                <a:latin typeface="Times New Roman"/>
                <a:cs typeface="Times New Roman"/>
              </a:rPr>
              <a:t> </a:t>
            </a:r>
            <a:r>
              <a:rPr sz="1498" dirty="0">
                <a:latin typeface="Times New Roman"/>
                <a:cs typeface="Times New Roman"/>
              </a:rPr>
              <a:t>and</a:t>
            </a:r>
            <a:r>
              <a:rPr sz="1498" spc="4" dirty="0">
                <a:latin typeface="Times New Roman"/>
                <a:cs typeface="Times New Roman"/>
              </a:rPr>
              <a:t> </a:t>
            </a:r>
            <a:r>
              <a:rPr sz="1498" dirty="0">
                <a:latin typeface="Times New Roman"/>
                <a:cs typeface="Times New Roman"/>
              </a:rPr>
              <a:t>min</a:t>
            </a:r>
            <a:r>
              <a:rPr sz="1498" spc="4" dirty="0">
                <a:latin typeface="Times New Roman"/>
                <a:cs typeface="Times New Roman"/>
              </a:rPr>
              <a:t> </a:t>
            </a:r>
            <a:r>
              <a:rPr sz="1498" spc="-4" dirty="0">
                <a:latin typeface="Times New Roman"/>
                <a:cs typeface="Times New Roman"/>
              </a:rPr>
              <a:t>pools,</a:t>
            </a:r>
            <a:r>
              <a:rPr sz="1498" spc="7" dirty="0">
                <a:latin typeface="Times New Roman"/>
                <a:cs typeface="Times New Roman"/>
              </a:rPr>
              <a:t> </a:t>
            </a:r>
            <a:r>
              <a:rPr sz="1498" dirty="0">
                <a:latin typeface="Times New Roman"/>
                <a:cs typeface="Times New Roman"/>
              </a:rPr>
              <a:t>for</a:t>
            </a:r>
            <a:r>
              <a:rPr sz="1498" spc="7" dirty="0">
                <a:latin typeface="Times New Roman"/>
                <a:cs typeface="Times New Roman"/>
              </a:rPr>
              <a:t> </a:t>
            </a:r>
            <a:r>
              <a:rPr sz="1498" spc="-4" dirty="0">
                <a:latin typeface="Times New Roman"/>
                <a:cs typeface="Times New Roman"/>
              </a:rPr>
              <a:t>example.</a:t>
            </a:r>
            <a:endParaRPr sz="1498"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7908" y="1420611"/>
            <a:ext cx="7192455" cy="3958341"/>
          </a:xfrm>
          <a:prstGeom prst="rect">
            <a:avLst/>
          </a:prstGeom>
        </p:spPr>
        <p:txBody>
          <a:bodyPr vert="horz" wrap="square" lIns="0" tIns="139396" rIns="0" bIns="0" rtlCol="0">
            <a:spAutoFit/>
          </a:bodyPr>
          <a:lstStyle/>
          <a:p>
            <a:pPr marL="192200" indent="-182208" algn="just">
              <a:spcBef>
                <a:spcPts val="1098"/>
              </a:spcBef>
              <a:buSzPct val="95833"/>
              <a:buFont typeface="Wingdings"/>
              <a:buChar char=""/>
              <a:tabLst>
                <a:tab pos="192676" algn="l"/>
              </a:tabLst>
            </a:pPr>
            <a:r>
              <a:rPr sz="1798" b="1" spc="-4" dirty="0">
                <a:latin typeface="Times New Roman"/>
                <a:cs typeface="Times New Roman"/>
              </a:rPr>
              <a:t>Step</a:t>
            </a:r>
            <a:r>
              <a:rPr sz="1798" b="1" spc="-22" dirty="0">
                <a:latin typeface="Times New Roman"/>
                <a:cs typeface="Times New Roman"/>
              </a:rPr>
              <a:t> </a:t>
            </a:r>
            <a:r>
              <a:rPr sz="1798" b="1" dirty="0">
                <a:latin typeface="Times New Roman"/>
                <a:cs typeface="Times New Roman"/>
              </a:rPr>
              <a:t>4:</a:t>
            </a:r>
            <a:r>
              <a:rPr sz="1798" b="1" spc="-15" dirty="0">
                <a:latin typeface="Times New Roman"/>
                <a:cs typeface="Times New Roman"/>
              </a:rPr>
              <a:t> </a:t>
            </a:r>
            <a:r>
              <a:rPr sz="1798" b="1" spc="-4" dirty="0">
                <a:latin typeface="Times New Roman"/>
                <a:cs typeface="Times New Roman"/>
              </a:rPr>
              <a:t>Flattening</a:t>
            </a:r>
            <a:endParaRPr sz="1798" dirty="0">
              <a:latin typeface="Times New Roman"/>
              <a:cs typeface="Times New Roman"/>
            </a:endParaRPr>
          </a:p>
          <a:p>
            <a:pPr marL="9515" marR="6185" indent="129402" algn="just">
              <a:lnSpc>
                <a:spcPct val="92400"/>
              </a:lnSpc>
              <a:spcBef>
                <a:spcPts val="1090"/>
              </a:spcBef>
            </a:pPr>
            <a:r>
              <a:rPr sz="1648" dirty="0">
                <a:latin typeface="Times New Roman"/>
                <a:cs typeface="Times New Roman"/>
              </a:rPr>
              <a:t>The next </a:t>
            </a:r>
            <a:r>
              <a:rPr sz="1648" spc="-4" dirty="0">
                <a:latin typeface="Times New Roman"/>
                <a:cs typeface="Times New Roman"/>
              </a:rPr>
              <a:t>move is to flatten the </a:t>
            </a:r>
            <a:r>
              <a:rPr sz="1648" dirty="0">
                <a:latin typeface="Times New Roman"/>
                <a:cs typeface="Times New Roman"/>
              </a:rPr>
              <a:t>pooled </a:t>
            </a:r>
            <a:r>
              <a:rPr sz="1648" spc="-4" dirty="0">
                <a:latin typeface="Times New Roman"/>
                <a:cs typeface="Times New Roman"/>
              </a:rPr>
              <a:t>diagram </a:t>
            </a:r>
            <a:r>
              <a:rPr sz="1648" dirty="0">
                <a:latin typeface="Times New Roman"/>
                <a:cs typeface="Times New Roman"/>
              </a:rPr>
              <a:t>of </a:t>
            </a:r>
            <a:r>
              <a:rPr sz="1648" spc="-4" dirty="0">
                <a:latin typeface="Times New Roman"/>
                <a:cs typeface="Times New Roman"/>
              </a:rPr>
              <a:t>functions</a:t>
            </a:r>
            <a:r>
              <a:rPr sz="1648" dirty="0">
                <a:latin typeface="Times New Roman"/>
                <a:cs typeface="Times New Roman"/>
              </a:rPr>
              <a:t> . </a:t>
            </a:r>
            <a:r>
              <a:rPr sz="1648" spc="-4" dirty="0">
                <a:latin typeface="Times New Roman"/>
                <a:cs typeface="Times New Roman"/>
              </a:rPr>
              <a:t>Flattening means that </a:t>
            </a:r>
            <a:r>
              <a:rPr sz="1648" dirty="0">
                <a:latin typeface="Times New Roman"/>
                <a:cs typeface="Times New Roman"/>
              </a:rPr>
              <a:t> the </a:t>
            </a:r>
            <a:r>
              <a:rPr sz="1648" spc="-4" dirty="0">
                <a:latin typeface="Times New Roman"/>
                <a:cs typeface="Times New Roman"/>
              </a:rPr>
              <a:t>entire matrix </a:t>
            </a:r>
            <a:r>
              <a:rPr sz="1648" dirty="0">
                <a:latin typeface="Times New Roman"/>
                <a:cs typeface="Times New Roman"/>
              </a:rPr>
              <a:t>of </a:t>
            </a:r>
            <a:r>
              <a:rPr sz="1648" spc="-4" dirty="0">
                <a:latin typeface="Times New Roman"/>
                <a:cs typeface="Times New Roman"/>
              </a:rPr>
              <a:t>the pulled-up map is transformed into the neural network in </a:t>
            </a:r>
            <a:r>
              <a:rPr sz="1648" dirty="0">
                <a:latin typeface="Times New Roman"/>
                <a:cs typeface="Times New Roman"/>
              </a:rPr>
              <a:t>a </a:t>
            </a:r>
            <a:r>
              <a:rPr sz="1648" spc="4" dirty="0">
                <a:latin typeface="Times New Roman"/>
                <a:cs typeface="Times New Roman"/>
              </a:rPr>
              <a:t> </a:t>
            </a:r>
            <a:r>
              <a:rPr sz="1648" spc="-4" dirty="0">
                <a:latin typeface="Times New Roman"/>
                <a:cs typeface="Times New Roman"/>
              </a:rPr>
              <a:t>single</a:t>
            </a:r>
            <a:r>
              <a:rPr sz="1648" spc="-11" dirty="0">
                <a:latin typeface="Times New Roman"/>
                <a:cs typeface="Times New Roman"/>
              </a:rPr>
              <a:t> </a:t>
            </a:r>
            <a:r>
              <a:rPr sz="1648" spc="-4" dirty="0">
                <a:latin typeface="Times New Roman"/>
                <a:cs typeface="Times New Roman"/>
              </a:rPr>
              <a:t>column.</a:t>
            </a:r>
            <a:endParaRPr sz="1648" dirty="0">
              <a:latin typeface="Times New Roman"/>
              <a:cs typeface="Times New Roman"/>
            </a:endParaRPr>
          </a:p>
          <a:p>
            <a:pPr marL="192200" indent="-182208" algn="just">
              <a:spcBef>
                <a:spcPts val="528"/>
              </a:spcBef>
              <a:buSzPct val="95833"/>
              <a:buFont typeface="Wingdings"/>
              <a:buChar char=""/>
              <a:tabLst>
                <a:tab pos="192676" algn="l"/>
              </a:tabLst>
            </a:pPr>
            <a:r>
              <a:rPr sz="1798" b="1" spc="-4" dirty="0">
                <a:latin typeface="Times New Roman"/>
                <a:cs typeface="Times New Roman"/>
              </a:rPr>
              <a:t>Step</a:t>
            </a:r>
            <a:r>
              <a:rPr sz="1798" b="1" spc="-19" dirty="0">
                <a:latin typeface="Times New Roman"/>
                <a:cs typeface="Times New Roman"/>
              </a:rPr>
              <a:t> </a:t>
            </a:r>
            <a:r>
              <a:rPr sz="1798" b="1" dirty="0">
                <a:latin typeface="Times New Roman"/>
                <a:cs typeface="Times New Roman"/>
              </a:rPr>
              <a:t>5:</a:t>
            </a:r>
            <a:r>
              <a:rPr sz="1798" b="1" spc="-11" dirty="0">
                <a:latin typeface="Times New Roman"/>
                <a:cs typeface="Times New Roman"/>
              </a:rPr>
              <a:t> </a:t>
            </a:r>
            <a:r>
              <a:rPr sz="1798" b="1" spc="-4" dirty="0">
                <a:latin typeface="Times New Roman"/>
                <a:cs typeface="Times New Roman"/>
              </a:rPr>
              <a:t>Full</a:t>
            </a:r>
            <a:r>
              <a:rPr sz="1798" b="1" spc="-15" dirty="0">
                <a:latin typeface="Times New Roman"/>
                <a:cs typeface="Times New Roman"/>
              </a:rPr>
              <a:t> </a:t>
            </a:r>
            <a:r>
              <a:rPr sz="1798" b="1" dirty="0">
                <a:latin typeface="Times New Roman"/>
                <a:cs typeface="Times New Roman"/>
              </a:rPr>
              <a:t>connection</a:t>
            </a:r>
            <a:endParaRPr sz="1798" dirty="0">
              <a:latin typeface="Times New Roman"/>
              <a:cs typeface="Times New Roman"/>
            </a:endParaRPr>
          </a:p>
          <a:p>
            <a:pPr marL="9515" marR="3806" indent="222647" algn="just">
              <a:lnSpc>
                <a:spcPct val="90500"/>
              </a:lnSpc>
              <a:spcBef>
                <a:spcPts val="1128"/>
              </a:spcBef>
            </a:pPr>
            <a:r>
              <a:rPr sz="1648" dirty="0">
                <a:latin typeface="Times New Roman"/>
                <a:cs typeface="Times New Roman"/>
              </a:rPr>
              <a:t>The</a:t>
            </a:r>
            <a:r>
              <a:rPr sz="1648" spc="386" dirty="0">
                <a:latin typeface="Times New Roman"/>
                <a:cs typeface="Times New Roman"/>
              </a:rPr>
              <a:t> </a:t>
            </a:r>
            <a:r>
              <a:rPr sz="1648" spc="-4" dirty="0">
                <a:latin typeface="Times New Roman"/>
                <a:cs typeface="Times New Roman"/>
              </a:rPr>
              <a:t>flattened</a:t>
            </a:r>
            <a:r>
              <a:rPr sz="1648" spc="393" dirty="0">
                <a:latin typeface="Times New Roman"/>
                <a:cs typeface="Times New Roman"/>
              </a:rPr>
              <a:t> </a:t>
            </a:r>
            <a:r>
              <a:rPr sz="1648" spc="-4" dirty="0">
                <a:latin typeface="Times New Roman"/>
                <a:cs typeface="Times New Roman"/>
              </a:rPr>
              <a:t>feature</a:t>
            </a:r>
            <a:r>
              <a:rPr sz="1648" spc="390" dirty="0">
                <a:latin typeface="Times New Roman"/>
                <a:cs typeface="Times New Roman"/>
              </a:rPr>
              <a:t> </a:t>
            </a:r>
            <a:r>
              <a:rPr sz="1648" spc="-4" dirty="0">
                <a:latin typeface="Times New Roman"/>
                <a:cs typeface="Times New Roman"/>
              </a:rPr>
              <a:t>map</a:t>
            </a:r>
            <a:r>
              <a:rPr sz="1648" spc="393" dirty="0">
                <a:latin typeface="Times New Roman"/>
                <a:cs typeface="Times New Roman"/>
              </a:rPr>
              <a:t> </a:t>
            </a:r>
            <a:r>
              <a:rPr sz="1648" dirty="0">
                <a:latin typeface="Times New Roman"/>
                <a:cs typeface="Times New Roman"/>
              </a:rPr>
              <a:t>should</a:t>
            </a:r>
            <a:r>
              <a:rPr sz="1648" spc="401" dirty="0">
                <a:latin typeface="Times New Roman"/>
                <a:cs typeface="Times New Roman"/>
              </a:rPr>
              <a:t> </a:t>
            </a:r>
            <a:r>
              <a:rPr sz="1648" dirty="0">
                <a:latin typeface="Times New Roman"/>
                <a:cs typeface="Times New Roman"/>
              </a:rPr>
              <a:t>be</a:t>
            </a:r>
            <a:r>
              <a:rPr sz="1648" spc="386" dirty="0">
                <a:latin typeface="Times New Roman"/>
                <a:cs typeface="Times New Roman"/>
              </a:rPr>
              <a:t> </a:t>
            </a:r>
            <a:r>
              <a:rPr sz="1648" spc="-4" dirty="0">
                <a:latin typeface="Times New Roman"/>
                <a:cs typeface="Times New Roman"/>
              </a:rPr>
              <a:t>moved</a:t>
            </a:r>
            <a:r>
              <a:rPr sz="1648" spc="393" dirty="0">
                <a:latin typeface="Times New Roman"/>
                <a:cs typeface="Times New Roman"/>
              </a:rPr>
              <a:t> </a:t>
            </a:r>
            <a:r>
              <a:rPr sz="1648" dirty="0">
                <a:latin typeface="Times New Roman"/>
                <a:cs typeface="Times New Roman"/>
              </a:rPr>
              <a:t>through</a:t>
            </a:r>
            <a:r>
              <a:rPr sz="1648" spc="401" dirty="0">
                <a:latin typeface="Times New Roman"/>
                <a:cs typeface="Times New Roman"/>
              </a:rPr>
              <a:t> </a:t>
            </a:r>
            <a:r>
              <a:rPr sz="1648" dirty="0">
                <a:latin typeface="Times New Roman"/>
                <a:cs typeface="Times New Roman"/>
              </a:rPr>
              <a:t>the</a:t>
            </a:r>
            <a:r>
              <a:rPr sz="1648" spc="390" dirty="0">
                <a:latin typeface="Times New Roman"/>
                <a:cs typeface="Times New Roman"/>
              </a:rPr>
              <a:t> </a:t>
            </a:r>
            <a:r>
              <a:rPr sz="1648" spc="-4" dirty="0">
                <a:latin typeface="Times New Roman"/>
                <a:cs typeface="Times New Roman"/>
              </a:rPr>
              <a:t>neural</a:t>
            </a:r>
            <a:r>
              <a:rPr sz="1648" spc="393" dirty="0">
                <a:latin typeface="Times New Roman"/>
                <a:cs typeface="Times New Roman"/>
              </a:rPr>
              <a:t> </a:t>
            </a:r>
            <a:r>
              <a:rPr sz="1648" spc="-4" dirty="0">
                <a:latin typeface="Times New Roman"/>
                <a:cs typeface="Times New Roman"/>
              </a:rPr>
              <a:t>network</a:t>
            </a:r>
            <a:r>
              <a:rPr sz="1648" spc="393" dirty="0">
                <a:latin typeface="Times New Roman"/>
                <a:cs typeface="Times New Roman"/>
              </a:rPr>
              <a:t> </a:t>
            </a:r>
            <a:r>
              <a:rPr sz="1648" spc="-4" dirty="0">
                <a:latin typeface="Times New Roman"/>
                <a:cs typeface="Times New Roman"/>
              </a:rPr>
              <a:t>after </a:t>
            </a:r>
            <a:r>
              <a:rPr sz="1648" spc="-405" dirty="0">
                <a:latin typeface="Times New Roman"/>
                <a:cs typeface="Times New Roman"/>
              </a:rPr>
              <a:t> </a:t>
            </a:r>
            <a:r>
              <a:rPr sz="1648" spc="-4" dirty="0">
                <a:latin typeface="Times New Roman"/>
                <a:cs typeface="Times New Roman"/>
              </a:rPr>
              <a:t>flattening. This transfer is made </a:t>
            </a:r>
            <a:r>
              <a:rPr sz="1648" dirty="0">
                <a:latin typeface="Times New Roman"/>
                <a:cs typeface="Times New Roman"/>
              </a:rPr>
              <a:t>via the </a:t>
            </a:r>
            <a:r>
              <a:rPr sz="1648" spc="-4" dirty="0">
                <a:latin typeface="Times New Roman"/>
                <a:cs typeface="Times New Roman"/>
              </a:rPr>
              <a:t>plate, </a:t>
            </a:r>
            <a:r>
              <a:rPr sz="1648" dirty="0">
                <a:latin typeface="Times New Roman"/>
                <a:cs typeface="Times New Roman"/>
              </a:rPr>
              <a:t>the </a:t>
            </a:r>
            <a:r>
              <a:rPr sz="1648" spc="-4" dirty="0">
                <a:latin typeface="Times New Roman"/>
                <a:cs typeface="Times New Roman"/>
              </a:rPr>
              <a:t>completely attached plate, and </a:t>
            </a:r>
            <a:r>
              <a:rPr sz="1648" dirty="0">
                <a:latin typeface="Times New Roman"/>
                <a:cs typeface="Times New Roman"/>
              </a:rPr>
              <a:t>the </a:t>
            </a:r>
            <a:r>
              <a:rPr sz="1648" spc="4" dirty="0">
                <a:latin typeface="Times New Roman"/>
                <a:cs typeface="Times New Roman"/>
              </a:rPr>
              <a:t> </a:t>
            </a:r>
            <a:r>
              <a:rPr sz="1648" dirty="0">
                <a:latin typeface="Times New Roman"/>
                <a:cs typeface="Times New Roman"/>
              </a:rPr>
              <a:t>output </a:t>
            </a:r>
            <a:r>
              <a:rPr sz="1648" spc="-4" dirty="0">
                <a:latin typeface="Times New Roman"/>
                <a:cs typeface="Times New Roman"/>
              </a:rPr>
              <a:t>sheet. </a:t>
            </a:r>
            <a:r>
              <a:rPr sz="1648" dirty="0">
                <a:latin typeface="Times New Roman"/>
                <a:cs typeface="Times New Roman"/>
              </a:rPr>
              <a:t>The </a:t>
            </a:r>
            <a:r>
              <a:rPr sz="1648" spc="-4" dirty="0">
                <a:latin typeface="Times New Roman"/>
                <a:cs typeface="Times New Roman"/>
              </a:rPr>
              <a:t>completely connected layer is </a:t>
            </a:r>
            <a:r>
              <a:rPr sz="1648" spc="-7" dirty="0">
                <a:latin typeface="Times New Roman"/>
                <a:cs typeface="Times New Roman"/>
              </a:rPr>
              <a:t>similar </a:t>
            </a:r>
            <a:r>
              <a:rPr sz="1648" spc="-4" dirty="0">
                <a:latin typeface="Times New Roman"/>
                <a:cs typeface="Times New Roman"/>
              </a:rPr>
              <a:t>to </a:t>
            </a:r>
            <a:r>
              <a:rPr sz="1648" dirty="0">
                <a:latin typeface="Times New Roman"/>
                <a:cs typeface="Times New Roman"/>
              </a:rPr>
              <a:t>the hidden </a:t>
            </a:r>
            <a:r>
              <a:rPr lang="en-US" sz="1648" spc="-4" dirty="0">
                <a:latin typeface="Times New Roman"/>
                <a:cs typeface="Times New Roman"/>
              </a:rPr>
              <a:t>D</a:t>
            </a:r>
            <a:r>
              <a:rPr sz="1648" spc="-4" dirty="0">
                <a:latin typeface="Times New Roman"/>
                <a:cs typeface="Times New Roman"/>
              </a:rPr>
              <a:t>NN layer </a:t>
            </a:r>
            <a:r>
              <a:rPr sz="1648" dirty="0">
                <a:latin typeface="Times New Roman"/>
                <a:cs typeface="Times New Roman"/>
              </a:rPr>
              <a:t>but </a:t>
            </a:r>
            <a:r>
              <a:rPr sz="1648" spc="4" dirty="0">
                <a:latin typeface="Times New Roman"/>
                <a:cs typeface="Times New Roman"/>
              </a:rPr>
              <a:t> </a:t>
            </a:r>
            <a:r>
              <a:rPr sz="1648" dirty="0">
                <a:latin typeface="Times New Roman"/>
                <a:cs typeface="Times New Roman"/>
              </a:rPr>
              <a:t>is</a:t>
            </a:r>
            <a:r>
              <a:rPr sz="1648" spc="202" dirty="0">
                <a:latin typeface="Times New Roman"/>
                <a:cs typeface="Times New Roman"/>
              </a:rPr>
              <a:t> </a:t>
            </a:r>
            <a:r>
              <a:rPr sz="1648" spc="-4" dirty="0">
                <a:latin typeface="Times New Roman"/>
                <a:cs typeface="Times New Roman"/>
              </a:rPr>
              <a:t>in</a:t>
            </a:r>
            <a:r>
              <a:rPr sz="1648" spc="214" dirty="0">
                <a:latin typeface="Times New Roman"/>
                <a:cs typeface="Times New Roman"/>
              </a:rPr>
              <a:t> </a:t>
            </a:r>
            <a:r>
              <a:rPr sz="1648" spc="-4" dirty="0">
                <a:latin typeface="Times New Roman"/>
                <a:cs typeface="Times New Roman"/>
              </a:rPr>
              <a:t>this</a:t>
            </a:r>
            <a:r>
              <a:rPr sz="1648" spc="199" dirty="0">
                <a:latin typeface="Times New Roman"/>
                <a:cs typeface="Times New Roman"/>
              </a:rPr>
              <a:t> </a:t>
            </a:r>
            <a:r>
              <a:rPr sz="1648" spc="-4" dirty="0">
                <a:latin typeface="Times New Roman"/>
                <a:cs typeface="Times New Roman"/>
              </a:rPr>
              <a:t>case</a:t>
            </a:r>
            <a:r>
              <a:rPr sz="1648" spc="206" dirty="0">
                <a:latin typeface="Times New Roman"/>
                <a:cs typeface="Times New Roman"/>
              </a:rPr>
              <a:t> </a:t>
            </a:r>
            <a:r>
              <a:rPr sz="1648" spc="-4" dirty="0">
                <a:latin typeface="Times New Roman"/>
                <a:cs typeface="Times New Roman"/>
              </a:rPr>
              <a:t>connected.</a:t>
            </a:r>
            <a:endParaRPr lang="en-US" sz="1648" spc="-4" dirty="0">
              <a:latin typeface="Times New Roman"/>
              <a:cs typeface="Times New Roman"/>
            </a:endParaRPr>
          </a:p>
          <a:p>
            <a:pPr marL="9515" marR="3806" indent="222647" algn="just">
              <a:lnSpc>
                <a:spcPct val="90500"/>
              </a:lnSpc>
              <a:spcBef>
                <a:spcPts val="1128"/>
              </a:spcBef>
            </a:pPr>
            <a:r>
              <a:rPr sz="1648" spc="210" dirty="0">
                <a:latin typeface="Times New Roman"/>
                <a:cs typeface="Times New Roman"/>
              </a:rPr>
              <a:t> </a:t>
            </a:r>
            <a:r>
              <a:rPr sz="1648" spc="-4" dirty="0">
                <a:latin typeface="Times New Roman"/>
                <a:cs typeface="Times New Roman"/>
              </a:rPr>
              <a:t>Groups</a:t>
            </a:r>
            <a:r>
              <a:rPr sz="1648" spc="202" dirty="0">
                <a:latin typeface="Times New Roman"/>
                <a:cs typeface="Times New Roman"/>
              </a:rPr>
              <a:t> </a:t>
            </a:r>
            <a:r>
              <a:rPr sz="1648" spc="-4" dirty="0">
                <a:latin typeface="Times New Roman"/>
                <a:cs typeface="Times New Roman"/>
              </a:rPr>
              <a:t>are</a:t>
            </a:r>
            <a:r>
              <a:rPr sz="1648" spc="206" dirty="0">
                <a:latin typeface="Times New Roman"/>
                <a:cs typeface="Times New Roman"/>
              </a:rPr>
              <a:t> </a:t>
            </a:r>
            <a:r>
              <a:rPr sz="1648" spc="-4" dirty="0">
                <a:latin typeface="Times New Roman"/>
                <a:cs typeface="Times New Roman"/>
              </a:rPr>
              <a:t>supported</a:t>
            </a:r>
            <a:r>
              <a:rPr sz="1648" spc="206" dirty="0">
                <a:latin typeface="Times New Roman"/>
                <a:cs typeface="Times New Roman"/>
              </a:rPr>
              <a:t> </a:t>
            </a:r>
            <a:r>
              <a:rPr sz="1648" dirty="0">
                <a:latin typeface="Times New Roman"/>
                <a:cs typeface="Times New Roman"/>
              </a:rPr>
              <a:t>by</a:t>
            </a:r>
            <a:r>
              <a:rPr sz="1648" spc="210" dirty="0">
                <a:latin typeface="Times New Roman"/>
                <a:cs typeface="Times New Roman"/>
              </a:rPr>
              <a:t> </a:t>
            </a:r>
            <a:r>
              <a:rPr sz="1648" dirty="0">
                <a:latin typeface="Times New Roman"/>
                <a:cs typeface="Times New Roman"/>
              </a:rPr>
              <a:t>the</a:t>
            </a:r>
            <a:r>
              <a:rPr sz="1648" spc="206" dirty="0">
                <a:latin typeface="Times New Roman"/>
                <a:cs typeface="Times New Roman"/>
              </a:rPr>
              <a:t> </a:t>
            </a:r>
            <a:r>
              <a:rPr sz="1648" dirty="0">
                <a:latin typeface="Times New Roman"/>
                <a:cs typeface="Times New Roman"/>
              </a:rPr>
              <a:t>output</a:t>
            </a:r>
            <a:r>
              <a:rPr sz="1648" spc="202" dirty="0">
                <a:latin typeface="Times New Roman"/>
                <a:cs typeface="Times New Roman"/>
              </a:rPr>
              <a:t> </a:t>
            </a:r>
            <a:r>
              <a:rPr sz="1648" spc="-4" dirty="0">
                <a:latin typeface="Times New Roman"/>
                <a:cs typeface="Times New Roman"/>
              </a:rPr>
              <a:t>sheet.</a:t>
            </a:r>
            <a:r>
              <a:rPr sz="1648" spc="206" dirty="0">
                <a:latin typeface="Times New Roman"/>
                <a:cs typeface="Times New Roman"/>
              </a:rPr>
              <a:t> </a:t>
            </a:r>
            <a:r>
              <a:rPr sz="1648" spc="-4" dirty="0">
                <a:latin typeface="Times New Roman"/>
                <a:cs typeface="Times New Roman"/>
              </a:rPr>
              <a:t>Knowledge</a:t>
            </a:r>
            <a:r>
              <a:rPr sz="1648" spc="202" dirty="0">
                <a:latin typeface="Times New Roman"/>
                <a:cs typeface="Times New Roman"/>
              </a:rPr>
              <a:t> </a:t>
            </a:r>
            <a:r>
              <a:rPr sz="1648" dirty="0">
                <a:latin typeface="Times New Roman"/>
                <a:cs typeface="Times New Roman"/>
              </a:rPr>
              <a:t>is </a:t>
            </a:r>
            <a:r>
              <a:rPr sz="1648" spc="-401" dirty="0">
                <a:latin typeface="Times New Roman"/>
                <a:cs typeface="Times New Roman"/>
              </a:rPr>
              <a:t> </a:t>
            </a:r>
            <a:r>
              <a:rPr sz="1648" spc="-4" dirty="0">
                <a:latin typeface="Times New Roman"/>
                <a:cs typeface="Times New Roman"/>
              </a:rPr>
              <a:t>sent over </a:t>
            </a:r>
            <a:r>
              <a:rPr sz="1648" dirty="0">
                <a:latin typeface="Times New Roman"/>
                <a:cs typeface="Times New Roman"/>
              </a:rPr>
              <a:t>the </a:t>
            </a:r>
            <a:r>
              <a:rPr sz="1648" spc="-4" dirty="0">
                <a:latin typeface="Times New Roman"/>
                <a:cs typeface="Times New Roman"/>
              </a:rPr>
              <a:t>network and </a:t>
            </a:r>
            <a:r>
              <a:rPr sz="1648" dirty="0">
                <a:latin typeface="Times New Roman"/>
                <a:cs typeface="Times New Roman"/>
              </a:rPr>
              <a:t>it </a:t>
            </a:r>
            <a:r>
              <a:rPr sz="1648" spc="-4" dirty="0">
                <a:latin typeface="Times New Roman"/>
                <a:cs typeface="Times New Roman"/>
              </a:rPr>
              <a:t>calculates </a:t>
            </a:r>
            <a:r>
              <a:rPr sz="1648" dirty="0">
                <a:latin typeface="Times New Roman"/>
                <a:cs typeface="Times New Roman"/>
              </a:rPr>
              <a:t>a </a:t>
            </a:r>
            <a:r>
              <a:rPr sz="1648" spc="-4" dirty="0">
                <a:latin typeface="Times New Roman"/>
                <a:cs typeface="Times New Roman"/>
              </a:rPr>
              <a:t>prediction </a:t>
            </a:r>
            <a:r>
              <a:rPr sz="1648" spc="-19" dirty="0">
                <a:latin typeface="Times New Roman"/>
                <a:cs typeface="Times New Roman"/>
              </a:rPr>
              <a:t>error. </a:t>
            </a:r>
            <a:r>
              <a:rPr sz="1648" dirty="0">
                <a:latin typeface="Times New Roman"/>
                <a:cs typeface="Times New Roman"/>
              </a:rPr>
              <a:t>The </a:t>
            </a:r>
            <a:r>
              <a:rPr sz="1648" spc="-4" dirty="0">
                <a:latin typeface="Times New Roman"/>
                <a:cs typeface="Times New Roman"/>
              </a:rPr>
              <a:t>failure is spread back </a:t>
            </a:r>
            <a:r>
              <a:rPr sz="1648" dirty="0">
                <a:latin typeface="Times New Roman"/>
                <a:cs typeface="Times New Roman"/>
              </a:rPr>
              <a:t> through </a:t>
            </a:r>
            <a:r>
              <a:rPr sz="1648" spc="-4" dirty="0">
                <a:latin typeface="Times New Roman"/>
                <a:cs typeface="Times New Roman"/>
              </a:rPr>
              <a:t>the network to improve the prediction. </a:t>
            </a:r>
            <a:r>
              <a:rPr sz="1648" spc="-19" dirty="0">
                <a:latin typeface="Times New Roman"/>
                <a:cs typeface="Times New Roman"/>
              </a:rPr>
              <a:t>Usually, </a:t>
            </a:r>
            <a:r>
              <a:rPr sz="1648" dirty="0">
                <a:latin typeface="Times New Roman"/>
                <a:cs typeface="Times New Roman"/>
              </a:rPr>
              <a:t>the </a:t>
            </a:r>
            <a:r>
              <a:rPr sz="1648" spc="-4" dirty="0">
                <a:latin typeface="Times New Roman"/>
                <a:cs typeface="Times New Roman"/>
              </a:rPr>
              <a:t>last numbers </a:t>
            </a:r>
            <a:r>
              <a:rPr sz="1648" dirty="0">
                <a:latin typeface="Times New Roman"/>
                <a:cs typeface="Times New Roman"/>
              </a:rPr>
              <a:t>the </a:t>
            </a:r>
            <a:r>
              <a:rPr sz="1648" spc="-4" dirty="0">
                <a:latin typeface="Times New Roman"/>
                <a:cs typeface="Times New Roman"/>
              </a:rPr>
              <a:t>neural </a:t>
            </a:r>
            <a:r>
              <a:rPr sz="1648" dirty="0">
                <a:latin typeface="Times New Roman"/>
                <a:cs typeface="Times New Roman"/>
              </a:rPr>
              <a:t> </a:t>
            </a:r>
            <a:r>
              <a:rPr sz="1648" spc="-4" dirty="0">
                <a:latin typeface="Times New Roman"/>
                <a:cs typeface="Times New Roman"/>
              </a:rPr>
              <a:t>network produces are </a:t>
            </a:r>
            <a:r>
              <a:rPr sz="1648" dirty="0">
                <a:latin typeface="Times New Roman"/>
                <a:cs typeface="Times New Roman"/>
              </a:rPr>
              <a:t>not </a:t>
            </a:r>
            <a:r>
              <a:rPr sz="1648" spc="-4" dirty="0">
                <a:latin typeface="Times New Roman"/>
                <a:cs typeface="Times New Roman"/>
              </a:rPr>
              <a:t>even one. </a:t>
            </a:r>
            <a:r>
              <a:rPr sz="1648" spc="-60" dirty="0">
                <a:latin typeface="Times New Roman"/>
                <a:cs typeface="Times New Roman"/>
              </a:rPr>
              <a:t>Yet </a:t>
            </a:r>
            <a:r>
              <a:rPr sz="1648" spc="-4" dirty="0">
                <a:latin typeface="Times New Roman"/>
                <a:cs typeface="Times New Roman"/>
              </a:rPr>
              <a:t>these </a:t>
            </a:r>
            <a:r>
              <a:rPr sz="1648" spc="-7" dirty="0">
                <a:latin typeface="Times New Roman"/>
                <a:cs typeface="Times New Roman"/>
              </a:rPr>
              <a:t>estimates </a:t>
            </a:r>
            <a:r>
              <a:rPr sz="1648" spc="-4" dirty="0">
                <a:latin typeface="Times New Roman"/>
                <a:cs typeface="Times New Roman"/>
              </a:rPr>
              <a:t>must </a:t>
            </a:r>
            <a:r>
              <a:rPr sz="1648" dirty="0">
                <a:latin typeface="Times New Roman"/>
                <a:cs typeface="Times New Roman"/>
              </a:rPr>
              <a:t>be </a:t>
            </a:r>
            <a:r>
              <a:rPr sz="1648" spc="-4" dirty="0">
                <a:latin typeface="Times New Roman"/>
                <a:cs typeface="Times New Roman"/>
              </a:rPr>
              <a:t>reduced to zero </a:t>
            </a:r>
            <a:r>
              <a:rPr sz="1648" dirty="0">
                <a:latin typeface="Times New Roman"/>
                <a:cs typeface="Times New Roman"/>
              </a:rPr>
              <a:t>to </a:t>
            </a:r>
            <a:r>
              <a:rPr sz="1648" spc="4" dirty="0">
                <a:latin typeface="Times New Roman"/>
                <a:cs typeface="Times New Roman"/>
              </a:rPr>
              <a:t> </a:t>
            </a:r>
            <a:r>
              <a:rPr sz="1648" dirty="0">
                <a:latin typeface="Times New Roman"/>
                <a:cs typeface="Times New Roman"/>
              </a:rPr>
              <a:t>one, </a:t>
            </a:r>
            <a:r>
              <a:rPr sz="1648" spc="-4" dirty="0">
                <a:latin typeface="Times New Roman"/>
                <a:cs typeface="Times New Roman"/>
              </a:rPr>
              <a:t>reflecting each</a:t>
            </a:r>
            <a:r>
              <a:rPr sz="1648" spc="4" dirty="0">
                <a:latin typeface="Times New Roman"/>
                <a:cs typeface="Times New Roman"/>
              </a:rPr>
              <a:t> </a:t>
            </a:r>
            <a:r>
              <a:rPr sz="1648" spc="-7" dirty="0">
                <a:latin typeface="Times New Roman"/>
                <a:cs typeface="Times New Roman"/>
              </a:rPr>
              <a:t>class's</a:t>
            </a:r>
            <a:r>
              <a:rPr sz="1648" dirty="0">
                <a:latin typeface="Times New Roman"/>
                <a:cs typeface="Times New Roman"/>
              </a:rPr>
              <a:t> </a:t>
            </a:r>
            <a:r>
              <a:rPr sz="1648" spc="-11" dirty="0">
                <a:latin typeface="Times New Roman"/>
                <a:cs typeface="Times New Roman"/>
              </a:rPr>
              <a:t>probability.</a:t>
            </a:r>
            <a:r>
              <a:rPr sz="1648" spc="-34" dirty="0">
                <a:latin typeface="Times New Roman"/>
                <a:cs typeface="Times New Roman"/>
              </a:rPr>
              <a:t> </a:t>
            </a:r>
            <a:r>
              <a:rPr sz="1648" dirty="0">
                <a:latin typeface="Times New Roman"/>
                <a:cs typeface="Times New Roman"/>
              </a:rPr>
              <a:t>This</a:t>
            </a:r>
            <a:r>
              <a:rPr sz="1648" spc="-7" dirty="0">
                <a:latin typeface="Times New Roman"/>
                <a:cs typeface="Times New Roman"/>
              </a:rPr>
              <a:t> </a:t>
            </a:r>
            <a:r>
              <a:rPr sz="1648" dirty="0">
                <a:latin typeface="Times New Roman"/>
                <a:cs typeface="Times New Roman"/>
              </a:rPr>
              <a:t>is</a:t>
            </a:r>
            <a:r>
              <a:rPr sz="1648" spc="-7" dirty="0">
                <a:latin typeface="Times New Roman"/>
                <a:cs typeface="Times New Roman"/>
              </a:rPr>
              <a:t> </a:t>
            </a:r>
            <a:r>
              <a:rPr sz="1648" dirty="0">
                <a:latin typeface="Times New Roman"/>
                <a:cs typeface="Times New Roman"/>
              </a:rPr>
              <a:t>the</a:t>
            </a:r>
            <a:r>
              <a:rPr sz="1648" spc="-7" dirty="0">
                <a:latin typeface="Times New Roman"/>
                <a:cs typeface="Times New Roman"/>
              </a:rPr>
              <a:t> </a:t>
            </a:r>
            <a:r>
              <a:rPr sz="1648" spc="-4" dirty="0">
                <a:latin typeface="Times New Roman"/>
                <a:cs typeface="Times New Roman"/>
              </a:rPr>
              <a:t>role</a:t>
            </a:r>
            <a:r>
              <a:rPr sz="1648" spc="-7" dirty="0">
                <a:latin typeface="Times New Roman"/>
                <a:cs typeface="Times New Roman"/>
              </a:rPr>
              <a:t> </a:t>
            </a:r>
            <a:r>
              <a:rPr sz="1648" spc="-4" dirty="0">
                <a:latin typeface="Times New Roman"/>
                <a:cs typeface="Times New Roman"/>
              </a:rPr>
              <a:t>SoftMax</a:t>
            </a:r>
            <a:r>
              <a:rPr sz="1648" spc="4" dirty="0">
                <a:latin typeface="Times New Roman"/>
                <a:cs typeface="Times New Roman"/>
              </a:rPr>
              <a:t> </a:t>
            </a:r>
            <a:r>
              <a:rPr sz="1648" spc="-4" dirty="0">
                <a:latin typeface="Times New Roman"/>
                <a:cs typeface="Times New Roman"/>
              </a:rPr>
              <a:t>plays.</a:t>
            </a:r>
            <a:endParaRPr sz="1648" dirty="0">
              <a:latin typeface="Times New Roman"/>
              <a:cs typeface="Times New Roman"/>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221" y="1116933"/>
            <a:ext cx="5577745" cy="413116"/>
          </a:xfrm>
          <a:prstGeom prst="rect">
            <a:avLst/>
          </a:prstGeom>
        </p:spPr>
        <p:txBody>
          <a:bodyPr vert="horz" wrap="square" lIns="0" tIns="9515" rIns="0" bIns="0" rtlCol="0" anchor="ctr">
            <a:spAutoFit/>
          </a:bodyPr>
          <a:lstStyle/>
          <a:p>
            <a:pPr marL="9515">
              <a:spcBef>
                <a:spcPts val="75"/>
              </a:spcBef>
            </a:pPr>
            <a:r>
              <a:rPr sz="2622" u="heavy" dirty="0">
                <a:uFill>
                  <a:solidFill>
                    <a:srgbClr val="000000"/>
                  </a:solidFill>
                </a:uFill>
              </a:rPr>
              <a:t>E</a:t>
            </a:r>
            <a:r>
              <a:rPr sz="2622" u="heavy" spc="-4" dirty="0">
                <a:uFill>
                  <a:solidFill>
                    <a:srgbClr val="000000"/>
                  </a:solidFill>
                </a:uFill>
              </a:rPr>
              <a:t>X</a:t>
            </a:r>
            <a:r>
              <a:rPr sz="2622" u="heavy" dirty="0">
                <a:uFill>
                  <a:solidFill>
                    <a:srgbClr val="000000"/>
                  </a:solidFill>
                </a:uFill>
              </a:rPr>
              <a:t>I</a:t>
            </a:r>
            <a:r>
              <a:rPr sz="2622" u="heavy" spc="-7" dirty="0">
                <a:uFill>
                  <a:solidFill>
                    <a:srgbClr val="000000"/>
                  </a:solidFill>
                </a:uFill>
              </a:rPr>
              <a:t>S</a:t>
            </a:r>
            <a:r>
              <a:rPr sz="2622" u="heavy" dirty="0">
                <a:uFill>
                  <a:solidFill>
                    <a:srgbClr val="000000"/>
                  </a:solidFill>
                </a:uFill>
              </a:rPr>
              <a:t>TI</a:t>
            </a:r>
            <a:r>
              <a:rPr sz="2622" u="heavy" spc="-4" dirty="0">
                <a:uFill>
                  <a:solidFill>
                    <a:srgbClr val="000000"/>
                  </a:solidFill>
                </a:uFill>
              </a:rPr>
              <a:t>N</a:t>
            </a:r>
            <a:r>
              <a:rPr sz="2622" u="heavy" dirty="0">
                <a:uFill>
                  <a:solidFill>
                    <a:srgbClr val="000000"/>
                  </a:solidFill>
                </a:uFill>
              </a:rPr>
              <a:t>G</a:t>
            </a:r>
            <a:r>
              <a:rPr sz="2622" u="heavy" spc="-300" dirty="0">
                <a:uFill>
                  <a:solidFill>
                    <a:srgbClr val="000000"/>
                  </a:solidFill>
                </a:uFill>
              </a:rPr>
              <a:t> </a:t>
            </a:r>
            <a:r>
              <a:rPr sz="2622" u="heavy" spc="-4" dirty="0">
                <a:uFill>
                  <a:solidFill>
                    <a:srgbClr val="000000"/>
                  </a:solidFill>
                </a:uFill>
              </a:rPr>
              <a:t>AN</a:t>
            </a:r>
            <a:r>
              <a:rPr sz="2622" u="heavy" dirty="0">
                <a:uFill>
                  <a:solidFill>
                    <a:srgbClr val="000000"/>
                  </a:solidFill>
                </a:uFill>
              </a:rPr>
              <a:t>D</a:t>
            </a:r>
            <a:r>
              <a:rPr sz="2622" u="heavy" spc="-306" dirty="0">
                <a:uFill>
                  <a:solidFill>
                    <a:srgbClr val="000000"/>
                  </a:solidFill>
                </a:uFill>
              </a:rPr>
              <a:t> </a:t>
            </a:r>
            <a:r>
              <a:rPr sz="2622" u="heavy" spc="-4" dirty="0">
                <a:uFill>
                  <a:solidFill>
                    <a:srgbClr val="000000"/>
                  </a:solidFill>
                </a:uFill>
              </a:rPr>
              <a:t>PR</a:t>
            </a:r>
            <a:r>
              <a:rPr sz="2622" u="heavy" dirty="0">
                <a:uFill>
                  <a:solidFill>
                    <a:srgbClr val="000000"/>
                  </a:solidFill>
                </a:uFill>
              </a:rPr>
              <a:t>O</a:t>
            </a:r>
            <a:r>
              <a:rPr sz="2622" u="heavy" spc="-7" dirty="0">
                <a:uFill>
                  <a:solidFill>
                    <a:srgbClr val="000000"/>
                  </a:solidFill>
                </a:uFill>
              </a:rPr>
              <a:t>P</a:t>
            </a:r>
            <a:r>
              <a:rPr sz="2622" u="heavy" dirty="0">
                <a:uFill>
                  <a:solidFill>
                    <a:srgbClr val="000000"/>
                  </a:solidFill>
                </a:uFill>
              </a:rPr>
              <a:t>O</a:t>
            </a:r>
            <a:r>
              <a:rPr sz="2622" u="heavy" spc="-7" dirty="0">
                <a:uFill>
                  <a:solidFill>
                    <a:srgbClr val="000000"/>
                  </a:solidFill>
                </a:uFill>
              </a:rPr>
              <a:t>S</a:t>
            </a:r>
            <a:r>
              <a:rPr sz="2622" u="heavy" dirty="0">
                <a:uFill>
                  <a:solidFill>
                    <a:srgbClr val="000000"/>
                  </a:solidFill>
                </a:uFill>
              </a:rPr>
              <a:t>ED</a:t>
            </a:r>
            <a:r>
              <a:rPr sz="2622" u="heavy" spc="-303" dirty="0">
                <a:uFill>
                  <a:solidFill>
                    <a:srgbClr val="000000"/>
                  </a:solidFill>
                </a:uFill>
              </a:rPr>
              <a:t> </a:t>
            </a:r>
            <a:r>
              <a:rPr sz="2622" u="heavy" dirty="0">
                <a:uFill>
                  <a:solidFill>
                    <a:srgbClr val="000000"/>
                  </a:solidFill>
                </a:uFill>
              </a:rPr>
              <a:t>M</a:t>
            </a:r>
            <a:r>
              <a:rPr sz="2622" u="heavy" spc="-4" dirty="0">
                <a:uFill>
                  <a:solidFill>
                    <a:srgbClr val="000000"/>
                  </a:solidFill>
                </a:uFill>
              </a:rPr>
              <a:t>O</a:t>
            </a:r>
            <a:r>
              <a:rPr sz="2622" u="heavy" spc="4" dirty="0">
                <a:uFill>
                  <a:solidFill>
                    <a:srgbClr val="000000"/>
                  </a:solidFill>
                </a:uFill>
              </a:rPr>
              <a:t>D</a:t>
            </a:r>
            <a:r>
              <a:rPr sz="2622" u="heavy" dirty="0">
                <a:uFill>
                  <a:solidFill>
                    <a:srgbClr val="000000"/>
                  </a:solidFill>
                </a:uFill>
              </a:rPr>
              <a:t>EL</a:t>
            </a:r>
            <a:endParaRPr sz="2622"/>
          </a:p>
        </p:txBody>
      </p:sp>
      <p:graphicFrame>
        <p:nvGraphicFramePr>
          <p:cNvPr id="3" name="object 3"/>
          <p:cNvGraphicFramePr>
            <a:graphicFrameLocks noGrp="1"/>
          </p:cNvGraphicFramePr>
          <p:nvPr>
            <p:extLst>
              <p:ext uri="{D42A27DB-BD31-4B8C-83A1-F6EECF244321}">
                <p14:modId xmlns:p14="http://schemas.microsoft.com/office/powerpoint/2010/main" val="2698566456"/>
              </p:ext>
            </p:extLst>
          </p:nvPr>
        </p:nvGraphicFramePr>
        <p:xfrm>
          <a:off x="1126614" y="1650743"/>
          <a:ext cx="7272857" cy="4092086"/>
        </p:xfrm>
        <a:graphic>
          <a:graphicData uri="http://schemas.openxmlformats.org/drawingml/2006/table">
            <a:tbl>
              <a:tblPr firstRow="1" bandRow="1">
                <a:tableStyleId>{2D5ABB26-0587-4C30-8999-92F81FD0307C}</a:tableStyleId>
              </a:tblPr>
              <a:tblGrid>
                <a:gridCol w="3605743">
                  <a:extLst>
                    <a:ext uri="{9D8B030D-6E8A-4147-A177-3AD203B41FA5}">
                      <a16:colId xmlns="" xmlns:a16="http://schemas.microsoft.com/office/drawing/2014/main" val="20000"/>
                    </a:ext>
                  </a:extLst>
                </a:gridCol>
                <a:gridCol w="3667114">
                  <a:extLst>
                    <a:ext uri="{9D8B030D-6E8A-4147-A177-3AD203B41FA5}">
                      <a16:colId xmlns="" xmlns:a16="http://schemas.microsoft.com/office/drawing/2014/main" val="20001"/>
                    </a:ext>
                  </a:extLst>
                </a:gridCol>
              </a:tblGrid>
              <a:tr h="274301">
                <a:tc>
                  <a:txBody>
                    <a:bodyPr/>
                    <a:lstStyle/>
                    <a:p>
                      <a:pPr algn="ctr">
                        <a:lnSpc>
                          <a:spcPts val="2075"/>
                        </a:lnSpc>
                      </a:pPr>
                      <a:r>
                        <a:rPr sz="1300" b="1" spc="-10" dirty="0">
                          <a:solidFill>
                            <a:srgbClr val="FFFFFF"/>
                          </a:solidFill>
                          <a:latin typeface="Calibri"/>
                          <a:cs typeface="Calibri"/>
                        </a:rPr>
                        <a:t>Existing</a:t>
                      </a:r>
                      <a:r>
                        <a:rPr sz="1300" b="1" spc="-30" dirty="0">
                          <a:solidFill>
                            <a:srgbClr val="FFFFFF"/>
                          </a:solidFill>
                          <a:latin typeface="Calibri"/>
                          <a:cs typeface="Calibri"/>
                        </a:rPr>
                        <a:t> </a:t>
                      </a:r>
                      <a:r>
                        <a:rPr sz="1300" b="1" spc="-5" dirty="0">
                          <a:solidFill>
                            <a:srgbClr val="FFFFFF"/>
                          </a:solidFill>
                          <a:latin typeface="Calibri"/>
                          <a:cs typeface="Calibri"/>
                        </a:rPr>
                        <a:t>Model</a:t>
                      </a:r>
                      <a:endParaRPr sz="13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tc>
                  <a:txBody>
                    <a:bodyPr/>
                    <a:lstStyle/>
                    <a:p>
                      <a:pPr algn="ctr">
                        <a:lnSpc>
                          <a:spcPts val="2075"/>
                        </a:lnSpc>
                      </a:pPr>
                      <a:r>
                        <a:rPr sz="1300" b="1" spc="-5" dirty="0">
                          <a:solidFill>
                            <a:srgbClr val="FFFFFF"/>
                          </a:solidFill>
                          <a:latin typeface="Calibri"/>
                          <a:cs typeface="Calibri"/>
                        </a:rPr>
                        <a:t>Proposed</a:t>
                      </a:r>
                      <a:r>
                        <a:rPr sz="1300" b="1" spc="-45" dirty="0">
                          <a:solidFill>
                            <a:srgbClr val="FFFFFF"/>
                          </a:solidFill>
                          <a:latin typeface="Calibri"/>
                          <a:cs typeface="Calibri"/>
                        </a:rPr>
                        <a:t> </a:t>
                      </a:r>
                      <a:r>
                        <a:rPr sz="1300" b="1" spc="-5" dirty="0">
                          <a:solidFill>
                            <a:srgbClr val="FFFFFF"/>
                          </a:solidFill>
                          <a:latin typeface="Calibri"/>
                          <a:cs typeface="Calibri"/>
                        </a:rPr>
                        <a:t>Model</a:t>
                      </a:r>
                      <a:endParaRPr sz="13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extLst>
                  <a:ext uri="{0D108BD9-81ED-4DB2-BD59-A6C34878D82A}">
                    <a16:rowId xmlns="" xmlns:a16="http://schemas.microsoft.com/office/drawing/2014/main" val="10000"/>
                  </a:ext>
                </a:extLst>
              </a:tr>
              <a:tr h="890888">
                <a:tc>
                  <a:txBody>
                    <a:bodyPr/>
                    <a:lstStyle/>
                    <a:p>
                      <a:pPr marL="90805" marR="112395">
                        <a:lnSpc>
                          <a:spcPts val="1810"/>
                        </a:lnSpc>
                        <a:spcBef>
                          <a:spcPts val="265"/>
                        </a:spcBef>
                      </a:pPr>
                      <a:r>
                        <a:rPr sz="1300" dirty="0">
                          <a:latin typeface="Calibri"/>
                          <a:cs typeface="Calibri"/>
                        </a:rPr>
                        <a:t>1.</a:t>
                      </a:r>
                      <a:r>
                        <a:rPr sz="1300" spc="-10" dirty="0">
                          <a:latin typeface="Calibri"/>
                          <a:cs typeface="Calibri"/>
                        </a:rPr>
                        <a:t> </a:t>
                      </a:r>
                      <a:r>
                        <a:rPr sz="1300" spc="-5" dirty="0">
                          <a:latin typeface="Calibri"/>
                          <a:cs typeface="Calibri"/>
                        </a:rPr>
                        <a:t>The </a:t>
                      </a:r>
                      <a:r>
                        <a:rPr sz="1300" spc="-15" dirty="0">
                          <a:latin typeface="Calibri"/>
                          <a:cs typeface="Calibri"/>
                        </a:rPr>
                        <a:t>existing</a:t>
                      </a:r>
                      <a:r>
                        <a:rPr sz="1300" spc="-5" dirty="0">
                          <a:latin typeface="Calibri"/>
                          <a:cs typeface="Calibri"/>
                        </a:rPr>
                        <a:t> methods</a:t>
                      </a:r>
                      <a:r>
                        <a:rPr sz="1300" dirty="0">
                          <a:latin typeface="Calibri"/>
                          <a:cs typeface="Calibri"/>
                        </a:rPr>
                        <a:t> </a:t>
                      </a:r>
                      <a:r>
                        <a:rPr sz="1300" spc="-5" dirty="0">
                          <a:latin typeface="Calibri"/>
                          <a:cs typeface="Calibri"/>
                        </a:rPr>
                        <a:t>of </a:t>
                      </a:r>
                      <a:r>
                        <a:rPr sz="1300" spc="-10" dirty="0">
                          <a:latin typeface="Calibri"/>
                          <a:cs typeface="Calibri"/>
                        </a:rPr>
                        <a:t>stress</a:t>
                      </a:r>
                      <a:r>
                        <a:rPr sz="1300" dirty="0">
                          <a:latin typeface="Calibri"/>
                          <a:cs typeface="Calibri"/>
                        </a:rPr>
                        <a:t> </a:t>
                      </a:r>
                      <a:r>
                        <a:rPr sz="1300" spc="-5" dirty="0">
                          <a:latin typeface="Calibri"/>
                          <a:cs typeface="Calibri"/>
                        </a:rPr>
                        <a:t>analysis</a:t>
                      </a:r>
                      <a:r>
                        <a:rPr sz="1300" dirty="0">
                          <a:latin typeface="Calibri"/>
                          <a:cs typeface="Calibri"/>
                        </a:rPr>
                        <a:t> </a:t>
                      </a:r>
                      <a:r>
                        <a:rPr sz="1300" spc="-5" dirty="0">
                          <a:latin typeface="Calibri"/>
                          <a:cs typeface="Calibri"/>
                        </a:rPr>
                        <a:t>include </a:t>
                      </a:r>
                      <a:r>
                        <a:rPr sz="1300" dirty="0">
                          <a:latin typeface="Calibri"/>
                          <a:cs typeface="Calibri"/>
                        </a:rPr>
                        <a:t> </a:t>
                      </a:r>
                      <a:r>
                        <a:rPr sz="1300" spc="-5" dirty="0">
                          <a:latin typeface="Calibri"/>
                          <a:cs typeface="Calibri"/>
                        </a:rPr>
                        <a:t>paper</a:t>
                      </a:r>
                      <a:r>
                        <a:rPr sz="1300" spc="-10" dirty="0">
                          <a:latin typeface="Calibri"/>
                          <a:cs typeface="Calibri"/>
                        </a:rPr>
                        <a:t> </a:t>
                      </a:r>
                      <a:r>
                        <a:rPr sz="1300" spc="-5" dirty="0">
                          <a:latin typeface="Calibri"/>
                          <a:cs typeface="Calibri"/>
                        </a:rPr>
                        <a:t>method (self</a:t>
                      </a:r>
                      <a:r>
                        <a:rPr sz="1300" spc="5" dirty="0">
                          <a:latin typeface="Calibri"/>
                          <a:cs typeface="Calibri"/>
                        </a:rPr>
                        <a:t> </a:t>
                      </a:r>
                      <a:r>
                        <a:rPr sz="1300" spc="-10" dirty="0">
                          <a:latin typeface="Calibri"/>
                          <a:cs typeface="Calibri"/>
                        </a:rPr>
                        <a:t>report), </a:t>
                      </a:r>
                      <a:r>
                        <a:rPr sz="1300" spc="-5" dirty="0">
                          <a:latin typeface="Calibri"/>
                          <a:cs typeface="Calibri"/>
                        </a:rPr>
                        <a:t>body</a:t>
                      </a:r>
                      <a:r>
                        <a:rPr sz="1300" dirty="0">
                          <a:latin typeface="Calibri"/>
                          <a:cs typeface="Calibri"/>
                        </a:rPr>
                        <a:t> </a:t>
                      </a:r>
                      <a:r>
                        <a:rPr sz="1300" spc="-5" dirty="0">
                          <a:latin typeface="Calibri"/>
                          <a:cs typeface="Calibri"/>
                        </a:rPr>
                        <a:t>fluid </a:t>
                      </a:r>
                      <a:r>
                        <a:rPr sz="1300" spc="-10" dirty="0">
                          <a:latin typeface="Calibri"/>
                          <a:cs typeface="Calibri"/>
                        </a:rPr>
                        <a:t>testing</a:t>
                      </a:r>
                      <a:r>
                        <a:rPr sz="1300" spc="5" dirty="0">
                          <a:latin typeface="Calibri"/>
                          <a:cs typeface="Calibri"/>
                        </a:rPr>
                        <a:t> </a:t>
                      </a:r>
                      <a:r>
                        <a:rPr sz="1300" spc="-5" dirty="0">
                          <a:latin typeface="Calibri"/>
                          <a:cs typeface="Calibri"/>
                        </a:rPr>
                        <a:t>and </a:t>
                      </a:r>
                      <a:r>
                        <a:rPr sz="1300" spc="-395" dirty="0">
                          <a:latin typeface="Calibri"/>
                          <a:cs typeface="Calibri"/>
                        </a:rPr>
                        <a:t> </a:t>
                      </a:r>
                      <a:r>
                        <a:rPr sz="1300" spc="-10" dirty="0">
                          <a:latin typeface="Calibri"/>
                          <a:cs typeface="Calibri"/>
                        </a:rPr>
                        <a:t>physiological parameter evaluation.</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tc>
                  <a:txBody>
                    <a:bodyPr/>
                    <a:lstStyle/>
                    <a:p>
                      <a:pPr marL="91440" marR="325120">
                        <a:lnSpc>
                          <a:spcPts val="1810"/>
                        </a:lnSpc>
                        <a:spcBef>
                          <a:spcPts val="265"/>
                        </a:spcBef>
                      </a:pPr>
                      <a:r>
                        <a:rPr sz="1300" spc="-5" dirty="0">
                          <a:latin typeface="Calibri"/>
                          <a:cs typeface="Calibri"/>
                        </a:rPr>
                        <a:t>In the </a:t>
                      </a:r>
                      <a:r>
                        <a:rPr sz="1300" spc="-10" dirty="0">
                          <a:latin typeface="Calibri"/>
                          <a:cs typeface="Calibri"/>
                        </a:rPr>
                        <a:t>proposed</a:t>
                      </a:r>
                      <a:r>
                        <a:rPr sz="1300" dirty="0">
                          <a:latin typeface="Calibri"/>
                          <a:cs typeface="Calibri"/>
                        </a:rPr>
                        <a:t> </a:t>
                      </a:r>
                      <a:r>
                        <a:rPr sz="1300" spc="-5" dirty="0">
                          <a:latin typeface="Calibri"/>
                          <a:cs typeface="Calibri"/>
                        </a:rPr>
                        <a:t>algorithm,</a:t>
                      </a:r>
                      <a:r>
                        <a:rPr sz="1300" spc="-15" dirty="0">
                          <a:latin typeface="Calibri"/>
                          <a:cs typeface="Calibri"/>
                        </a:rPr>
                        <a:t> </a:t>
                      </a:r>
                      <a:r>
                        <a:rPr sz="1300" spc="-10" dirty="0">
                          <a:latin typeface="Calibri"/>
                          <a:cs typeface="Calibri"/>
                        </a:rPr>
                        <a:t>face</a:t>
                      </a:r>
                      <a:r>
                        <a:rPr sz="1300" dirty="0">
                          <a:latin typeface="Calibri"/>
                          <a:cs typeface="Calibri"/>
                        </a:rPr>
                        <a:t> </a:t>
                      </a:r>
                      <a:r>
                        <a:rPr sz="1300" spc="-10" dirty="0">
                          <a:latin typeface="Calibri"/>
                          <a:cs typeface="Calibri"/>
                        </a:rPr>
                        <a:t>image </a:t>
                      </a:r>
                      <a:r>
                        <a:rPr sz="1300" dirty="0">
                          <a:latin typeface="Calibri"/>
                          <a:cs typeface="Calibri"/>
                        </a:rPr>
                        <a:t>and</a:t>
                      </a:r>
                      <a:r>
                        <a:rPr sz="1300" spc="-5" dirty="0">
                          <a:latin typeface="Calibri"/>
                          <a:cs typeface="Calibri"/>
                        </a:rPr>
                        <a:t> </a:t>
                      </a:r>
                      <a:r>
                        <a:rPr sz="1300" spc="-10" dirty="0">
                          <a:latin typeface="Calibri"/>
                          <a:cs typeface="Calibri"/>
                        </a:rPr>
                        <a:t>facial </a:t>
                      </a:r>
                      <a:r>
                        <a:rPr sz="1300" spc="-395" dirty="0">
                          <a:latin typeface="Calibri"/>
                          <a:cs typeface="Calibri"/>
                        </a:rPr>
                        <a:t> </a:t>
                      </a:r>
                      <a:r>
                        <a:rPr sz="1300" spc="-5" dirty="0">
                          <a:latin typeface="Calibri"/>
                          <a:cs typeface="Calibri"/>
                        </a:rPr>
                        <a:t>landmark </a:t>
                      </a:r>
                      <a:r>
                        <a:rPr sz="1300" spc="-10" dirty="0">
                          <a:latin typeface="Calibri"/>
                          <a:cs typeface="Calibri"/>
                        </a:rPr>
                        <a:t>detection</a:t>
                      </a:r>
                      <a:r>
                        <a:rPr lang="en-US" sz="1300" spc="-10" dirty="0">
                          <a:latin typeface="Calibri"/>
                          <a:cs typeface="Calibri"/>
                        </a:rPr>
                        <a:t> with Speech Emotion </a:t>
                      </a:r>
                      <a:r>
                        <a:rPr lang="en-US" sz="1300" spc="-10" dirty="0" err="1">
                          <a:latin typeface="Calibri"/>
                          <a:cs typeface="Calibri"/>
                        </a:rPr>
                        <a:t>Detetcion</a:t>
                      </a:r>
                      <a:r>
                        <a:rPr sz="1300" dirty="0">
                          <a:latin typeface="Calibri"/>
                          <a:cs typeface="Calibri"/>
                        </a:rPr>
                        <a:t> </a:t>
                      </a:r>
                      <a:r>
                        <a:rPr sz="1300" spc="-5" dirty="0">
                          <a:latin typeface="Calibri"/>
                          <a:cs typeface="Calibri"/>
                        </a:rPr>
                        <a:t>is</a:t>
                      </a:r>
                      <a:r>
                        <a:rPr sz="1300" spc="-10" dirty="0">
                          <a:latin typeface="Calibri"/>
                          <a:cs typeface="Calibri"/>
                        </a:rPr>
                        <a:t> performed</a:t>
                      </a:r>
                      <a:r>
                        <a:rPr sz="1300" dirty="0">
                          <a:latin typeface="Calibri"/>
                          <a:cs typeface="Calibri"/>
                        </a:rPr>
                        <a:t> </a:t>
                      </a:r>
                      <a:r>
                        <a:rPr sz="1300" spc="-15" dirty="0">
                          <a:latin typeface="Calibri"/>
                          <a:cs typeface="Calibri"/>
                        </a:rPr>
                        <a:t>first</a:t>
                      </a:r>
                      <a:r>
                        <a:rPr sz="1300" spc="-10" dirty="0">
                          <a:latin typeface="Calibri"/>
                          <a:cs typeface="Calibri"/>
                        </a:rPr>
                        <a:t> </a:t>
                      </a:r>
                      <a:r>
                        <a:rPr sz="1300" spc="-15" dirty="0">
                          <a:latin typeface="Calibri"/>
                          <a:cs typeface="Calibri"/>
                        </a:rPr>
                        <a:t>for</a:t>
                      </a:r>
                      <a:r>
                        <a:rPr sz="1300" dirty="0">
                          <a:latin typeface="Calibri"/>
                          <a:cs typeface="Calibri"/>
                        </a:rPr>
                        <a:t> </a:t>
                      </a:r>
                      <a:r>
                        <a:rPr sz="1300" spc="-10" dirty="0">
                          <a:latin typeface="Calibri"/>
                          <a:cs typeface="Calibri"/>
                        </a:rPr>
                        <a:t>stress </a:t>
                      </a:r>
                      <a:r>
                        <a:rPr sz="1300" spc="-5" dirty="0">
                          <a:latin typeface="Calibri"/>
                          <a:cs typeface="Calibri"/>
                        </a:rPr>
                        <a:t> </a:t>
                      </a:r>
                      <a:r>
                        <a:rPr sz="1300" spc="-10" dirty="0">
                          <a:latin typeface="Calibri"/>
                          <a:cs typeface="Calibri"/>
                        </a:rPr>
                        <a:t>recognition</a:t>
                      </a:r>
                      <a:r>
                        <a:rPr lang="en-US" sz="1300" spc="-10" dirty="0">
                          <a:latin typeface="Calibri"/>
                          <a:cs typeface="Calibri"/>
                        </a:rPr>
                        <a:t>.</a:t>
                      </a:r>
                      <a:endParaRPr sz="1300" dirty="0">
                        <a:latin typeface="Calibri"/>
                        <a:cs typeface="Calibri"/>
                      </a:endParaRPr>
                    </a:p>
                  </a:txBody>
                  <a:tcPr marL="0" marR="0" marT="252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extLst>
                  <a:ext uri="{0D108BD9-81ED-4DB2-BD59-A6C34878D82A}">
                    <a16:rowId xmlns="" xmlns:a16="http://schemas.microsoft.com/office/drawing/2014/main" val="10001"/>
                  </a:ext>
                </a:extLst>
              </a:tr>
              <a:tr h="890878">
                <a:tc>
                  <a:txBody>
                    <a:bodyPr/>
                    <a:lstStyle/>
                    <a:p>
                      <a:pPr marL="90805" marR="103505">
                        <a:lnSpc>
                          <a:spcPct val="84000"/>
                        </a:lnSpc>
                        <a:spcBef>
                          <a:spcPts val="254"/>
                        </a:spcBef>
                      </a:pPr>
                      <a:r>
                        <a:rPr sz="1300" dirty="0">
                          <a:latin typeface="Calibri"/>
                          <a:cs typeface="Calibri"/>
                        </a:rPr>
                        <a:t>2. </a:t>
                      </a:r>
                      <a:r>
                        <a:rPr sz="1300" spc="-10" dirty="0">
                          <a:latin typeface="Calibri"/>
                          <a:cs typeface="Calibri"/>
                        </a:rPr>
                        <a:t>Paper </a:t>
                      </a:r>
                      <a:r>
                        <a:rPr sz="1300" spc="-5" dirty="0">
                          <a:latin typeface="Calibri"/>
                          <a:cs typeface="Calibri"/>
                        </a:rPr>
                        <a:t>method is performed by </a:t>
                      </a:r>
                      <a:r>
                        <a:rPr sz="1300" spc="-10" dirty="0">
                          <a:latin typeface="Calibri"/>
                          <a:cs typeface="Calibri"/>
                        </a:rPr>
                        <a:t>providing </a:t>
                      </a:r>
                      <a:r>
                        <a:rPr sz="1300" dirty="0">
                          <a:latin typeface="Calibri"/>
                          <a:cs typeface="Calibri"/>
                        </a:rPr>
                        <a:t>a </a:t>
                      </a:r>
                      <a:r>
                        <a:rPr sz="1300" spc="5" dirty="0">
                          <a:latin typeface="Calibri"/>
                          <a:cs typeface="Calibri"/>
                        </a:rPr>
                        <a:t> </a:t>
                      </a:r>
                      <a:r>
                        <a:rPr sz="1300" spc="-5" dirty="0">
                          <a:latin typeface="Calibri"/>
                          <a:cs typeface="Calibri"/>
                        </a:rPr>
                        <a:t>multiple</a:t>
                      </a:r>
                      <a:r>
                        <a:rPr sz="1300" dirty="0">
                          <a:latin typeface="Calibri"/>
                          <a:cs typeface="Calibri"/>
                        </a:rPr>
                        <a:t> </a:t>
                      </a:r>
                      <a:r>
                        <a:rPr sz="1300" spc="-5" dirty="0">
                          <a:latin typeface="Calibri"/>
                          <a:cs typeface="Calibri"/>
                        </a:rPr>
                        <a:t>choice</a:t>
                      </a:r>
                      <a:r>
                        <a:rPr sz="1300" spc="-10" dirty="0">
                          <a:latin typeface="Calibri"/>
                          <a:cs typeface="Calibri"/>
                        </a:rPr>
                        <a:t> questionnaire</a:t>
                      </a:r>
                      <a:r>
                        <a:rPr sz="1300" dirty="0">
                          <a:latin typeface="Calibri"/>
                          <a:cs typeface="Calibri"/>
                        </a:rPr>
                        <a:t> </a:t>
                      </a:r>
                      <a:r>
                        <a:rPr sz="1300" spc="-5" dirty="0">
                          <a:latin typeface="Calibri"/>
                          <a:cs typeface="Calibri"/>
                        </a:rPr>
                        <a:t>and asking</a:t>
                      </a:r>
                      <a:r>
                        <a:rPr sz="1300" dirty="0">
                          <a:latin typeface="Calibri"/>
                          <a:cs typeface="Calibri"/>
                        </a:rPr>
                        <a:t> </a:t>
                      </a:r>
                      <a:r>
                        <a:rPr sz="1300" spc="-5" dirty="0">
                          <a:latin typeface="Calibri"/>
                          <a:cs typeface="Calibri"/>
                        </a:rPr>
                        <a:t>the </a:t>
                      </a:r>
                      <a:r>
                        <a:rPr sz="1300" dirty="0">
                          <a:latin typeface="Calibri"/>
                          <a:cs typeface="Calibri"/>
                        </a:rPr>
                        <a:t> </a:t>
                      </a:r>
                      <a:r>
                        <a:rPr sz="1300" spc="-5" dirty="0">
                          <a:latin typeface="Calibri"/>
                          <a:cs typeface="Calibri"/>
                        </a:rPr>
                        <a:t>subjects </a:t>
                      </a:r>
                      <a:r>
                        <a:rPr sz="1300" spc="-10" dirty="0">
                          <a:latin typeface="Calibri"/>
                          <a:cs typeface="Calibri"/>
                        </a:rPr>
                        <a:t>to </a:t>
                      </a:r>
                      <a:r>
                        <a:rPr sz="1300" spc="-5" dirty="0">
                          <a:latin typeface="Calibri"/>
                          <a:cs typeface="Calibri"/>
                        </a:rPr>
                        <a:t>answer </a:t>
                      </a:r>
                      <a:r>
                        <a:rPr sz="1300" spc="-10" dirty="0">
                          <a:latin typeface="Calibri"/>
                          <a:cs typeface="Calibri"/>
                        </a:rPr>
                        <a:t>it, where </a:t>
                      </a:r>
                      <a:r>
                        <a:rPr sz="1300" spc="-5" dirty="0">
                          <a:latin typeface="Calibri"/>
                          <a:cs typeface="Calibri"/>
                        </a:rPr>
                        <a:t>each choice will </a:t>
                      </a:r>
                      <a:r>
                        <a:rPr sz="1300" spc="-15" dirty="0">
                          <a:latin typeface="Calibri"/>
                          <a:cs typeface="Calibri"/>
                        </a:rPr>
                        <a:t>have </a:t>
                      </a:r>
                      <a:r>
                        <a:rPr sz="1300" spc="-395" dirty="0">
                          <a:latin typeface="Calibri"/>
                          <a:cs typeface="Calibri"/>
                        </a:rPr>
                        <a:t> </a:t>
                      </a:r>
                      <a:r>
                        <a:rPr sz="1300" dirty="0">
                          <a:latin typeface="Calibri"/>
                          <a:cs typeface="Calibri"/>
                        </a:rPr>
                        <a:t>a </a:t>
                      </a:r>
                      <a:r>
                        <a:rPr sz="1300" spc="-5" dirty="0">
                          <a:latin typeface="Calibri"/>
                          <a:cs typeface="Calibri"/>
                        </a:rPr>
                        <a:t>particular</a:t>
                      </a:r>
                      <a:r>
                        <a:rPr sz="1300" spc="-10" dirty="0">
                          <a:latin typeface="Calibri"/>
                          <a:cs typeface="Calibri"/>
                        </a:rPr>
                        <a:t> score.</a:t>
                      </a:r>
                      <a:endParaRPr sz="1300">
                        <a:latin typeface="Calibri"/>
                        <a:cs typeface="Calibri"/>
                      </a:endParaRPr>
                    </a:p>
                  </a:txBody>
                  <a:tcPr marL="0" marR="0" marT="2426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tc>
                  <a:txBody>
                    <a:bodyPr/>
                    <a:lstStyle/>
                    <a:p>
                      <a:pPr marL="91440" marR="528955">
                        <a:lnSpc>
                          <a:spcPts val="1820"/>
                        </a:lnSpc>
                        <a:spcBef>
                          <a:spcPts val="250"/>
                        </a:spcBef>
                      </a:pPr>
                      <a:r>
                        <a:rPr sz="1300" spc="-40" dirty="0">
                          <a:latin typeface="Calibri"/>
                          <a:cs typeface="Calibri"/>
                        </a:rPr>
                        <a:t>We</a:t>
                      </a:r>
                      <a:r>
                        <a:rPr sz="1300" spc="-5" dirty="0">
                          <a:latin typeface="Calibri"/>
                          <a:cs typeface="Calibri"/>
                        </a:rPr>
                        <a:t> </a:t>
                      </a:r>
                      <a:r>
                        <a:rPr sz="1300" dirty="0">
                          <a:latin typeface="Calibri"/>
                          <a:cs typeface="Calibri"/>
                        </a:rPr>
                        <a:t>used</a:t>
                      </a:r>
                      <a:r>
                        <a:rPr sz="1300" spc="-5" dirty="0">
                          <a:latin typeface="Calibri"/>
                          <a:cs typeface="Calibri"/>
                        </a:rPr>
                        <a:t> </a:t>
                      </a:r>
                      <a:r>
                        <a:rPr sz="1300" dirty="0">
                          <a:latin typeface="Calibri"/>
                          <a:cs typeface="Calibri"/>
                        </a:rPr>
                        <a:t>a</a:t>
                      </a:r>
                      <a:r>
                        <a:rPr sz="1300" spc="-10" dirty="0">
                          <a:latin typeface="Calibri"/>
                          <a:cs typeface="Calibri"/>
                        </a:rPr>
                        <a:t> </a:t>
                      </a:r>
                      <a:r>
                        <a:rPr lang="en-US" sz="1300" spc="-10" dirty="0">
                          <a:latin typeface="Calibri"/>
                          <a:cs typeface="Calibri"/>
                        </a:rPr>
                        <a:t>Deep</a:t>
                      </a:r>
                      <a:r>
                        <a:rPr sz="1300" spc="-5" dirty="0">
                          <a:latin typeface="Calibri"/>
                          <a:cs typeface="Calibri"/>
                        </a:rPr>
                        <a:t> </a:t>
                      </a:r>
                      <a:r>
                        <a:rPr sz="1300" spc="-10" dirty="0">
                          <a:latin typeface="Calibri"/>
                          <a:cs typeface="Calibri"/>
                        </a:rPr>
                        <a:t>Neural</a:t>
                      </a:r>
                      <a:r>
                        <a:rPr sz="1300" spc="-20" dirty="0">
                          <a:latin typeface="Calibri"/>
                          <a:cs typeface="Calibri"/>
                        </a:rPr>
                        <a:t> </a:t>
                      </a:r>
                      <a:r>
                        <a:rPr sz="1300" spc="-10" dirty="0">
                          <a:latin typeface="Calibri"/>
                          <a:cs typeface="Calibri"/>
                        </a:rPr>
                        <a:t>Network </a:t>
                      </a:r>
                      <a:r>
                        <a:rPr sz="1300" spc="-5" dirty="0">
                          <a:latin typeface="Calibri"/>
                          <a:cs typeface="Calibri"/>
                        </a:rPr>
                        <a:t>(</a:t>
                      </a:r>
                      <a:r>
                        <a:rPr lang="en-US" sz="1300" spc="-5" dirty="0">
                          <a:latin typeface="Calibri"/>
                          <a:cs typeface="Calibri"/>
                        </a:rPr>
                        <a:t>D</a:t>
                      </a:r>
                      <a:r>
                        <a:rPr sz="1300" spc="-5" dirty="0">
                          <a:latin typeface="Calibri"/>
                          <a:cs typeface="Calibri"/>
                        </a:rPr>
                        <a:t>NN) </a:t>
                      </a:r>
                      <a:r>
                        <a:rPr sz="1300" spc="-390" dirty="0">
                          <a:latin typeface="Calibri"/>
                          <a:cs typeface="Calibri"/>
                        </a:rPr>
                        <a:t> </a:t>
                      </a:r>
                      <a:r>
                        <a:rPr sz="1300" spc="-5" dirty="0">
                          <a:latin typeface="Calibri"/>
                          <a:cs typeface="Calibri"/>
                        </a:rPr>
                        <a:t>algorithm</a:t>
                      </a:r>
                      <a:endParaRPr sz="1300" dirty="0">
                        <a:latin typeface="Calibri"/>
                        <a:cs typeface="Calibri"/>
                      </a:endParaRPr>
                    </a:p>
                  </a:txBody>
                  <a:tcPr marL="0" marR="0" marT="23788"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extLst>
                  <a:ext uri="{0D108BD9-81ED-4DB2-BD59-A6C34878D82A}">
                    <a16:rowId xmlns="" xmlns:a16="http://schemas.microsoft.com/office/drawing/2014/main" val="10002"/>
                  </a:ext>
                </a:extLst>
              </a:tr>
              <a:tr h="1096404">
                <a:tc>
                  <a:txBody>
                    <a:bodyPr/>
                    <a:lstStyle/>
                    <a:p>
                      <a:pPr marL="90805" marR="337820">
                        <a:lnSpc>
                          <a:spcPct val="83800"/>
                        </a:lnSpc>
                        <a:spcBef>
                          <a:spcPts val="265"/>
                        </a:spcBef>
                      </a:pPr>
                      <a:r>
                        <a:rPr sz="1300" dirty="0">
                          <a:latin typeface="Calibri"/>
                          <a:cs typeface="Calibri"/>
                        </a:rPr>
                        <a:t>3.</a:t>
                      </a:r>
                      <a:r>
                        <a:rPr sz="1300" spc="-10" dirty="0">
                          <a:latin typeface="Calibri"/>
                          <a:cs typeface="Calibri"/>
                        </a:rPr>
                        <a:t> </a:t>
                      </a:r>
                      <a:r>
                        <a:rPr sz="1300" spc="-5" dirty="0">
                          <a:latin typeface="Calibri"/>
                          <a:cs typeface="Calibri"/>
                        </a:rPr>
                        <a:t>Once</a:t>
                      </a:r>
                      <a:r>
                        <a:rPr sz="1300" dirty="0">
                          <a:latin typeface="Calibri"/>
                          <a:cs typeface="Calibri"/>
                        </a:rPr>
                        <a:t> </a:t>
                      </a:r>
                      <a:r>
                        <a:rPr sz="1300" spc="-5" dirty="0">
                          <a:latin typeface="Calibri"/>
                          <a:cs typeface="Calibri"/>
                        </a:rPr>
                        <a:t>the</a:t>
                      </a:r>
                      <a:r>
                        <a:rPr sz="1300" dirty="0">
                          <a:latin typeface="Calibri"/>
                          <a:cs typeface="Calibri"/>
                        </a:rPr>
                        <a:t> </a:t>
                      </a:r>
                      <a:r>
                        <a:rPr sz="1300" spc="-5" dirty="0">
                          <a:latin typeface="Calibri"/>
                          <a:cs typeface="Calibri"/>
                        </a:rPr>
                        <a:t>subject</a:t>
                      </a:r>
                      <a:r>
                        <a:rPr sz="1300" spc="-10" dirty="0">
                          <a:latin typeface="Calibri"/>
                          <a:cs typeface="Calibri"/>
                        </a:rPr>
                        <a:t> is</a:t>
                      </a:r>
                      <a:r>
                        <a:rPr sz="1300" spc="5" dirty="0">
                          <a:latin typeface="Calibri"/>
                          <a:cs typeface="Calibri"/>
                        </a:rPr>
                        <a:t> </a:t>
                      </a:r>
                      <a:r>
                        <a:rPr sz="1300" spc="-5" dirty="0">
                          <a:latin typeface="Calibri"/>
                          <a:cs typeface="Calibri"/>
                        </a:rPr>
                        <a:t>done</a:t>
                      </a:r>
                      <a:r>
                        <a:rPr sz="1300" dirty="0">
                          <a:latin typeface="Calibri"/>
                          <a:cs typeface="Calibri"/>
                        </a:rPr>
                        <a:t> </a:t>
                      </a:r>
                      <a:r>
                        <a:rPr sz="1300" spc="-5" dirty="0">
                          <a:latin typeface="Calibri"/>
                          <a:cs typeface="Calibri"/>
                        </a:rPr>
                        <a:t>with the </a:t>
                      </a:r>
                      <a:r>
                        <a:rPr sz="1300" dirty="0">
                          <a:latin typeface="Calibri"/>
                          <a:cs typeface="Calibri"/>
                        </a:rPr>
                        <a:t> </a:t>
                      </a:r>
                      <a:r>
                        <a:rPr sz="1300" spc="-10" dirty="0">
                          <a:latin typeface="Calibri"/>
                          <a:cs typeface="Calibri"/>
                        </a:rPr>
                        <a:t>questionnaire, </a:t>
                      </a:r>
                      <a:r>
                        <a:rPr sz="1300" spc="-5" dirty="0">
                          <a:latin typeface="Calibri"/>
                          <a:cs typeface="Calibri"/>
                        </a:rPr>
                        <a:t>the</a:t>
                      </a:r>
                      <a:r>
                        <a:rPr sz="1300" dirty="0">
                          <a:latin typeface="Calibri"/>
                          <a:cs typeface="Calibri"/>
                        </a:rPr>
                        <a:t> </a:t>
                      </a:r>
                      <a:r>
                        <a:rPr sz="1300" spc="-10" dirty="0">
                          <a:latin typeface="Calibri"/>
                          <a:cs typeface="Calibri"/>
                        </a:rPr>
                        <a:t>scores</a:t>
                      </a:r>
                      <a:r>
                        <a:rPr sz="1300" spc="5" dirty="0">
                          <a:latin typeface="Calibri"/>
                          <a:cs typeface="Calibri"/>
                        </a:rPr>
                        <a:t> </a:t>
                      </a:r>
                      <a:r>
                        <a:rPr sz="1300" spc="-5" dirty="0">
                          <a:latin typeface="Calibri"/>
                          <a:cs typeface="Calibri"/>
                        </a:rPr>
                        <a:t>of</a:t>
                      </a:r>
                      <a:r>
                        <a:rPr sz="1300" dirty="0">
                          <a:latin typeface="Calibri"/>
                          <a:cs typeface="Calibri"/>
                        </a:rPr>
                        <a:t> </a:t>
                      </a:r>
                      <a:r>
                        <a:rPr sz="1300" spc="-5" dirty="0">
                          <a:latin typeface="Calibri"/>
                          <a:cs typeface="Calibri"/>
                        </a:rPr>
                        <a:t>each</a:t>
                      </a:r>
                      <a:r>
                        <a:rPr sz="1300" dirty="0">
                          <a:latin typeface="Calibri"/>
                          <a:cs typeface="Calibri"/>
                        </a:rPr>
                        <a:t> </a:t>
                      </a:r>
                      <a:r>
                        <a:rPr sz="1300" spc="-10" dirty="0">
                          <a:latin typeface="Calibri"/>
                          <a:cs typeface="Calibri"/>
                        </a:rPr>
                        <a:t>choice</a:t>
                      </a:r>
                      <a:r>
                        <a:rPr sz="1300" spc="5" dirty="0">
                          <a:latin typeface="Calibri"/>
                          <a:cs typeface="Calibri"/>
                        </a:rPr>
                        <a:t> </a:t>
                      </a:r>
                      <a:r>
                        <a:rPr sz="1300" spc="-5" dirty="0">
                          <a:latin typeface="Calibri"/>
                          <a:cs typeface="Calibri"/>
                        </a:rPr>
                        <a:t>will be </a:t>
                      </a:r>
                      <a:r>
                        <a:rPr sz="1300" spc="-395" dirty="0">
                          <a:latin typeface="Calibri"/>
                          <a:cs typeface="Calibri"/>
                        </a:rPr>
                        <a:t> </a:t>
                      </a:r>
                      <a:r>
                        <a:rPr sz="1300" dirty="0">
                          <a:latin typeface="Calibri"/>
                          <a:cs typeface="Calibri"/>
                        </a:rPr>
                        <a:t>summed up </a:t>
                      </a:r>
                      <a:r>
                        <a:rPr sz="1300" spc="-10" dirty="0">
                          <a:latin typeface="Calibri"/>
                          <a:cs typeface="Calibri"/>
                        </a:rPr>
                        <a:t>to obtain </a:t>
                      </a:r>
                      <a:r>
                        <a:rPr sz="1300" dirty="0">
                          <a:latin typeface="Calibri"/>
                          <a:cs typeface="Calibri"/>
                        </a:rPr>
                        <a:t>a </a:t>
                      </a:r>
                      <a:r>
                        <a:rPr sz="1300" spc="-5" dirty="0">
                          <a:latin typeface="Calibri"/>
                          <a:cs typeface="Calibri"/>
                        </a:rPr>
                        <a:t>final </a:t>
                      </a:r>
                      <a:r>
                        <a:rPr sz="1300" spc="-15" dirty="0">
                          <a:latin typeface="Calibri"/>
                          <a:cs typeface="Calibri"/>
                        </a:rPr>
                        <a:t>score </a:t>
                      </a:r>
                      <a:r>
                        <a:rPr sz="1300" spc="-10" dirty="0">
                          <a:latin typeface="Calibri"/>
                          <a:cs typeface="Calibri"/>
                        </a:rPr>
                        <a:t>which </a:t>
                      </a:r>
                      <a:r>
                        <a:rPr sz="1300" spc="-5" dirty="0">
                          <a:latin typeface="Calibri"/>
                          <a:cs typeface="Calibri"/>
                        </a:rPr>
                        <a:t> </a:t>
                      </a:r>
                      <a:r>
                        <a:rPr sz="1300" spc="-10" dirty="0">
                          <a:latin typeface="Calibri"/>
                          <a:cs typeface="Calibri"/>
                        </a:rPr>
                        <a:t>indicates </a:t>
                      </a:r>
                      <a:r>
                        <a:rPr sz="1300" spc="-5" dirty="0">
                          <a:latin typeface="Calibri"/>
                          <a:cs typeface="Calibri"/>
                        </a:rPr>
                        <a:t>the </a:t>
                      </a:r>
                      <a:r>
                        <a:rPr sz="1300" spc="-10" dirty="0">
                          <a:latin typeface="Calibri"/>
                          <a:cs typeface="Calibri"/>
                        </a:rPr>
                        <a:t>stress</a:t>
                      </a:r>
                      <a:r>
                        <a:rPr sz="1300" spc="5" dirty="0">
                          <a:latin typeface="Calibri"/>
                          <a:cs typeface="Calibri"/>
                        </a:rPr>
                        <a:t> </a:t>
                      </a:r>
                      <a:r>
                        <a:rPr sz="1300" spc="-10" dirty="0">
                          <a:latin typeface="Calibri"/>
                          <a:cs typeface="Calibri"/>
                        </a:rPr>
                        <a:t>level </a:t>
                      </a:r>
                      <a:r>
                        <a:rPr sz="1300" spc="-5" dirty="0">
                          <a:latin typeface="Calibri"/>
                          <a:cs typeface="Calibri"/>
                        </a:rPr>
                        <a:t>of </a:t>
                      </a:r>
                      <a:r>
                        <a:rPr sz="1300" spc="-10" dirty="0">
                          <a:latin typeface="Calibri"/>
                          <a:cs typeface="Calibri"/>
                        </a:rPr>
                        <a:t>that</a:t>
                      </a:r>
                      <a:r>
                        <a:rPr sz="1300" spc="-15" dirty="0">
                          <a:latin typeface="Calibri"/>
                          <a:cs typeface="Calibri"/>
                        </a:rPr>
                        <a:t> </a:t>
                      </a:r>
                      <a:r>
                        <a:rPr sz="1300" spc="-5" dirty="0">
                          <a:latin typeface="Calibri"/>
                          <a:cs typeface="Calibri"/>
                        </a:rPr>
                        <a:t>person.</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tc>
                  <a:txBody>
                    <a:bodyPr/>
                    <a:lstStyle/>
                    <a:p>
                      <a:pPr marL="91440" marR="148590">
                        <a:lnSpc>
                          <a:spcPct val="83800"/>
                        </a:lnSpc>
                        <a:spcBef>
                          <a:spcPts val="265"/>
                        </a:spcBef>
                      </a:pPr>
                      <a:r>
                        <a:rPr sz="1300" spc="-5" dirty="0">
                          <a:latin typeface="Calibri"/>
                          <a:cs typeface="Calibri"/>
                        </a:rPr>
                        <a:t>In the</a:t>
                      </a:r>
                      <a:r>
                        <a:rPr sz="1300" dirty="0">
                          <a:latin typeface="Calibri"/>
                          <a:cs typeface="Calibri"/>
                        </a:rPr>
                        <a:t> </a:t>
                      </a:r>
                      <a:r>
                        <a:rPr sz="1300" spc="-10" dirty="0">
                          <a:latin typeface="Calibri"/>
                          <a:cs typeface="Calibri"/>
                        </a:rPr>
                        <a:t>proposed</a:t>
                      </a:r>
                      <a:r>
                        <a:rPr sz="1300" dirty="0">
                          <a:latin typeface="Calibri"/>
                          <a:cs typeface="Calibri"/>
                        </a:rPr>
                        <a:t> </a:t>
                      </a:r>
                      <a:r>
                        <a:rPr sz="1300" spc="-10" dirty="0">
                          <a:latin typeface="Calibri"/>
                          <a:cs typeface="Calibri"/>
                        </a:rPr>
                        <a:t>network, </a:t>
                      </a:r>
                      <a:r>
                        <a:rPr sz="1300" spc="-5" dirty="0">
                          <a:latin typeface="Calibri"/>
                          <a:cs typeface="Calibri"/>
                        </a:rPr>
                        <a:t>the</a:t>
                      </a:r>
                      <a:r>
                        <a:rPr sz="1300" spc="-10" dirty="0">
                          <a:latin typeface="Calibri"/>
                          <a:cs typeface="Calibri"/>
                        </a:rPr>
                        <a:t> face</a:t>
                      </a:r>
                      <a:r>
                        <a:rPr sz="1300" dirty="0">
                          <a:latin typeface="Calibri"/>
                          <a:cs typeface="Calibri"/>
                        </a:rPr>
                        <a:t> </a:t>
                      </a:r>
                      <a:r>
                        <a:rPr sz="1300" spc="-5" dirty="0">
                          <a:latin typeface="Calibri"/>
                          <a:cs typeface="Calibri"/>
                        </a:rPr>
                        <a:t>images </a:t>
                      </a:r>
                      <a:r>
                        <a:rPr sz="1300" dirty="0">
                          <a:latin typeface="Calibri"/>
                          <a:cs typeface="Calibri"/>
                        </a:rPr>
                        <a:t>and </a:t>
                      </a:r>
                      <a:r>
                        <a:rPr sz="1300" spc="5" dirty="0">
                          <a:latin typeface="Calibri"/>
                          <a:cs typeface="Calibri"/>
                        </a:rPr>
                        <a:t> </a:t>
                      </a:r>
                      <a:r>
                        <a:rPr sz="1300" spc="-10" dirty="0">
                          <a:latin typeface="Calibri"/>
                          <a:cs typeface="Calibri"/>
                        </a:rPr>
                        <a:t>expression</a:t>
                      </a:r>
                      <a:r>
                        <a:rPr sz="1300" spc="-5" dirty="0">
                          <a:latin typeface="Calibri"/>
                          <a:cs typeface="Calibri"/>
                        </a:rPr>
                        <a:t> </a:t>
                      </a:r>
                      <a:r>
                        <a:rPr sz="1300" spc="-10" dirty="0">
                          <a:latin typeface="Calibri"/>
                          <a:cs typeface="Calibri"/>
                        </a:rPr>
                        <a:t>detected</a:t>
                      </a:r>
                      <a:r>
                        <a:rPr sz="1300" dirty="0">
                          <a:latin typeface="Calibri"/>
                          <a:cs typeface="Calibri"/>
                        </a:rPr>
                        <a:t> </a:t>
                      </a:r>
                      <a:r>
                        <a:rPr sz="1300" spc="-5" dirty="0">
                          <a:latin typeface="Calibri"/>
                          <a:cs typeface="Calibri"/>
                        </a:rPr>
                        <a:t>earlier </a:t>
                      </a:r>
                      <a:r>
                        <a:rPr sz="1300" spc="-15" dirty="0">
                          <a:latin typeface="Calibri"/>
                          <a:cs typeface="Calibri"/>
                        </a:rPr>
                        <a:t>are</a:t>
                      </a:r>
                      <a:r>
                        <a:rPr sz="1300" dirty="0">
                          <a:latin typeface="Calibri"/>
                          <a:cs typeface="Calibri"/>
                        </a:rPr>
                        <a:t> </a:t>
                      </a:r>
                      <a:r>
                        <a:rPr sz="1300" spc="-15" dirty="0">
                          <a:latin typeface="Calibri"/>
                          <a:cs typeface="Calibri"/>
                        </a:rPr>
                        <a:t>inputted</a:t>
                      </a:r>
                      <a:r>
                        <a:rPr sz="1300" spc="-10" dirty="0">
                          <a:latin typeface="Calibri"/>
                          <a:cs typeface="Calibri"/>
                        </a:rPr>
                        <a:t> to</a:t>
                      </a:r>
                      <a:r>
                        <a:rPr sz="1300" dirty="0">
                          <a:latin typeface="Calibri"/>
                          <a:cs typeface="Calibri"/>
                        </a:rPr>
                        <a:t> </a:t>
                      </a:r>
                      <a:r>
                        <a:rPr sz="1300" spc="-5" dirty="0">
                          <a:latin typeface="Calibri"/>
                          <a:cs typeface="Calibri"/>
                        </a:rPr>
                        <a:t>output </a:t>
                      </a:r>
                      <a:r>
                        <a:rPr sz="1300" spc="-395" dirty="0">
                          <a:latin typeface="Calibri"/>
                          <a:cs typeface="Calibri"/>
                        </a:rPr>
                        <a:t> </a:t>
                      </a:r>
                      <a:r>
                        <a:rPr sz="1300" spc="-10" dirty="0">
                          <a:latin typeface="Calibri"/>
                          <a:cs typeface="Calibri"/>
                        </a:rPr>
                        <a:t>stress</a:t>
                      </a:r>
                      <a:r>
                        <a:rPr sz="1300" dirty="0">
                          <a:latin typeface="Calibri"/>
                          <a:cs typeface="Calibri"/>
                        </a:rPr>
                        <a:t> </a:t>
                      </a:r>
                      <a:r>
                        <a:rPr sz="1300" spc="-10" dirty="0">
                          <a:latin typeface="Calibri"/>
                          <a:cs typeface="Calibri"/>
                        </a:rPr>
                        <a:t>recognition</a:t>
                      </a:r>
                      <a:r>
                        <a:rPr sz="1300" dirty="0">
                          <a:latin typeface="Calibri"/>
                          <a:cs typeface="Calibri"/>
                        </a:rPr>
                        <a:t> </a:t>
                      </a:r>
                      <a:r>
                        <a:rPr sz="1300" spc="-10" dirty="0">
                          <a:latin typeface="Calibri"/>
                          <a:cs typeface="Calibri"/>
                        </a:rPr>
                        <a:t>results.</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extLst>
                  <a:ext uri="{0D108BD9-81ED-4DB2-BD59-A6C34878D82A}">
                    <a16:rowId xmlns="" xmlns:a16="http://schemas.microsoft.com/office/drawing/2014/main" val="10003"/>
                  </a:ext>
                </a:extLst>
              </a:tr>
              <a:tr h="890888">
                <a:tc>
                  <a:txBody>
                    <a:bodyPr/>
                    <a:lstStyle/>
                    <a:p>
                      <a:pPr marL="90805" marR="335280">
                        <a:lnSpc>
                          <a:spcPct val="83800"/>
                        </a:lnSpc>
                        <a:spcBef>
                          <a:spcPts val="265"/>
                        </a:spcBef>
                      </a:pPr>
                      <a:r>
                        <a:rPr sz="1300" dirty="0">
                          <a:latin typeface="Calibri"/>
                          <a:cs typeface="Calibri"/>
                        </a:rPr>
                        <a:t>4.</a:t>
                      </a:r>
                      <a:r>
                        <a:rPr sz="1300" spc="-10" dirty="0">
                          <a:latin typeface="Calibri"/>
                          <a:cs typeface="Calibri"/>
                        </a:rPr>
                        <a:t> </a:t>
                      </a:r>
                      <a:r>
                        <a:rPr sz="1300" spc="-5" dirty="0">
                          <a:latin typeface="Calibri"/>
                          <a:cs typeface="Calibri"/>
                        </a:rPr>
                        <a:t>Body fluid </a:t>
                      </a:r>
                      <a:r>
                        <a:rPr sz="1300" spc="-10" dirty="0">
                          <a:latin typeface="Calibri"/>
                          <a:cs typeface="Calibri"/>
                        </a:rPr>
                        <a:t>testing</a:t>
                      </a:r>
                      <a:r>
                        <a:rPr sz="1300" dirty="0">
                          <a:latin typeface="Calibri"/>
                          <a:cs typeface="Calibri"/>
                        </a:rPr>
                        <a:t> </a:t>
                      </a:r>
                      <a:r>
                        <a:rPr sz="1300" spc="-5" dirty="0">
                          <a:latin typeface="Calibri"/>
                          <a:cs typeface="Calibri"/>
                        </a:rPr>
                        <a:t>such</a:t>
                      </a:r>
                      <a:r>
                        <a:rPr sz="1300" dirty="0">
                          <a:latin typeface="Calibri"/>
                          <a:cs typeface="Calibri"/>
                        </a:rPr>
                        <a:t> </a:t>
                      </a:r>
                      <a:r>
                        <a:rPr sz="1300" spc="-5" dirty="0">
                          <a:latin typeface="Calibri"/>
                          <a:cs typeface="Calibri"/>
                        </a:rPr>
                        <a:t>as</a:t>
                      </a:r>
                      <a:r>
                        <a:rPr sz="1300" spc="5" dirty="0">
                          <a:latin typeface="Calibri"/>
                          <a:cs typeface="Calibri"/>
                        </a:rPr>
                        <a:t> </a:t>
                      </a:r>
                      <a:r>
                        <a:rPr sz="1300" spc="-10" dirty="0">
                          <a:latin typeface="Calibri"/>
                          <a:cs typeface="Calibri"/>
                        </a:rPr>
                        <a:t>saliva</a:t>
                      </a:r>
                      <a:r>
                        <a:rPr sz="1300" spc="-5" dirty="0">
                          <a:latin typeface="Calibri"/>
                          <a:cs typeface="Calibri"/>
                        </a:rPr>
                        <a:t> </a:t>
                      </a:r>
                      <a:r>
                        <a:rPr sz="1300" spc="-10" dirty="0">
                          <a:latin typeface="Calibri"/>
                          <a:cs typeface="Calibri"/>
                        </a:rPr>
                        <a:t>testing</a:t>
                      </a:r>
                      <a:r>
                        <a:rPr sz="1300" dirty="0">
                          <a:latin typeface="Calibri"/>
                          <a:cs typeface="Calibri"/>
                        </a:rPr>
                        <a:t> </a:t>
                      </a:r>
                      <a:r>
                        <a:rPr sz="1300" spc="-5" dirty="0">
                          <a:latin typeface="Calibri"/>
                          <a:cs typeface="Calibri"/>
                        </a:rPr>
                        <a:t>or </a:t>
                      </a:r>
                      <a:r>
                        <a:rPr sz="1300" dirty="0">
                          <a:latin typeface="Calibri"/>
                          <a:cs typeface="Calibri"/>
                        </a:rPr>
                        <a:t> </a:t>
                      </a:r>
                      <a:r>
                        <a:rPr sz="1300" spc="-5" dirty="0">
                          <a:latin typeface="Calibri"/>
                          <a:cs typeface="Calibri"/>
                        </a:rPr>
                        <a:t>blood </a:t>
                      </a:r>
                      <a:r>
                        <a:rPr sz="1300" spc="-10" dirty="0">
                          <a:latin typeface="Calibri"/>
                          <a:cs typeface="Calibri"/>
                        </a:rPr>
                        <a:t>testing</a:t>
                      </a:r>
                      <a:r>
                        <a:rPr sz="1300" dirty="0">
                          <a:latin typeface="Calibri"/>
                          <a:cs typeface="Calibri"/>
                        </a:rPr>
                        <a:t> </a:t>
                      </a:r>
                      <a:r>
                        <a:rPr sz="1300" spc="-5" dirty="0">
                          <a:latin typeface="Calibri"/>
                          <a:cs typeface="Calibri"/>
                        </a:rPr>
                        <a:t>is</a:t>
                      </a:r>
                      <a:r>
                        <a:rPr sz="1300" spc="-10" dirty="0">
                          <a:latin typeface="Calibri"/>
                          <a:cs typeface="Calibri"/>
                        </a:rPr>
                        <a:t> </a:t>
                      </a:r>
                      <a:r>
                        <a:rPr sz="1300" spc="-5" dirty="0">
                          <a:latin typeface="Calibri"/>
                          <a:cs typeface="Calibri"/>
                        </a:rPr>
                        <a:t>done</a:t>
                      </a:r>
                      <a:r>
                        <a:rPr sz="1300" dirty="0">
                          <a:latin typeface="Calibri"/>
                          <a:cs typeface="Calibri"/>
                        </a:rPr>
                        <a:t> </a:t>
                      </a:r>
                      <a:r>
                        <a:rPr sz="1300" spc="-15" dirty="0">
                          <a:latin typeface="Calibri"/>
                          <a:cs typeface="Calibri"/>
                        </a:rPr>
                        <a:t>for</a:t>
                      </a:r>
                      <a:r>
                        <a:rPr sz="1300" spc="-10" dirty="0">
                          <a:latin typeface="Calibri"/>
                          <a:cs typeface="Calibri"/>
                        </a:rPr>
                        <a:t> </a:t>
                      </a:r>
                      <a:r>
                        <a:rPr sz="1300" spc="-5" dirty="0">
                          <a:latin typeface="Calibri"/>
                          <a:cs typeface="Calibri"/>
                        </a:rPr>
                        <a:t>the </a:t>
                      </a:r>
                      <a:r>
                        <a:rPr sz="1300" spc="-10" dirty="0">
                          <a:latin typeface="Calibri"/>
                          <a:cs typeface="Calibri"/>
                        </a:rPr>
                        <a:t>detection</a:t>
                      </a:r>
                      <a:r>
                        <a:rPr sz="1300" dirty="0">
                          <a:latin typeface="Calibri"/>
                          <a:cs typeface="Calibri"/>
                        </a:rPr>
                        <a:t> </a:t>
                      </a:r>
                      <a:r>
                        <a:rPr sz="1300" spc="-5" dirty="0">
                          <a:latin typeface="Calibri"/>
                          <a:cs typeface="Calibri"/>
                        </a:rPr>
                        <a:t>of </a:t>
                      </a:r>
                      <a:r>
                        <a:rPr sz="1300" spc="-10" dirty="0">
                          <a:latin typeface="Calibri"/>
                          <a:cs typeface="Calibri"/>
                        </a:rPr>
                        <a:t>stress </a:t>
                      </a:r>
                      <a:r>
                        <a:rPr sz="1300" spc="-390" dirty="0">
                          <a:latin typeface="Calibri"/>
                          <a:cs typeface="Calibri"/>
                        </a:rPr>
                        <a:t> </a:t>
                      </a:r>
                      <a:r>
                        <a:rPr sz="1300" spc="-5" dirty="0">
                          <a:latin typeface="Calibri"/>
                          <a:cs typeface="Calibri"/>
                        </a:rPr>
                        <a:t>hormone,</a:t>
                      </a:r>
                      <a:r>
                        <a:rPr sz="1300" spc="-15" dirty="0">
                          <a:latin typeface="Calibri"/>
                          <a:cs typeface="Calibri"/>
                        </a:rPr>
                        <a:t> </a:t>
                      </a:r>
                      <a:r>
                        <a:rPr sz="1300" spc="-5" dirty="0">
                          <a:latin typeface="Calibri"/>
                          <a:cs typeface="Calibri"/>
                        </a:rPr>
                        <a:t>Cortisol.</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tc>
                  <a:txBody>
                    <a:bodyPr/>
                    <a:lstStyle/>
                    <a:p>
                      <a:pPr marL="91440" marR="242570">
                        <a:lnSpc>
                          <a:spcPct val="83800"/>
                        </a:lnSpc>
                        <a:spcBef>
                          <a:spcPts val="265"/>
                        </a:spcBef>
                      </a:pPr>
                      <a:r>
                        <a:rPr sz="1300" spc="-5" dirty="0">
                          <a:latin typeface="Calibri"/>
                          <a:cs typeface="Calibri"/>
                        </a:rPr>
                        <a:t>The </a:t>
                      </a:r>
                      <a:r>
                        <a:rPr sz="1300" spc="-10" dirty="0">
                          <a:latin typeface="Calibri"/>
                          <a:cs typeface="Calibri"/>
                        </a:rPr>
                        <a:t>results</a:t>
                      </a:r>
                      <a:r>
                        <a:rPr sz="1300" spc="5" dirty="0">
                          <a:latin typeface="Calibri"/>
                          <a:cs typeface="Calibri"/>
                        </a:rPr>
                        <a:t> </a:t>
                      </a:r>
                      <a:r>
                        <a:rPr sz="1300" spc="-5" dirty="0">
                          <a:latin typeface="Calibri"/>
                          <a:cs typeface="Calibri"/>
                        </a:rPr>
                        <a:t>of </a:t>
                      </a:r>
                      <a:r>
                        <a:rPr sz="1300" spc="-10" dirty="0">
                          <a:latin typeface="Calibri"/>
                          <a:cs typeface="Calibri"/>
                        </a:rPr>
                        <a:t>stress</a:t>
                      </a:r>
                      <a:r>
                        <a:rPr sz="1300" spc="-5" dirty="0">
                          <a:latin typeface="Calibri"/>
                          <a:cs typeface="Calibri"/>
                        </a:rPr>
                        <a:t> </a:t>
                      </a:r>
                      <a:r>
                        <a:rPr sz="1300" spc="-10" dirty="0">
                          <a:latin typeface="Calibri"/>
                          <a:cs typeface="Calibri"/>
                        </a:rPr>
                        <a:t>recognition</a:t>
                      </a:r>
                      <a:r>
                        <a:rPr sz="1300" spc="-5" dirty="0">
                          <a:latin typeface="Calibri"/>
                          <a:cs typeface="Calibri"/>
                        </a:rPr>
                        <a:t> </a:t>
                      </a:r>
                      <a:r>
                        <a:rPr sz="1300" spc="-15" dirty="0">
                          <a:latin typeface="Calibri"/>
                          <a:cs typeface="Calibri"/>
                        </a:rPr>
                        <a:t>are</a:t>
                      </a:r>
                      <a:r>
                        <a:rPr sz="1300" dirty="0">
                          <a:latin typeface="Calibri"/>
                          <a:cs typeface="Calibri"/>
                        </a:rPr>
                        <a:t> </a:t>
                      </a:r>
                      <a:r>
                        <a:rPr sz="1300" spc="-5" dirty="0">
                          <a:latin typeface="Calibri"/>
                          <a:cs typeface="Calibri"/>
                        </a:rPr>
                        <a:t>composed</a:t>
                      </a:r>
                      <a:r>
                        <a:rPr sz="1300" spc="-10" dirty="0">
                          <a:latin typeface="Calibri"/>
                          <a:cs typeface="Calibri"/>
                        </a:rPr>
                        <a:t> </a:t>
                      </a:r>
                      <a:r>
                        <a:rPr sz="1300" spc="-5" dirty="0">
                          <a:latin typeface="Calibri"/>
                          <a:cs typeface="Calibri"/>
                        </a:rPr>
                        <a:t>of </a:t>
                      </a:r>
                      <a:r>
                        <a:rPr sz="1300" spc="-390" dirty="0">
                          <a:latin typeface="Calibri"/>
                          <a:cs typeface="Calibri"/>
                        </a:rPr>
                        <a:t> </a:t>
                      </a:r>
                      <a:r>
                        <a:rPr sz="1300" spc="-10" dirty="0">
                          <a:latin typeface="Calibri"/>
                          <a:cs typeface="Calibri"/>
                        </a:rPr>
                        <a:t>three</a:t>
                      </a:r>
                      <a:r>
                        <a:rPr sz="1300" dirty="0">
                          <a:latin typeface="Calibri"/>
                          <a:cs typeface="Calibri"/>
                        </a:rPr>
                        <a:t> </a:t>
                      </a:r>
                      <a:r>
                        <a:rPr sz="1300" spc="-5" dirty="0">
                          <a:latin typeface="Calibri"/>
                          <a:cs typeface="Calibri"/>
                        </a:rPr>
                        <a:t>classes: </a:t>
                      </a:r>
                      <a:r>
                        <a:rPr sz="1300" dirty="0">
                          <a:latin typeface="Calibri"/>
                          <a:cs typeface="Calibri"/>
                        </a:rPr>
                        <a:t>no </a:t>
                      </a:r>
                      <a:r>
                        <a:rPr sz="1300" spc="-10" dirty="0">
                          <a:latin typeface="Calibri"/>
                          <a:cs typeface="Calibri"/>
                        </a:rPr>
                        <a:t>stress, weak</a:t>
                      </a:r>
                      <a:r>
                        <a:rPr sz="1300" dirty="0">
                          <a:latin typeface="Calibri"/>
                          <a:cs typeface="Calibri"/>
                        </a:rPr>
                        <a:t> </a:t>
                      </a:r>
                      <a:r>
                        <a:rPr sz="1300" spc="-10" dirty="0">
                          <a:latin typeface="Calibri"/>
                          <a:cs typeface="Calibri"/>
                        </a:rPr>
                        <a:t>stress, </a:t>
                      </a:r>
                      <a:r>
                        <a:rPr sz="1300" spc="-5" dirty="0">
                          <a:latin typeface="Calibri"/>
                          <a:cs typeface="Calibri"/>
                        </a:rPr>
                        <a:t>and</a:t>
                      </a:r>
                      <a:r>
                        <a:rPr sz="1300" dirty="0">
                          <a:latin typeface="Calibri"/>
                          <a:cs typeface="Calibri"/>
                        </a:rPr>
                        <a:t> </a:t>
                      </a:r>
                      <a:r>
                        <a:rPr sz="1300" spc="-15" dirty="0">
                          <a:latin typeface="Calibri"/>
                          <a:cs typeface="Calibri"/>
                        </a:rPr>
                        <a:t>strong </a:t>
                      </a:r>
                      <a:r>
                        <a:rPr sz="1300" spc="-10" dirty="0">
                          <a:latin typeface="Calibri"/>
                          <a:cs typeface="Calibri"/>
                        </a:rPr>
                        <a:t> stress.</a:t>
                      </a:r>
                      <a:endParaRPr sz="1300" dirty="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extLst>
                  <a:ext uri="{0D108BD9-81ED-4DB2-BD59-A6C34878D82A}">
                    <a16:rowId xmlns="" xmlns:a16="http://schemas.microsoft.com/office/drawing/2014/main" val="10004"/>
                  </a:ext>
                </a:extLst>
              </a:tr>
            </a:tbl>
          </a:graphicData>
        </a:graphic>
      </p:graphicFrame>
      <p:sp>
        <p:nvSpPr>
          <p:cNvPr id="5" name="object 5"/>
          <p:cNvSpPr txBox="1"/>
          <p:nvPr/>
        </p:nvSpPr>
        <p:spPr>
          <a:xfrm>
            <a:off x="8117388" y="5767939"/>
            <a:ext cx="573760" cy="132857"/>
          </a:xfrm>
          <a:prstGeom prst="rect">
            <a:avLst/>
          </a:prstGeom>
        </p:spPr>
        <p:txBody>
          <a:bodyPr vert="horz" wrap="square" lIns="0" tIns="0" rIns="0" bIns="0" rtlCol="0">
            <a:spAutoFit/>
          </a:bodyPr>
          <a:lstStyle/>
          <a:p>
            <a:pPr marL="9515">
              <a:lnSpc>
                <a:spcPts val="1056"/>
              </a:lnSpc>
            </a:pPr>
            <a:r>
              <a:rPr sz="899" spc="-4" dirty="0">
                <a:latin typeface="Times New Roman"/>
                <a:cs typeface="Times New Roman"/>
              </a:rPr>
              <a:t>Page</a:t>
            </a:r>
            <a:r>
              <a:rPr sz="899" spc="-26" dirty="0">
                <a:latin typeface="Times New Roman"/>
                <a:cs typeface="Times New Roman"/>
              </a:rPr>
              <a:t> </a:t>
            </a:r>
            <a:r>
              <a:rPr sz="899" dirty="0">
                <a:latin typeface="Times New Roman"/>
                <a:cs typeface="Times New Roman"/>
              </a:rPr>
              <a:t>no.</a:t>
            </a:r>
            <a:r>
              <a:rPr sz="899" spc="-26" dirty="0">
                <a:latin typeface="Times New Roman"/>
                <a:cs typeface="Times New Roman"/>
              </a:rPr>
              <a:t> </a:t>
            </a:r>
            <a:r>
              <a:rPr sz="899" dirty="0">
                <a:latin typeface="Times New Roman"/>
                <a:cs typeface="Times New Roman"/>
              </a:rPr>
              <a:t>24</a:t>
            </a:r>
            <a:endParaRPr sz="899">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6763" y="1101089"/>
            <a:ext cx="1281682" cy="401094"/>
          </a:xfrm>
          <a:prstGeom prst="rect">
            <a:avLst/>
          </a:prstGeom>
        </p:spPr>
        <p:txBody>
          <a:bodyPr vert="horz" wrap="square" lIns="0" tIns="9039" rIns="0" bIns="0" rtlCol="0" anchor="ctr">
            <a:spAutoFit/>
          </a:bodyPr>
          <a:lstStyle/>
          <a:p>
            <a:pPr marL="9515">
              <a:spcBef>
                <a:spcPts val="71"/>
              </a:spcBef>
            </a:pPr>
            <a:r>
              <a:rPr sz="2547" u="heavy" spc="-7" dirty="0">
                <a:uFill>
                  <a:solidFill>
                    <a:srgbClr val="000000"/>
                  </a:solidFill>
                </a:uFill>
              </a:rPr>
              <a:t>R</a:t>
            </a:r>
            <a:r>
              <a:rPr sz="2547" u="heavy" spc="-11" dirty="0">
                <a:uFill>
                  <a:solidFill>
                    <a:srgbClr val="000000"/>
                  </a:solidFill>
                </a:uFill>
              </a:rPr>
              <a:t>E</a:t>
            </a:r>
            <a:r>
              <a:rPr sz="2547" u="heavy" spc="-7" dirty="0">
                <a:uFill>
                  <a:solidFill>
                    <a:srgbClr val="000000"/>
                  </a:solidFill>
                </a:uFill>
              </a:rPr>
              <a:t>S</a:t>
            </a:r>
            <a:r>
              <a:rPr sz="2547" u="heavy" spc="-15" dirty="0">
                <a:uFill>
                  <a:solidFill>
                    <a:srgbClr val="000000"/>
                  </a:solidFill>
                </a:uFill>
              </a:rPr>
              <a:t>U</a:t>
            </a:r>
            <a:r>
              <a:rPr sz="2547" u="heavy" spc="-236" dirty="0">
                <a:uFill>
                  <a:solidFill>
                    <a:srgbClr val="000000"/>
                  </a:solidFill>
                </a:uFill>
              </a:rPr>
              <a:t>L</a:t>
            </a:r>
            <a:r>
              <a:rPr sz="2547" u="heavy" spc="-4" dirty="0">
                <a:uFill>
                  <a:solidFill>
                    <a:srgbClr val="000000"/>
                  </a:solidFill>
                </a:uFill>
              </a:rPr>
              <a:t>T</a:t>
            </a:r>
            <a:endParaRPr sz="2547"/>
          </a:p>
        </p:txBody>
      </p:sp>
      <p:sp>
        <p:nvSpPr>
          <p:cNvPr id="4" name="object 4"/>
          <p:cNvSpPr txBox="1"/>
          <p:nvPr/>
        </p:nvSpPr>
        <p:spPr>
          <a:xfrm>
            <a:off x="1281625" y="2038788"/>
            <a:ext cx="6715749" cy="1865372"/>
          </a:xfrm>
          <a:prstGeom prst="rect">
            <a:avLst/>
          </a:prstGeom>
        </p:spPr>
        <p:txBody>
          <a:bodyPr vert="horz" wrap="square" lIns="0" tIns="9515" rIns="0" bIns="0" rtlCol="0">
            <a:spAutoFit/>
          </a:bodyPr>
          <a:lstStyle/>
          <a:p>
            <a:pPr marL="266416" marR="4757" indent="-257376">
              <a:spcBef>
                <a:spcPts val="75"/>
              </a:spcBef>
              <a:buFont typeface="Wingdings"/>
              <a:buChar char=""/>
              <a:tabLst>
                <a:tab pos="266416" algn="l"/>
                <a:tab pos="266891" algn="l"/>
              </a:tabLst>
            </a:pPr>
            <a:r>
              <a:rPr sz="1498" dirty="0">
                <a:latin typeface="Times New Roman"/>
                <a:cs typeface="Times New Roman"/>
              </a:rPr>
              <a:t>The</a:t>
            </a:r>
            <a:r>
              <a:rPr sz="1498" spc="52" dirty="0">
                <a:latin typeface="Times New Roman"/>
                <a:cs typeface="Times New Roman"/>
              </a:rPr>
              <a:t> </a:t>
            </a:r>
            <a:r>
              <a:rPr sz="1498" spc="-4" dirty="0">
                <a:latin typeface="Times New Roman"/>
                <a:cs typeface="Times New Roman"/>
              </a:rPr>
              <a:t>main</a:t>
            </a:r>
            <a:r>
              <a:rPr sz="1498" spc="60" dirty="0">
                <a:latin typeface="Times New Roman"/>
                <a:cs typeface="Times New Roman"/>
              </a:rPr>
              <a:t> </a:t>
            </a:r>
            <a:r>
              <a:rPr sz="1498" dirty="0">
                <a:latin typeface="Times New Roman"/>
                <a:cs typeface="Times New Roman"/>
              </a:rPr>
              <a:t>purpose</a:t>
            </a:r>
            <a:r>
              <a:rPr sz="1498" spc="56" dirty="0">
                <a:latin typeface="Times New Roman"/>
                <a:cs typeface="Times New Roman"/>
              </a:rPr>
              <a:t> </a:t>
            </a:r>
            <a:r>
              <a:rPr sz="1498" dirty="0">
                <a:latin typeface="Times New Roman"/>
                <a:cs typeface="Times New Roman"/>
              </a:rPr>
              <a:t>of</a:t>
            </a:r>
            <a:r>
              <a:rPr sz="1498" spc="52" dirty="0">
                <a:latin typeface="Times New Roman"/>
                <a:cs typeface="Times New Roman"/>
              </a:rPr>
              <a:t> </a:t>
            </a:r>
            <a:r>
              <a:rPr sz="1498" dirty="0">
                <a:latin typeface="Times New Roman"/>
                <a:cs typeface="Times New Roman"/>
              </a:rPr>
              <a:t>our</a:t>
            </a:r>
            <a:r>
              <a:rPr sz="1498" spc="56" dirty="0">
                <a:latin typeface="Times New Roman"/>
                <a:cs typeface="Times New Roman"/>
              </a:rPr>
              <a:t> </a:t>
            </a:r>
            <a:r>
              <a:rPr sz="1498" dirty="0">
                <a:latin typeface="Times New Roman"/>
                <a:cs typeface="Times New Roman"/>
              </a:rPr>
              <a:t>project</a:t>
            </a:r>
            <a:r>
              <a:rPr sz="1498" spc="49" dirty="0">
                <a:latin typeface="Times New Roman"/>
                <a:cs typeface="Times New Roman"/>
              </a:rPr>
              <a:t> </a:t>
            </a:r>
            <a:r>
              <a:rPr sz="1498" spc="-4" dirty="0">
                <a:latin typeface="Times New Roman"/>
                <a:cs typeface="Times New Roman"/>
              </a:rPr>
              <a:t>is</a:t>
            </a:r>
            <a:r>
              <a:rPr sz="1498" spc="49" dirty="0">
                <a:latin typeface="Times New Roman"/>
                <a:cs typeface="Times New Roman"/>
              </a:rPr>
              <a:t> </a:t>
            </a:r>
            <a:r>
              <a:rPr sz="1498" spc="-4" dirty="0">
                <a:latin typeface="Times New Roman"/>
                <a:cs typeface="Times New Roman"/>
              </a:rPr>
              <a:t>to</a:t>
            </a:r>
            <a:r>
              <a:rPr sz="1498" spc="60" dirty="0">
                <a:latin typeface="Times New Roman"/>
                <a:cs typeface="Times New Roman"/>
              </a:rPr>
              <a:t> </a:t>
            </a:r>
            <a:r>
              <a:rPr sz="1498" spc="-4" dirty="0">
                <a:latin typeface="Times New Roman"/>
                <a:cs typeface="Times New Roman"/>
              </a:rPr>
              <a:t>detect</a:t>
            </a:r>
            <a:r>
              <a:rPr sz="1498" spc="49" dirty="0">
                <a:latin typeface="Times New Roman"/>
                <a:cs typeface="Times New Roman"/>
              </a:rPr>
              <a:t> </a:t>
            </a:r>
            <a:r>
              <a:rPr sz="1498" dirty="0">
                <a:latin typeface="Times New Roman"/>
                <a:cs typeface="Times New Roman"/>
              </a:rPr>
              <a:t>the</a:t>
            </a:r>
            <a:r>
              <a:rPr sz="1498" spc="56" dirty="0">
                <a:latin typeface="Times New Roman"/>
                <a:cs typeface="Times New Roman"/>
              </a:rPr>
              <a:t> </a:t>
            </a:r>
            <a:r>
              <a:rPr sz="1498" spc="-4" dirty="0">
                <a:latin typeface="Times New Roman"/>
                <a:cs typeface="Times New Roman"/>
              </a:rPr>
              <a:t>stress</a:t>
            </a:r>
            <a:r>
              <a:rPr sz="1498" spc="49" dirty="0">
                <a:latin typeface="Times New Roman"/>
                <a:cs typeface="Times New Roman"/>
              </a:rPr>
              <a:t> </a:t>
            </a:r>
            <a:r>
              <a:rPr sz="1498" spc="-4" dirty="0">
                <a:latin typeface="Times New Roman"/>
                <a:cs typeface="Times New Roman"/>
              </a:rPr>
              <a:t>level</a:t>
            </a:r>
            <a:r>
              <a:rPr sz="1498" spc="49" dirty="0">
                <a:latin typeface="Times New Roman"/>
                <a:cs typeface="Times New Roman"/>
              </a:rPr>
              <a:t> </a:t>
            </a:r>
            <a:r>
              <a:rPr sz="1498" dirty="0">
                <a:latin typeface="Times New Roman"/>
                <a:cs typeface="Times New Roman"/>
              </a:rPr>
              <a:t>of</a:t>
            </a:r>
            <a:r>
              <a:rPr sz="1498" spc="56" dirty="0">
                <a:latin typeface="Times New Roman"/>
                <a:cs typeface="Times New Roman"/>
              </a:rPr>
              <a:t> </a:t>
            </a:r>
            <a:r>
              <a:rPr sz="1498" dirty="0">
                <a:latin typeface="Times New Roman"/>
                <a:cs typeface="Times New Roman"/>
              </a:rPr>
              <a:t>a</a:t>
            </a:r>
            <a:r>
              <a:rPr sz="1498" spc="49" dirty="0">
                <a:latin typeface="Times New Roman"/>
                <a:cs typeface="Times New Roman"/>
              </a:rPr>
              <a:t> </a:t>
            </a:r>
            <a:r>
              <a:rPr sz="1498" dirty="0">
                <a:latin typeface="Times New Roman"/>
                <a:cs typeface="Times New Roman"/>
              </a:rPr>
              <a:t>person</a:t>
            </a:r>
            <a:r>
              <a:rPr sz="1498" spc="60" dirty="0">
                <a:latin typeface="Times New Roman"/>
                <a:cs typeface="Times New Roman"/>
              </a:rPr>
              <a:t> </a:t>
            </a:r>
            <a:r>
              <a:rPr sz="1498" dirty="0">
                <a:latin typeface="Times New Roman"/>
                <a:cs typeface="Times New Roman"/>
              </a:rPr>
              <a:t>using</a:t>
            </a:r>
            <a:r>
              <a:rPr sz="1498" spc="52" dirty="0">
                <a:latin typeface="Times New Roman"/>
                <a:cs typeface="Times New Roman"/>
              </a:rPr>
              <a:t> </a:t>
            </a:r>
            <a:r>
              <a:rPr sz="1498" spc="-4" dirty="0">
                <a:latin typeface="Times New Roman"/>
                <a:cs typeface="Times New Roman"/>
              </a:rPr>
              <a:t>facial </a:t>
            </a:r>
            <a:r>
              <a:rPr sz="1498" spc="-363" dirty="0">
                <a:latin typeface="Times New Roman"/>
                <a:cs typeface="Times New Roman"/>
              </a:rPr>
              <a:t> </a:t>
            </a:r>
            <a:r>
              <a:rPr sz="1498" dirty="0">
                <a:latin typeface="Times New Roman"/>
                <a:cs typeface="Times New Roman"/>
              </a:rPr>
              <a:t>expressions</a:t>
            </a:r>
            <a:r>
              <a:rPr lang="en-US" sz="1498" dirty="0">
                <a:latin typeface="Times New Roman"/>
                <a:cs typeface="Times New Roman"/>
              </a:rPr>
              <a:t> with Speech Signals</a:t>
            </a:r>
            <a:r>
              <a:rPr sz="1498" dirty="0">
                <a:latin typeface="Times New Roman"/>
                <a:cs typeface="Times New Roman"/>
              </a:rPr>
              <a:t>.</a:t>
            </a:r>
          </a:p>
          <a:p>
            <a:pPr>
              <a:spcBef>
                <a:spcPts val="30"/>
              </a:spcBef>
              <a:buFont typeface="Wingdings"/>
              <a:buChar char=""/>
            </a:pPr>
            <a:endParaRPr sz="1536" dirty="0">
              <a:latin typeface="Times New Roman"/>
              <a:cs typeface="Times New Roman"/>
            </a:endParaRPr>
          </a:p>
          <a:p>
            <a:pPr marL="266416" marR="3806" indent="-257376">
              <a:spcBef>
                <a:spcPts val="4"/>
              </a:spcBef>
              <a:buFont typeface="Wingdings"/>
              <a:buChar char=""/>
              <a:tabLst>
                <a:tab pos="266416" algn="l"/>
                <a:tab pos="266891" algn="l"/>
              </a:tabLst>
            </a:pPr>
            <a:r>
              <a:rPr sz="1498" dirty="0">
                <a:latin typeface="Times New Roman"/>
                <a:cs typeface="Times New Roman"/>
              </a:rPr>
              <a:t>The</a:t>
            </a:r>
            <a:r>
              <a:rPr sz="1498" spc="153" dirty="0">
                <a:latin typeface="Times New Roman"/>
                <a:cs typeface="Times New Roman"/>
              </a:rPr>
              <a:t> </a:t>
            </a:r>
            <a:r>
              <a:rPr sz="1498" spc="-4" dirty="0">
                <a:latin typeface="Times New Roman"/>
                <a:cs typeface="Times New Roman"/>
              </a:rPr>
              <a:t>requirements</a:t>
            </a:r>
            <a:r>
              <a:rPr sz="1498" spc="150" dirty="0">
                <a:latin typeface="Times New Roman"/>
                <a:cs typeface="Times New Roman"/>
              </a:rPr>
              <a:t> </a:t>
            </a:r>
            <a:r>
              <a:rPr sz="1498" dirty="0">
                <a:latin typeface="Times New Roman"/>
                <a:cs typeface="Times New Roman"/>
              </a:rPr>
              <a:t>of</a:t>
            </a:r>
            <a:r>
              <a:rPr sz="1498" spc="153" dirty="0">
                <a:latin typeface="Times New Roman"/>
                <a:cs typeface="Times New Roman"/>
              </a:rPr>
              <a:t> </a:t>
            </a:r>
            <a:r>
              <a:rPr sz="1498" spc="-4" dirty="0">
                <a:latin typeface="Times New Roman"/>
                <a:cs typeface="Times New Roman"/>
              </a:rPr>
              <a:t>the</a:t>
            </a:r>
            <a:r>
              <a:rPr sz="1498" spc="142" dirty="0">
                <a:latin typeface="Times New Roman"/>
                <a:cs typeface="Times New Roman"/>
              </a:rPr>
              <a:t> </a:t>
            </a:r>
            <a:r>
              <a:rPr sz="1498" dirty="0">
                <a:latin typeface="Times New Roman"/>
                <a:cs typeface="Times New Roman"/>
              </a:rPr>
              <a:t>project</a:t>
            </a:r>
            <a:r>
              <a:rPr sz="1498" spc="146" dirty="0">
                <a:latin typeface="Times New Roman"/>
                <a:cs typeface="Times New Roman"/>
              </a:rPr>
              <a:t> </a:t>
            </a:r>
            <a:r>
              <a:rPr sz="1498" spc="-4" dirty="0">
                <a:latin typeface="Times New Roman"/>
                <a:cs typeface="Times New Roman"/>
              </a:rPr>
              <a:t>has</a:t>
            </a:r>
            <a:r>
              <a:rPr sz="1498" spc="150" dirty="0">
                <a:latin typeface="Times New Roman"/>
                <a:cs typeface="Times New Roman"/>
              </a:rPr>
              <a:t> </a:t>
            </a:r>
            <a:r>
              <a:rPr sz="1498" spc="-4" dirty="0">
                <a:latin typeface="Times New Roman"/>
                <a:cs typeface="Times New Roman"/>
              </a:rPr>
              <a:t>been</a:t>
            </a:r>
            <a:r>
              <a:rPr sz="1498" spc="150" dirty="0">
                <a:latin typeface="Times New Roman"/>
                <a:cs typeface="Times New Roman"/>
              </a:rPr>
              <a:t> </a:t>
            </a:r>
            <a:r>
              <a:rPr sz="1498" dirty="0">
                <a:latin typeface="Times New Roman"/>
                <a:cs typeface="Times New Roman"/>
              </a:rPr>
              <a:t>met</a:t>
            </a:r>
            <a:r>
              <a:rPr sz="1498" spc="146" dirty="0">
                <a:latin typeface="Times New Roman"/>
                <a:cs typeface="Times New Roman"/>
              </a:rPr>
              <a:t> </a:t>
            </a:r>
            <a:r>
              <a:rPr sz="1498" dirty="0">
                <a:latin typeface="Times New Roman"/>
                <a:cs typeface="Times New Roman"/>
              </a:rPr>
              <a:t>and</a:t>
            </a:r>
            <a:r>
              <a:rPr sz="1498" spc="161" dirty="0">
                <a:latin typeface="Times New Roman"/>
                <a:cs typeface="Times New Roman"/>
              </a:rPr>
              <a:t> </a:t>
            </a:r>
            <a:r>
              <a:rPr sz="1498" spc="-4" dirty="0">
                <a:latin typeface="Times New Roman"/>
                <a:cs typeface="Times New Roman"/>
              </a:rPr>
              <a:t>successfully</a:t>
            </a:r>
            <a:r>
              <a:rPr sz="1498" spc="150" dirty="0">
                <a:latin typeface="Times New Roman"/>
                <a:cs typeface="Times New Roman"/>
              </a:rPr>
              <a:t> </a:t>
            </a:r>
            <a:r>
              <a:rPr sz="1498" dirty="0">
                <a:latin typeface="Times New Roman"/>
                <a:cs typeface="Times New Roman"/>
              </a:rPr>
              <a:t>executed</a:t>
            </a:r>
            <a:r>
              <a:rPr sz="1498" spc="157" dirty="0">
                <a:latin typeface="Times New Roman"/>
                <a:cs typeface="Times New Roman"/>
              </a:rPr>
              <a:t> </a:t>
            </a:r>
            <a:r>
              <a:rPr sz="1498" dirty="0">
                <a:latin typeface="Times New Roman"/>
                <a:cs typeface="Times New Roman"/>
              </a:rPr>
              <a:t>using</a:t>
            </a:r>
            <a:r>
              <a:rPr sz="1498" spc="150" dirty="0">
                <a:latin typeface="Times New Roman"/>
                <a:cs typeface="Times New Roman"/>
              </a:rPr>
              <a:t> </a:t>
            </a:r>
            <a:r>
              <a:rPr sz="1498" spc="-4" dirty="0">
                <a:latin typeface="Times New Roman"/>
                <a:cs typeface="Times New Roman"/>
              </a:rPr>
              <a:t>the </a:t>
            </a:r>
            <a:r>
              <a:rPr sz="1498" spc="-363" dirty="0">
                <a:latin typeface="Times New Roman"/>
                <a:cs typeface="Times New Roman"/>
              </a:rPr>
              <a:t> </a:t>
            </a:r>
            <a:r>
              <a:rPr sz="1498" dirty="0">
                <a:latin typeface="Times New Roman"/>
                <a:cs typeface="Times New Roman"/>
              </a:rPr>
              <a:t>technologies</a:t>
            </a:r>
            <a:r>
              <a:rPr sz="1498" spc="-7" dirty="0">
                <a:latin typeface="Times New Roman"/>
                <a:cs typeface="Times New Roman"/>
              </a:rPr>
              <a:t> </a:t>
            </a:r>
            <a:r>
              <a:rPr sz="1498" spc="-4" dirty="0">
                <a:latin typeface="Times New Roman"/>
                <a:cs typeface="Times New Roman"/>
              </a:rPr>
              <a:t>like</a:t>
            </a:r>
            <a:r>
              <a:rPr sz="1498" spc="-82" dirty="0">
                <a:latin typeface="Times New Roman"/>
                <a:cs typeface="Times New Roman"/>
              </a:rPr>
              <a:t> </a:t>
            </a:r>
            <a:r>
              <a:rPr sz="1498" dirty="0">
                <a:latin typeface="Times New Roman"/>
                <a:cs typeface="Times New Roman"/>
              </a:rPr>
              <a:t>Anaconda </a:t>
            </a:r>
            <a:r>
              <a:rPr sz="1498" spc="-11" dirty="0">
                <a:latin typeface="Times New Roman"/>
                <a:cs typeface="Times New Roman"/>
              </a:rPr>
              <a:t>Navigator.</a:t>
            </a:r>
            <a:endParaRPr sz="1498" dirty="0">
              <a:latin typeface="Times New Roman"/>
              <a:cs typeface="Times New Roman"/>
            </a:endParaRPr>
          </a:p>
          <a:p>
            <a:pPr>
              <a:spcBef>
                <a:spcPts val="30"/>
              </a:spcBef>
              <a:buFont typeface="Wingdings"/>
              <a:buChar char=""/>
            </a:pPr>
            <a:endParaRPr sz="1536" dirty="0">
              <a:latin typeface="Times New Roman"/>
              <a:cs typeface="Times New Roman"/>
            </a:endParaRPr>
          </a:p>
          <a:p>
            <a:pPr marL="266416" marR="4757" indent="-257376">
              <a:buFont typeface="Wingdings"/>
              <a:buChar char=""/>
              <a:tabLst>
                <a:tab pos="266416" algn="l"/>
                <a:tab pos="266891" algn="l"/>
              </a:tabLst>
            </a:pPr>
            <a:r>
              <a:rPr sz="1498" dirty="0">
                <a:latin typeface="Times New Roman"/>
                <a:cs typeface="Times New Roman"/>
              </a:rPr>
              <a:t>The</a:t>
            </a:r>
            <a:r>
              <a:rPr sz="1498" spc="187" dirty="0">
                <a:latin typeface="Times New Roman"/>
                <a:cs typeface="Times New Roman"/>
              </a:rPr>
              <a:t> </a:t>
            </a:r>
            <a:r>
              <a:rPr sz="1498" spc="-4" dirty="0">
                <a:latin typeface="Times New Roman"/>
                <a:cs typeface="Times New Roman"/>
              </a:rPr>
              <a:t>result</a:t>
            </a:r>
            <a:r>
              <a:rPr sz="1498" spc="184" dirty="0">
                <a:latin typeface="Times New Roman"/>
                <a:cs typeface="Times New Roman"/>
              </a:rPr>
              <a:t> </a:t>
            </a:r>
            <a:r>
              <a:rPr sz="1498" dirty="0">
                <a:latin typeface="Times New Roman"/>
                <a:cs typeface="Times New Roman"/>
              </a:rPr>
              <a:t>was</a:t>
            </a:r>
            <a:r>
              <a:rPr sz="1498" spc="187" dirty="0">
                <a:latin typeface="Times New Roman"/>
                <a:cs typeface="Times New Roman"/>
              </a:rPr>
              <a:t> </a:t>
            </a:r>
            <a:r>
              <a:rPr sz="1498" spc="-4" dirty="0">
                <a:latin typeface="Times New Roman"/>
                <a:cs typeface="Times New Roman"/>
              </a:rPr>
              <a:t>in</a:t>
            </a:r>
            <a:r>
              <a:rPr sz="1498" spc="187" dirty="0">
                <a:latin typeface="Times New Roman"/>
                <a:cs typeface="Times New Roman"/>
              </a:rPr>
              <a:t> </a:t>
            </a:r>
            <a:r>
              <a:rPr sz="1498" dirty="0">
                <a:latin typeface="Times New Roman"/>
                <a:cs typeface="Times New Roman"/>
              </a:rPr>
              <a:t>the</a:t>
            </a:r>
            <a:r>
              <a:rPr sz="1498" spc="190" dirty="0">
                <a:latin typeface="Times New Roman"/>
                <a:cs typeface="Times New Roman"/>
              </a:rPr>
              <a:t> </a:t>
            </a:r>
            <a:r>
              <a:rPr sz="1498" dirty="0">
                <a:latin typeface="Times New Roman"/>
                <a:cs typeface="Times New Roman"/>
              </a:rPr>
              <a:t>form</a:t>
            </a:r>
            <a:r>
              <a:rPr sz="1498" spc="187" dirty="0">
                <a:latin typeface="Times New Roman"/>
                <a:cs typeface="Times New Roman"/>
              </a:rPr>
              <a:t> </a:t>
            </a:r>
            <a:r>
              <a:rPr sz="1498" dirty="0">
                <a:latin typeface="Times New Roman"/>
                <a:cs typeface="Times New Roman"/>
              </a:rPr>
              <a:t>of</a:t>
            </a:r>
            <a:r>
              <a:rPr sz="1498" spc="190" dirty="0">
                <a:latin typeface="Times New Roman"/>
                <a:cs typeface="Times New Roman"/>
              </a:rPr>
              <a:t> </a:t>
            </a:r>
            <a:r>
              <a:rPr sz="1498" spc="-4" dirty="0">
                <a:latin typeface="Times New Roman"/>
                <a:cs typeface="Times New Roman"/>
              </a:rPr>
              <a:t>six</a:t>
            </a:r>
            <a:r>
              <a:rPr sz="1498" spc="187" dirty="0">
                <a:latin typeface="Times New Roman"/>
                <a:cs typeface="Times New Roman"/>
              </a:rPr>
              <a:t> </a:t>
            </a:r>
            <a:r>
              <a:rPr sz="1498" spc="-4" dirty="0">
                <a:latin typeface="Times New Roman"/>
                <a:cs typeface="Times New Roman"/>
              </a:rPr>
              <a:t>emotions,</a:t>
            </a:r>
            <a:r>
              <a:rPr sz="1498" spc="187" dirty="0">
                <a:latin typeface="Times New Roman"/>
                <a:cs typeface="Times New Roman"/>
              </a:rPr>
              <a:t> </a:t>
            </a:r>
            <a:r>
              <a:rPr sz="1498" dirty="0">
                <a:latin typeface="Times New Roman"/>
                <a:cs typeface="Times New Roman"/>
              </a:rPr>
              <a:t>where</a:t>
            </a:r>
            <a:r>
              <a:rPr sz="1498" spc="187" dirty="0">
                <a:latin typeface="Times New Roman"/>
                <a:cs typeface="Times New Roman"/>
              </a:rPr>
              <a:t> </a:t>
            </a:r>
            <a:r>
              <a:rPr sz="1498" spc="-4" dirty="0">
                <a:latin typeface="Times New Roman"/>
                <a:cs typeface="Times New Roman"/>
              </a:rPr>
              <a:t>it</a:t>
            </a:r>
            <a:r>
              <a:rPr sz="1498" spc="180" dirty="0">
                <a:latin typeface="Times New Roman"/>
                <a:cs typeface="Times New Roman"/>
              </a:rPr>
              <a:t> </a:t>
            </a:r>
            <a:r>
              <a:rPr sz="1498" spc="-7" dirty="0">
                <a:latin typeface="Times New Roman"/>
                <a:cs typeface="Times New Roman"/>
              </a:rPr>
              <a:t>tells</a:t>
            </a:r>
            <a:r>
              <a:rPr sz="1498" spc="187" dirty="0">
                <a:latin typeface="Times New Roman"/>
                <a:cs typeface="Times New Roman"/>
              </a:rPr>
              <a:t> </a:t>
            </a:r>
            <a:r>
              <a:rPr sz="1498" spc="-4" dirty="0">
                <a:latin typeface="Times New Roman"/>
                <a:cs typeface="Times New Roman"/>
              </a:rPr>
              <a:t>the</a:t>
            </a:r>
            <a:r>
              <a:rPr sz="1498" spc="187" dirty="0">
                <a:latin typeface="Times New Roman"/>
                <a:cs typeface="Times New Roman"/>
              </a:rPr>
              <a:t> </a:t>
            </a:r>
            <a:r>
              <a:rPr sz="1498" dirty="0">
                <a:latin typeface="Times New Roman"/>
                <a:cs typeface="Times New Roman"/>
              </a:rPr>
              <a:t>percentage</a:t>
            </a:r>
            <a:r>
              <a:rPr sz="1498" spc="184" dirty="0">
                <a:latin typeface="Times New Roman"/>
                <a:cs typeface="Times New Roman"/>
              </a:rPr>
              <a:t> </a:t>
            </a:r>
            <a:r>
              <a:rPr sz="1498" spc="-4" dirty="0">
                <a:latin typeface="Times New Roman"/>
                <a:cs typeface="Times New Roman"/>
              </a:rPr>
              <a:t>level</a:t>
            </a:r>
            <a:r>
              <a:rPr sz="1498" spc="184" dirty="0">
                <a:latin typeface="Times New Roman"/>
                <a:cs typeface="Times New Roman"/>
              </a:rPr>
              <a:t> </a:t>
            </a:r>
            <a:r>
              <a:rPr sz="1498" dirty="0">
                <a:latin typeface="Times New Roman"/>
                <a:cs typeface="Times New Roman"/>
              </a:rPr>
              <a:t>of </a:t>
            </a:r>
            <a:r>
              <a:rPr sz="1498" spc="-363" dirty="0">
                <a:latin typeface="Times New Roman"/>
                <a:cs typeface="Times New Roman"/>
              </a:rPr>
              <a:t> </a:t>
            </a:r>
            <a:r>
              <a:rPr sz="1498" dirty="0">
                <a:latin typeface="Times New Roman"/>
                <a:cs typeface="Times New Roman"/>
              </a:rPr>
              <a:t>each </a:t>
            </a:r>
            <a:r>
              <a:rPr sz="1498" spc="-4" dirty="0">
                <a:latin typeface="Times New Roman"/>
                <a:cs typeface="Times New Roman"/>
              </a:rPr>
              <a:t>emotions.</a:t>
            </a:r>
            <a:endParaRPr sz="1498"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8105" y="1247928"/>
            <a:ext cx="2407793" cy="436200"/>
          </a:xfrm>
          <a:prstGeom prst="rect">
            <a:avLst/>
          </a:prstGeom>
        </p:spPr>
        <p:txBody>
          <a:bodyPr vert="horz" wrap="square" lIns="0" tIns="9515" rIns="0" bIns="0" rtlCol="0" anchor="ctr">
            <a:spAutoFit/>
          </a:bodyPr>
          <a:lstStyle/>
          <a:p>
            <a:pPr marL="9515">
              <a:spcBef>
                <a:spcPts val="75"/>
              </a:spcBef>
            </a:pPr>
            <a:r>
              <a:rPr sz="2772" u="heavy" spc="-64" dirty="0">
                <a:uFill>
                  <a:solidFill>
                    <a:srgbClr val="000000"/>
                  </a:solidFill>
                </a:uFill>
              </a:rPr>
              <a:t>ADVANTAGES</a:t>
            </a:r>
            <a:endParaRPr sz="2772"/>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US" spc="-5"/>
              <a:t>Page</a:t>
            </a:r>
            <a:r>
              <a:rPr lang="en-US" spc="-40"/>
              <a:t> </a:t>
            </a:r>
            <a:r>
              <a:rPr lang="en-US" spc="-5"/>
              <a:t>no.</a:t>
            </a:r>
            <a:r>
              <a:rPr lang="en-US" spc="-30"/>
              <a:t> </a:t>
            </a:r>
            <a:fld id="{81D60167-4931-47E6-BA6A-407CBD079E47}" type="slidenum">
              <a:rPr smtClean="0"/>
              <a:pPr marL="12700">
                <a:lnSpc>
                  <a:spcPts val="1410"/>
                </a:lnSpc>
              </a:pPr>
              <a:t>19</a:t>
            </a:fld>
            <a:endParaRPr dirty="0"/>
          </a:p>
        </p:txBody>
      </p:sp>
      <p:sp>
        <p:nvSpPr>
          <p:cNvPr id="3" name="object 3"/>
          <p:cNvSpPr txBox="1"/>
          <p:nvPr/>
        </p:nvSpPr>
        <p:spPr>
          <a:xfrm>
            <a:off x="2182761" y="2184282"/>
            <a:ext cx="4304150" cy="1717697"/>
          </a:xfrm>
          <a:prstGeom prst="rect">
            <a:avLst/>
          </a:prstGeom>
        </p:spPr>
        <p:txBody>
          <a:bodyPr vert="horz" wrap="square" lIns="0" tIns="77072" rIns="0" bIns="0" rtlCol="0">
            <a:spAutoFit/>
          </a:bodyPr>
          <a:lstStyle/>
          <a:p>
            <a:pPr marL="191248" indent="-182208">
              <a:spcBef>
                <a:spcPts val="607"/>
              </a:spcBef>
              <a:buSzPct val="95833"/>
              <a:buFont typeface="Wingdings"/>
              <a:buChar char=""/>
              <a:tabLst>
                <a:tab pos="191723" algn="l"/>
              </a:tabLst>
            </a:pPr>
            <a:r>
              <a:rPr sz="1798" dirty="0">
                <a:latin typeface="Times New Roman"/>
                <a:cs typeface="Times New Roman"/>
              </a:rPr>
              <a:t>Early</a:t>
            </a:r>
            <a:r>
              <a:rPr sz="1798" spc="-11" dirty="0">
                <a:latin typeface="Times New Roman"/>
                <a:cs typeface="Times New Roman"/>
              </a:rPr>
              <a:t> </a:t>
            </a:r>
            <a:r>
              <a:rPr sz="1798" spc="-4" dirty="0">
                <a:latin typeface="Times New Roman"/>
                <a:cs typeface="Times New Roman"/>
              </a:rPr>
              <a:t>Detection</a:t>
            </a:r>
            <a:r>
              <a:rPr sz="1798" spc="-7" dirty="0">
                <a:latin typeface="Times New Roman"/>
                <a:cs typeface="Times New Roman"/>
              </a:rPr>
              <a:t> </a:t>
            </a:r>
            <a:r>
              <a:rPr sz="1798" dirty="0">
                <a:latin typeface="Times New Roman"/>
                <a:cs typeface="Times New Roman"/>
              </a:rPr>
              <a:t>of</a:t>
            </a:r>
            <a:r>
              <a:rPr sz="1798" spc="-4" dirty="0">
                <a:latin typeface="Times New Roman"/>
                <a:cs typeface="Times New Roman"/>
              </a:rPr>
              <a:t> Person </a:t>
            </a:r>
            <a:r>
              <a:rPr sz="1798" spc="-11" dirty="0">
                <a:latin typeface="Times New Roman"/>
                <a:cs typeface="Times New Roman"/>
              </a:rPr>
              <a:t>Behavior.</a:t>
            </a:r>
            <a:endParaRPr sz="1798" dirty="0">
              <a:latin typeface="Times New Roman"/>
              <a:cs typeface="Times New Roman"/>
            </a:endParaRPr>
          </a:p>
          <a:p>
            <a:pPr marL="191248" indent="-182208">
              <a:spcBef>
                <a:spcPts val="532"/>
              </a:spcBef>
              <a:buSzPct val="95833"/>
              <a:buFont typeface="Wingdings"/>
              <a:buChar char=""/>
              <a:tabLst>
                <a:tab pos="191723" algn="l"/>
              </a:tabLst>
            </a:pPr>
            <a:r>
              <a:rPr sz="1798" spc="-4" dirty="0">
                <a:latin typeface="Times New Roman"/>
                <a:cs typeface="Times New Roman"/>
              </a:rPr>
              <a:t>Easy</a:t>
            </a:r>
            <a:r>
              <a:rPr sz="1798" spc="-26" dirty="0">
                <a:latin typeface="Times New Roman"/>
                <a:cs typeface="Times New Roman"/>
              </a:rPr>
              <a:t> </a:t>
            </a:r>
            <a:r>
              <a:rPr sz="1798" spc="4" dirty="0">
                <a:latin typeface="Times New Roman"/>
                <a:cs typeface="Times New Roman"/>
              </a:rPr>
              <a:t>to</a:t>
            </a:r>
            <a:r>
              <a:rPr sz="1798" spc="-19" dirty="0">
                <a:latin typeface="Times New Roman"/>
                <a:cs typeface="Times New Roman"/>
              </a:rPr>
              <a:t> </a:t>
            </a:r>
            <a:r>
              <a:rPr sz="1798" dirty="0">
                <a:latin typeface="Times New Roman"/>
                <a:cs typeface="Times New Roman"/>
              </a:rPr>
              <a:t>Implement.</a:t>
            </a:r>
          </a:p>
          <a:p>
            <a:pPr marL="191248" indent="-182208">
              <a:spcBef>
                <a:spcPts val="532"/>
              </a:spcBef>
              <a:buSzPct val="95833"/>
              <a:buFont typeface="Wingdings"/>
              <a:buChar char=""/>
              <a:tabLst>
                <a:tab pos="191723" algn="l"/>
              </a:tabLst>
            </a:pPr>
            <a:r>
              <a:rPr sz="1798" spc="-4" dirty="0">
                <a:latin typeface="Times New Roman"/>
                <a:cs typeface="Times New Roman"/>
              </a:rPr>
              <a:t>Cost</a:t>
            </a:r>
            <a:r>
              <a:rPr sz="1798" spc="-34" dirty="0">
                <a:latin typeface="Times New Roman"/>
                <a:cs typeface="Times New Roman"/>
              </a:rPr>
              <a:t> </a:t>
            </a:r>
            <a:r>
              <a:rPr sz="1798" spc="-4" dirty="0">
                <a:latin typeface="Times New Roman"/>
                <a:cs typeface="Times New Roman"/>
              </a:rPr>
              <a:t>Effective.</a:t>
            </a:r>
            <a:endParaRPr sz="1798" dirty="0">
              <a:latin typeface="Times New Roman"/>
              <a:cs typeface="Times New Roman"/>
            </a:endParaRPr>
          </a:p>
          <a:p>
            <a:pPr marL="191248" indent="-182208">
              <a:spcBef>
                <a:spcPts val="532"/>
              </a:spcBef>
              <a:buSzPct val="95833"/>
              <a:buFont typeface="Wingdings"/>
              <a:buChar char=""/>
              <a:tabLst>
                <a:tab pos="191723" algn="l"/>
              </a:tabLst>
            </a:pPr>
            <a:r>
              <a:rPr sz="1798" spc="-4" dirty="0">
                <a:latin typeface="Times New Roman"/>
                <a:cs typeface="Times New Roman"/>
              </a:rPr>
              <a:t>Easy</a:t>
            </a:r>
            <a:r>
              <a:rPr sz="1798" spc="-15" dirty="0">
                <a:latin typeface="Times New Roman"/>
                <a:cs typeface="Times New Roman"/>
              </a:rPr>
              <a:t> </a:t>
            </a:r>
            <a:r>
              <a:rPr sz="1798" spc="4" dirty="0">
                <a:latin typeface="Times New Roman"/>
                <a:cs typeface="Times New Roman"/>
              </a:rPr>
              <a:t>to</a:t>
            </a:r>
            <a:r>
              <a:rPr sz="1798" spc="-7" dirty="0">
                <a:latin typeface="Times New Roman"/>
                <a:cs typeface="Times New Roman"/>
              </a:rPr>
              <a:t> </a:t>
            </a:r>
            <a:r>
              <a:rPr sz="1798" dirty="0">
                <a:latin typeface="Times New Roman"/>
                <a:cs typeface="Times New Roman"/>
              </a:rPr>
              <a:t>identify</a:t>
            </a:r>
            <a:r>
              <a:rPr sz="1798" spc="-11" dirty="0">
                <a:latin typeface="Times New Roman"/>
                <a:cs typeface="Times New Roman"/>
              </a:rPr>
              <a:t> </a:t>
            </a:r>
            <a:r>
              <a:rPr sz="1798" dirty="0">
                <a:latin typeface="Times New Roman"/>
                <a:cs typeface="Times New Roman"/>
              </a:rPr>
              <a:t>the</a:t>
            </a:r>
            <a:r>
              <a:rPr sz="1798" spc="-4" dirty="0">
                <a:latin typeface="Times New Roman"/>
                <a:cs typeface="Times New Roman"/>
              </a:rPr>
              <a:t> </a:t>
            </a:r>
            <a:r>
              <a:rPr sz="1798" dirty="0">
                <a:latin typeface="Times New Roman"/>
                <a:cs typeface="Times New Roman"/>
              </a:rPr>
              <a:t>conditions</a:t>
            </a:r>
            <a:r>
              <a:rPr sz="1798" spc="-11" dirty="0">
                <a:latin typeface="Times New Roman"/>
                <a:cs typeface="Times New Roman"/>
              </a:rPr>
              <a:t> </a:t>
            </a:r>
            <a:r>
              <a:rPr sz="1798" spc="-4" dirty="0">
                <a:latin typeface="Times New Roman"/>
                <a:cs typeface="Times New Roman"/>
              </a:rPr>
              <a:t>of </a:t>
            </a:r>
            <a:r>
              <a:rPr sz="1798" dirty="0">
                <a:latin typeface="Times New Roman"/>
                <a:cs typeface="Times New Roman"/>
              </a:rPr>
              <a:t>the</a:t>
            </a:r>
            <a:r>
              <a:rPr sz="1798" spc="-7" dirty="0">
                <a:latin typeface="Times New Roman"/>
                <a:cs typeface="Times New Roman"/>
              </a:rPr>
              <a:t> </a:t>
            </a:r>
            <a:r>
              <a:rPr sz="1798" dirty="0">
                <a:latin typeface="Times New Roman"/>
                <a:cs typeface="Times New Roman"/>
              </a:rPr>
              <a:t>person.</a:t>
            </a:r>
          </a:p>
          <a:p>
            <a:pPr marL="191248" indent="-182208">
              <a:spcBef>
                <a:spcPts val="539"/>
              </a:spcBef>
              <a:buSzPct val="95833"/>
              <a:buFont typeface="Wingdings"/>
              <a:buChar char=""/>
              <a:tabLst>
                <a:tab pos="191723" algn="l"/>
              </a:tabLst>
            </a:pPr>
            <a:r>
              <a:rPr sz="1798" spc="-4" dirty="0">
                <a:latin typeface="Times New Roman"/>
                <a:cs typeface="Times New Roman"/>
              </a:rPr>
              <a:t>Detect</a:t>
            </a:r>
            <a:r>
              <a:rPr sz="1798" dirty="0">
                <a:latin typeface="Times New Roman"/>
                <a:cs typeface="Times New Roman"/>
              </a:rPr>
              <a:t> the</a:t>
            </a:r>
            <a:r>
              <a:rPr sz="1798" spc="4" dirty="0">
                <a:latin typeface="Times New Roman"/>
                <a:cs typeface="Times New Roman"/>
              </a:rPr>
              <a:t> </a:t>
            </a:r>
            <a:r>
              <a:rPr sz="1798" spc="-4" dirty="0">
                <a:latin typeface="Times New Roman"/>
                <a:cs typeface="Times New Roman"/>
              </a:rPr>
              <a:t>stress </a:t>
            </a:r>
            <a:r>
              <a:rPr sz="1798" dirty="0">
                <a:latin typeface="Times New Roman"/>
                <a:cs typeface="Times New Roman"/>
              </a:rPr>
              <a:t>and non stress </a:t>
            </a:r>
            <a:r>
              <a:rPr sz="1798" spc="-4" dirty="0">
                <a:latin typeface="Times New Roman"/>
                <a:cs typeface="Times New Roman"/>
              </a:rPr>
              <a:t>conditions.</a:t>
            </a:r>
            <a:endParaRPr sz="1798"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5076825" cy="438582"/>
          </a:xfrm>
        </p:spPr>
        <p:txBody>
          <a:bodyPr>
            <a:normAutofit fontScale="90000"/>
          </a:bodyPr>
          <a:lstStyle/>
          <a:p>
            <a:r>
              <a:rPr lang="en-US" i="0" dirty="0"/>
              <a:t>ABSTRACT</a:t>
            </a:r>
          </a:p>
        </p:txBody>
      </p:sp>
      <p:sp>
        <p:nvSpPr>
          <p:cNvPr id="3" name="Text Placeholder 2"/>
          <p:cNvSpPr>
            <a:spLocks noGrp="1"/>
          </p:cNvSpPr>
          <p:nvPr>
            <p:ph idx="1"/>
          </p:nvPr>
        </p:nvSpPr>
        <p:spPr>
          <a:xfrm>
            <a:off x="609600" y="1143001"/>
            <a:ext cx="8153400" cy="4801314"/>
          </a:xfrm>
        </p:spPr>
        <p:txBody>
          <a:bodyPr>
            <a:normAutofit fontScale="85000" lnSpcReduction="10000"/>
          </a:bodyPr>
          <a:lstStyle/>
          <a:p>
            <a:pPr marL="239395" marR="6985" indent="-227329" algn="just">
              <a:lnSpc>
                <a:spcPts val="2160"/>
              </a:lnSpc>
              <a:spcBef>
                <a:spcPts val="370"/>
              </a:spcBef>
              <a:buFont typeface="Wingdings"/>
              <a:buChar char=""/>
              <a:tabLst>
                <a:tab pos="240029" algn="l"/>
              </a:tabLst>
            </a:pPr>
            <a:r>
              <a:rPr lang="en-US" sz="2400" dirty="0">
                <a:latin typeface="Times New Roman"/>
                <a:cs typeface="Times New Roman"/>
              </a:rPr>
              <a:t>Work</a:t>
            </a:r>
            <a:r>
              <a:rPr lang="en-US" sz="2400" spc="5" dirty="0">
                <a:latin typeface="Times New Roman"/>
                <a:cs typeface="Times New Roman"/>
              </a:rPr>
              <a:t> </a:t>
            </a:r>
            <a:r>
              <a:rPr lang="en-US" sz="2400" dirty="0">
                <a:latin typeface="Times New Roman"/>
                <a:cs typeface="Times New Roman"/>
              </a:rPr>
              <a:t>feedback</a:t>
            </a:r>
            <a:r>
              <a:rPr lang="en-US" sz="2400" spc="5" dirty="0">
                <a:latin typeface="Times New Roman"/>
                <a:cs typeface="Times New Roman"/>
              </a:rPr>
              <a:t> </a:t>
            </a:r>
            <a:r>
              <a:rPr lang="en-US" sz="2400" spc="-5" dirty="0">
                <a:latin typeface="Times New Roman"/>
                <a:cs typeface="Times New Roman"/>
              </a:rPr>
              <a:t>is</a:t>
            </a:r>
            <a:r>
              <a:rPr lang="en-US" sz="2400" dirty="0">
                <a:latin typeface="Times New Roman"/>
                <a:cs typeface="Times New Roman"/>
              </a:rPr>
              <a:t> </a:t>
            </a:r>
            <a:r>
              <a:rPr lang="en-US" sz="2400" spc="-5" dirty="0">
                <a:latin typeface="Times New Roman"/>
                <a:cs typeface="Times New Roman"/>
              </a:rPr>
              <a:t>essential</a:t>
            </a:r>
            <a:r>
              <a:rPr lang="en-US" sz="2400" dirty="0">
                <a:latin typeface="Times New Roman"/>
                <a:cs typeface="Times New Roman"/>
              </a:rPr>
              <a:t> </a:t>
            </a:r>
            <a:r>
              <a:rPr lang="en-US" sz="2400" spc="-5" dirty="0">
                <a:latin typeface="Times New Roman"/>
                <a:cs typeface="Times New Roman"/>
              </a:rPr>
              <a:t>in</a:t>
            </a:r>
            <a:r>
              <a:rPr lang="en-US" sz="2400" dirty="0">
                <a:latin typeface="Times New Roman"/>
                <a:cs typeface="Times New Roman"/>
              </a:rPr>
              <a:t> Job Environment </a:t>
            </a:r>
            <a:r>
              <a:rPr lang="en-US" sz="2400" spc="-5" dirty="0">
                <a:latin typeface="Times New Roman"/>
                <a:cs typeface="Times New Roman"/>
              </a:rPr>
              <a:t>to</a:t>
            </a:r>
            <a:r>
              <a:rPr lang="en-US" sz="2400" dirty="0">
                <a:latin typeface="Times New Roman"/>
                <a:cs typeface="Times New Roman"/>
              </a:rPr>
              <a:t> keep</a:t>
            </a:r>
            <a:r>
              <a:rPr lang="en-US" sz="2400" spc="5" dirty="0">
                <a:latin typeface="Times New Roman"/>
                <a:cs typeface="Times New Roman"/>
              </a:rPr>
              <a:t> </a:t>
            </a:r>
            <a:r>
              <a:rPr lang="en-US" sz="2400" dirty="0">
                <a:latin typeface="Times New Roman"/>
                <a:cs typeface="Times New Roman"/>
              </a:rPr>
              <a:t>a</a:t>
            </a:r>
            <a:r>
              <a:rPr lang="en-US" sz="2400" spc="5" dirty="0">
                <a:latin typeface="Times New Roman"/>
                <a:cs typeface="Times New Roman"/>
              </a:rPr>
              <a:t> </a:t>
            </a:r>
            <a:r>
              <a:rPr lang="en-US" sz="2400" dirty="0">
                <a:latin typeface="Times New Roman"/>
                <a:cs typeface="Times New Roman"/>
              </a:rPr>
              <a:t>report</a:t>
            </a:r>
            <a:r>
              <a:rPr lang="en-US" sz="2400" spc="5" dirty="0">
                <a:latin typeface="Times New Roman"/>
                <a:cs typeface="Times New Roman"/>
              </a:rPr>
              <a:t> </a:t>
            </a:r>
            <a:r>
              <a:rPr lang="en-US" sz="2400" spc="-5" dirty="0">
                <a:latin typeface="Times New Roman"/>
                <a:cs typeface="Times New Roman"/>
              </a:rPr>
              <a:t>between </a:t>
            </a:r>
            <a:r>
              <a:rPr lang="en-US" sz="2400" dirty="0">
                <a:latin typeface="Times New Roman"/>
                <a:cs typeface="Times New Roman"/>
              </a:rPr>
              <a:t> </a:t>
            </a:r>
            <a:r>
              <a:rPr lang="en-US" sz="2400" spc="-5" dirty="0">
                <a:latin typeface="Times New Roman"/>
                <a:cs typeface="Times New Roman"/>
              </a:rPr>
              <a:t>Management and Workers</a:t>
            </a:r>
            <a:r>
              <a:rPr lang="en-US" sz="2400" dirty="0">
                <a:latin typeface="Times New Roman"/>
                <a:cs typeface="Times New Roman"/>
              </a:rPr>
              <a:t>. There</a:t>
            </a:r>
            <a:r>
              <a:rPr lang="en-US" sz="2400" spc="5" dirty="0">
                <a:latin typeface="Times New Roman"/>
                <a:cs typeface="Times New Roman"/>
              </a:rPr>
              <a:t> </a:t>
            </a:r>
            <a:r>
              <a:rPr lang="en-US" sz="2400" dirty="0">
                <a:latin typeface="Times New Roman"/>
                <a:cs typeface="Times New Roman"/>
              </a:rPr>
              <a:t>are</a:t>
            </a:r>
            <a:r>
              <a:rPr lang="en-US" sz="2400" spc="5" dirty="0">
                <a:latin typeface="Times New Roman"/>
                <a:cs typeface="Times New Roman"/>
              </a:rPr>
              <a:t> </a:t>
            </a:r>
            <a:r>
              <a:rPr lang="en-US" sz="2400" spc="-5" dirty="0">
                <a:latin typeface="Times New Roman"/>
                <a:cs typeface="Times New Roman"/>
              </a:rPr>
              <a:t>three</a:t>
            </a:r>
            <a:r>
              <a:rPr lang="en-US" sz="2400" dirty="0">
                <a:latin typeface="Times New Roman"/>
                <a:cs typeface="Times New Roman"/>
              </a:rPr>
              <a:t> </a:t>
            </a:r>
            <a:r>
              <a:rPr lang="en-US" sz="2400" spc="-5" dirty="0">
                <a:latin typeface="Times New Roman"/>
                <a:cs typeface="Times New Roman"/>
              </a:rPr>
              <a:t>main</a:t>
            </a:r>
            <a:r>
              <a:rPr lang="en-US" sz="2400" dirty="0">
                <a:latin typeface="Times New Roman"/>
                <a:cs typeface="Times New Roman"/>
              </a:rPr>
              <a:t> </a:t>
            </a:r>
            <a:r>
              <a:rPr lang="en-US" sz="2400" spc="-5" dirty="0">
                <a:latin typeface="Times New Roman"/>
                <a:cs typeface="Times New Roman"/>
              </a:rPr>
              <a:t>factors</a:t>
            </a:r>
            <a:r>
              <a:rPr lang="en-US" sz="2400" dirty="0">
                <a:latin typeface="Times New Roman"/>
                <a:cs typeface="Times New Roman"/>
              </a:rPr>
              <a:t> </a:t>
            </a:r>
            <a:r>
              <a:rPr lang="en-US" sz="2400" spc="-5" dirty="0">
                <a:latin typeface="Times New Roman"/>
                <a:cs typeface="Times New Roman"/>
              </a:rPr>
              <a:t>that </a:t>
            </a:r>
            <a:r>
              <a:rPr lang="en-US" sz="2400" dirty="0">
                <a:latin typeface="Times New Roman"/>
                <a:cs typeface="Times New Roman"/>
              </a:rPr>
              <a:t> contribute</a:t>
            </a:r>
            <a:r>
              <a:rPr lang="en-US" sz="2400" spc="-5" dirty="0">
                <a:latin typeface="Times New Roman"/>
                <a:cs typeface="Times New Roman"/>
              </a:rPr>
              <a:t> </a:t>
            </a:r>
            <a:r>
              <a:rPr lang="en-US" sz="2400" dirty="0">
                <a:latin typeface="Times New Roman"/>
                <a:cs typeface="Times New Roman"/>
              </a:rPr>
              <a:t>towards</a:t>
            </a:r>
            <a:r>
              <a:rPr lang="en-US" sz="2400" spc="-5" dirty="0">
                <a:latin typeface="Times New Roman"/>
                <a:cs typeface="Times New Roman"/>
              </a:rPr>
              <a:t> </a:t>
            </a:r>
            <a:r>
              <a:rPr lang="en-US" sz="2400" dirty="0">
                <a:latin typeface="Times New Roman"/>
                <a:cs typeface="Times New Roman"/>
              </a:rPr>
              <a:t>a</a:t>
            </a:r>
            <a:r>
              <a:rPr lang="en-US" sz="2400" spc="5" dirty="0">
                <a:latin typeface="Times New Roman"/>
                <a:cs typeface="Times New Roman"/>
              </a:rPr>
              <a:t> </a:t>
            </a:r>
            <a:r>
              <a:rPr lang="en-US" sz="2400" spc="-15" dirty="0">
                <a:latin typeface="Times New Roman"/>
                <a:cs typeface="Times New Roman"/>
              </a:rPr>
              <a:t>worker’s</a:t>
            </a:r>
            <a:r>
              <a:rPr lang="en-US" sz="2400" spc="-5" dirty="0">
                <a:latin typeface="Times New Roman"/>
                <a:cs typeface="Times New Roman"/>
              </a:rPr>
              <a:t> </a:t>
            </a:r>
            <a:r>
              <a:rPr lang="en-US" sz="2400" dirty="0">
                <a:latin typeface="Times New Roman"/>
                <a:cs typeface="Times New Roman"/>
              </a:rPr>
              <a:t>progress :</a:t>
            </a:r>
            <a:r>
              <a:rPr lang="en-US" sz="2400" spc="35" dirty="0">
                <a:latin typeface="Times New Roman"/>
                <a:cs typeface="Times New Roman"/>
              </a:rPr>
              <a:t> </a:t>
            </a:r>
            <a:r>
              <a:rPr lang="en-US" sz="2400" spc="-10" dirty="0">
                <a:latin typeface="Calibri"/>
                <a:cs typeface="Calibri"/>
              </a:rPr>
              <a:t>behavioral,</a:t>
            </a:r>
            <a:r>
              <a:rPr lang="en-US" sz="2400" spc="5" dirty="0">
                <a:latin typeface="Calibri"/>
                <a:cs typeface="Calibri"/>
              </a:rPr>
              <a:t> </a:t>
            </a:r>
            <a:r>
              <a:rPr lang="en-US" sz="2400" spc="-5" dirty="0">
                <a:latin typeface="Calibri"/>
                <a:cs typeface="Calibri"/>
              </a:rPr>
              <a:t>emotional,</a:t>
            </a:r>
            <a:r>
              <a:rPr lang="en-US" sz="2400" dirty="0">
                <a:latin typeface="Calibri"/>
                <a:cs typeface="Calibri"/>
              </a:rPr>
              <a:t> and</a:t>
            </a:r>
            <a:r>
              <a:rPr lang="en-US" sz="2400" spc="10" dirty="0">
                <a:latin typeface="Calibri"/>
                <a:cs typeface="Calibri"/>
              </a:rPr>
              <a:t> </a:t>
            </a:r>
            <a:r>
              <a:rPr lang="en-US" sz="2400" spc="-10" dirty="0">
                <a:latin typeface="Calibri"/>
                <a:cs typeface="Calibri"/>
              </a:rPr>
              <a:t>cognitive.</a:t>
            </a:r>
            <a:endParaRPr lang="en-US" sz="4000" dirty="0">
              <a:latin typeface="Calibri"/>
              <a:cs typeface="Calibri"/>
            </a:endParaRPr>
          </a:p>
          <a:p>
            <a:pPr marL="239395" marR="5080" indent="-227329" algn="just">
              <a:lnSpc>
                <a:spcPts val="2160"/>
              </a:lnSpc>
              <a:buFont typeface="Wingdings"/>
              <a:buChar char=""/>
              <a:tabLst>
                <a:tab pos="240029" algn="l"/>
              </a:tabLst>
            </a:pP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major</a:t>
            </a:r>
            <a:r>
              <a:rPr lang="en-US" sz="2400" spc="5" dirty="0">
                <a:latin typeface="Times New Roman"/>
                <a:cs typeface="Times New Roman"/>
              </a:rPr>
              <a:t> </a:t>
            </a:r>
            <a:r>
              <a:rPr lang="en-US" sz="2400" dirty="0">
                <a:latin typeface="Times New Roman"/>
                <a:cs typeface="Times New Roman"/>
              </a:rPr>
              <a:t>component</a:t>
            </a:r>
            <a:r>
              <a:rPr lang="en-US" sz="2400" spc="5" dirty="0">
                <a:latin typeface="Times New Roman"/>
                <a:cs typeface="Times New Roman"/>
              </a:rPr>
              <a:t> </a:t>
            </a:r>
            <a:r>
              <a:rPr lang="en-US" sz="2400" dirty="0">
                <a:latin typeface="Times New Roman"/>
                <a:cs typeface="Times New Roman"/>
              </a:rPr>
              <a:t>of</a:t>
            </a:r>
            <a:r>
              <a:rPr lang="en-US" sz="2400" spc="5" dirty="0">
                <a:latin typeface="Times New Roman"/>
                <a:cs typeface="Times New Roman"/>
              </a:rPr>
              <a:t> </a:t>
            </a:r>
            <a:r>
              <a:rPr lang="en-US" sz="2400" dirty="0">
                <a:latin typeface="Times New Roman"/>
                <a:cs typeface="Times New Roman"/>
              </a:rPr>
              <a:t>human</a:t>
            </a:r>
            <a:r>
              <a:rPr lang="en-US" sz="2400" spc="5" dirty="0">
                <a:latin typeface="Times New Roman"/>
                <a:cs typeface="Times New Roman"/>
              </a:rPr>
              <a:t> </a:t>
            </a:r>
            <a:r>
              <a:rPr lang="en-US" sz="2400" spc="-5" dirty="0">
                <a:latin typeface="Times New Roman"/>
                <a:cs typeface="Times New Roman"/>
              </a:rPr>
              <a:t>communication</a:t>
            </a:r>
            <a:r>
              <a:rPr lang="en-US" sz="2400" dirty="0">
                <a:latin typeface="Times New Roman"/>
                <a:cs typeface="Times New Roman"/>
              </a:rPr>
              <a:t> is</a:t>
            </a:r>
            <a:r>
              <a:rPr lang="en-US" sz="2400" spc="5" dirty="0">
                <a:latin typeface="Times New Roman"/>
                <a:cs typeface="Times New Roman"/>
              </a:rPr>
              <a:t> </a:t>
            </a:r>
            <a:r>
              <a:rPr lang="en-US" sz="2400" spc="-5" dirty="0">
                <a:latin typeface="Times New Roman"/>
                <a:cs typeface="Times New Roman"/>
              </a:rPr>
              <a:t>facial</a:t>
            </a:r>
            <a:r>
              <a:rPr lang="en-US" sz="2400" dirty="0">
                <a:latin typeface="Times New Roman"/>
                <a:cs typeface="Times New Roman"/>
              </a:rPr>
              <a:t> expressions and Speech Signals.</a:t>
            </a:r>
            <a:r>
              <a:rPr lang="en-US" sz="2400" spc="5" dirty="0">
                <a:latin typeface="Times New Roman"/>
                <a:cs typeface="Times New Roman"/>
              </a:rPr>
              <a:t> </a:t>
            </a:r>
            <a:r>
              <a:rPr lang="en-US" sz="2400" b="1" spc="-5" dirty="0">
                <a:latin typeface="Times New Roman"/>
                <a:cs typeface="Times New Roman"/>
              </a:rPr>
              <a:t>Facial and Speech</a:t>
            </a:r>
            <a:r>
              <a:rPr lang="en-US" sz="2400" b="1" dirty="0">
                <a:latin typeface="Times New Roman"/>
                <a:cs typeface="Times New Roman"/>
              </a:rPr>
              <a:t> </a:t>
            </a:r>
            <a:r>
              <a:rPr lang="en-US" sz="2400" dirty="0">
                <a:latin typeface="Times New Roman"/>
                <a:cs typeface="Times New Roman"/>
              </a:rPr>
              <a:t>expressions are used not only </a:t>
            </a:r>
            <a:r>
              <a:rPr lang="en-US" sz="2400" spc="-5" dirty="0">
                <a:latin typeface="Times New Roman"/>
                <a:cs typeface="Times New Roman"/>
              </a:rPr>
              <a:t>to </a:t>
            </a:r>
            <a:r>
              <a:rPr lang="en-US" sz="2400" dirty="0">
                <a:latin typeface="Times New Roman"/>
                <a:cs typeface="Times New Roman"/>
              </a:rPr>
              <a:t>express our </a:t>
            </a:r>
            <a:r>
              <a:rPr lang="en-US" sz="2400" spc="-5" dirty="0">
                <a:latin typeface="Times New Roman"/>
                <a:cs typeface="Times New Roman"/>
              </a:rPr>
              <a:t>emotions, </a:t>
            </a:r>
            <a:r>
              <a:rPr lang="en-US" sz="2400" dirty="0">
                <a:latin typeface="Times New Roman"/>
                <a:cs typeface="Times New Roman"/>
              </a:rPr>
              <a:t>but </a:t>
            </a:r>
            <a:r>
              <a:rPr lang="en-US" sz="2400" spc="-5" dirty="0">
                <a:latin typeface="Times New Roman"/>
                <a:cs typeface="Times New Roman"/>
              </a:rPr>
              <a:t>also to </a:t>
            </a:r>
            <a:r>
              <a:rPr lang="en-US" sz="2400" dirty="0">
                <a:latin typeface="Times New Roman"/>
                <a:cs typeface="Times New Roman"/>
              </a:rPr>
              <a:t>provide important </a:t>
            </a:r>
            <a:r>
              <a:rPr lang="en-US" sz="2400" spc="5" dirty="0">
                <a:latin typeface="Times New Roman"/>
                <a:cs typeface="Times New Roman"/>
              </a:rPr>
              <a:t> </a:t>
            </a:r>
            <a:r>
              <a:rPr lang="en-US" sz="2400" spc="-5" dirty="0">
                <a:latin typeface="Times New Roman"/>
                <a:cs typeface="Times New Roman"/>
              </a:rPr>
              <a:t>communicative</a:t>
            </a:r>
            <a:r>
              <a:rPr lang="en-US" sz="2400" dirty="0">
                <a:latin typeface="Times New Roman"/>
                <a:cs typeface="Times New Roman"/>
              </a:rPr>
              <a:t> </a:t>
            </a:r>
            <a:r>
              <a:rPr lang="en-US" sz="2400" spc="-5" dirty="0">
                <a:latin typeface="Times New Roman"/>
                <a:cs typeface="Times New Roman"/>
              </a:rPr>
              <a:t>clues</a:t>
            </a:r>
            <a:r>
              <a:rPr lang="en-US" sz="2400" dirty="0">
                <a:latin typeface="Times New Roman"/>
                <a:cs typeface="Times New Roman"/>
              </a:rPr>
              <a:t> during</a:t>
            </a:r>
            <a:r>
              <a:rPr lang="en-US" sz="2400" spc="5" dirty="0">
                <a:latin typeface="Times New Roman"/>
                <a:cs typeface="Times New Roman"/>
              </a:rPr>
              <a:t> </a:t>
            </a:r>
            <a:r>
              <a:rPr lang="en-US" sz="2400" spc="-5" dirty="0">
                <a:latin typeface="Times New Roman"/>
                <a:cs typeface="Times New Roman"/>
              </a:rPr>
              <a:t>social</a:t>
            </a:r>
            <a:r>
              <a:rPr lang="en-US" sz="2400" dirty="0">
                <a:latin typeface="Times New Roman"/>
                <a:cs typeface="Times New Roman"/>
              </a:rPr>
              <a:t> </a:t>
            </a:r>
            <a:r>
              <a:rPr lang="en-US" sz="2400" spc="-5" dirty="0">
                <a:latin typeface="Times New Roman"/>
                <a:cs typeface="Times New Roman"/>
              </a:rPr>
              <a:t>interaction,</a:t>
            </a:r>
            <a:r>
              <a:rPr lang="en-US" sz="2400" dirty="0">
                <a:latin typeface="Times New Roman"/>
                <a:cs typeface="Times New Roman"/>
              </a:rPr>
              <a:t> such</a:t>
            </a:r>
            <a:r>
              <a:rPr lang="en-US" sz="2400" spc="5" dirty="0">
                <a:latin typeface="Times New Roman"/>
                <a:cs typeface="Times New Roman"/>
              </a:rPr>
              <a:t> </a:t>
            </a:r>
            <a:r>
              <a:rPr lang="en-US" sz="2400" dirty="0">
                <a:latin typeface="Times New Roman"/>
                <a:cs typeface="Times New Roman"/>
              </a:rPr>
              <a:t>as</a:t>
            </a:r>
            <a:r>
              <a:rPr lang="en-US" sz="2400" spc="5" dirty="0">
                <a:latin typeface="Times New Roman"/>
                <a:cs typeface="Times New Roman"/>
              </a:rPr>
              <a:t> </a:t>
            </a:r>
            <a:r>
              <a:rPr lang="en-US" sz="2400" dirty="0">
                <a:latin typeface="Times New Roman"/>
                <a:cs typeface="Times New Roman"/>
              </a:rPr>
              <a:t>our</a:t>
            </a:r>
            <a:r>
              <a:rPr lang="en-US" sz="2400" spc="5" dirty="0">
                <a:latin typeface="Times New Roman"/>
                <a:cs typeface="Times New Roman"/>
              </a:rPr>
              <a:t> </a:t>
            </a:r>
            <a:r>
              <a:rPr lang="en-US" sz="2400" spc="-5" dirty="0">
                <a:latin typeface="Times New Roman"/>
                <a:cs typeface="Times New Roman"/>
              </a:rPr>
              <a:t>level</a:t>
            </a:r>
            <a:r>
              <a:rPr lang="en-US" sz="2400" dirty="0">
                <a:latin typeface="Times New Roman"/>
                <a:cs typeface="Times New Roman"/>
              </a:rPr>
              <a:t> of</a:t>
            </a:r>
            <a:r>
              <a:rPr lang="en-US" sz="2400" spc="5" dirty="0">
                <a:latin typeface="Times New Roman"/>
                <a:cs typeface="Times New Roman"/>
              </a:rPr>
              <a:t> </a:t>
            </a:r>
            <a:r>
              <a:rPr lang="en-US" sz="2400" spc="-5" dirty="0">
                <a:latin typeface="Times New Roman"/>
                <a:cs typeface="Times New Roman"/>
              </a:rPr>
              <a:t>interest, </a:t>
            </a:r>
            <a:r>
              <a:rPr lang="en-US" sz="2400" dirty="0">
                <a:latin typeface="Times New Roman"/>
                <a:cs typeface="Times New Roman"/>
              </a:rPr>
              <a:t> continuous</a:t>
            </a:r>
            <a:r>
              <a:rPr lang="en-US" sz="2400" spc="5" dirty="0">
                <a:latin typeface="Times New Roman"/>
                <a:cs typeface="Times New Roman"/>
              </a:rPr>
              <a:t> </a:t>
            </a:r>
            <a:r>
              <a:rPr lang="en-US" sz="2400" dirty="0">
                <a:latin typeface="Times New Roman"/>
                <a:cs typeface="Times New Roman"/>
              </a:rPr>
              <a:t>feedback</a:t>
            </a:r>
            <a:r>
              <a:rPr lang="en-US" sz="2400" spc="5" dirty="0">
                <a:latin typeface="Times New Roman"/>
                <a:cs typeface="Times New Roman"/>
              </a:rPr>
              <a:t> </a:t>
            </a:r>
            <a:r>
              <a:rPr lang="en-US" sz="2400" spc="-5" dirty="0">
                <a:latin typeface="Times New Roman"/>
                <a:cs typeface="Times New Roman"/>
              </a:rPr>
              <a:t>signaling</a:t>
            </a:r>
            <a:r>
              <a:rPr lang="en-US" sz="2400" spc="20" dirty="0">
                <a:latin typeface="Times New Roman"/>
                <a:cs typeface="Times New Roman"/>
              </a:rPr>
              <a:t> </a:t>
            </a:r>
            <a:r>
              <a:rPr lang="en-US" sz="2400" dirty="0">
                <a:latin typeface="Times New Roman"/>
                <a:cs typeface="Times New Roman"/>
              </a:rPr>
              <a:t>understanding</a:t>
            </a:r>
            <a:r>
              <a:rPr lang="en-US" sz="2400" spc="5" dirty="0">
                <a:latin typeface="Times New Roman"/>
                <a:cs typeface="Times New Roman"/>
              </a:rPr>
              <a:t> </a:t>
            </a:r>
            <a:r>
              <a:rPr lang="en-US" sz="2400" dirty="0">
                <a:latin typeface="Times New Roman"/>
                <a:cs typeface="Times New Roman"/>
              </a:rPr>
              <a:t>of</a:t>
            </a:r>
            <a:r>
              <a:rPr lang="en-US" sz="2400" spc="10" dirty="0">
                <a:latin typeface="Times New Roman"/>
                <a:cs typeface="Times New Roman"/>
              </a:rPr>
              <a:t> </a:t>
            </a:r>
            <a:r>
              <a:rPr lang="en-US" sz="2400" spc="-5" dirty="0">
                <a:latin typeface="Times New Roman"/>
                <a:cs typeface="Times New Roman"/>
              </a:rPr>
              <a:t>the</a:t>
            </a:r>
            <a:r>
              <a:rPr lang="en-US" sz="2400" spc="15" dirty="0">
                <a:latin typeface="Times New Roman"/>
                <a:cs typeface="Times New Roman"/>
              </a:rPr>
              <a:t> </a:t>
            </a:r>
            <a:r>
              <a:rPr lang="en-US" sz="2400" spc="-5" dirty="0">
                <a:latin typeface="Times New Roman"/>
                <a:cs typeface="Times New Roman"/>
              </a:rPr>
              <a:t>information</a:t>
            </a:r>
            <a:r>
              <a:rPr lang="en-US" sz="2400" spc="5" dirty="0">
                <a:latin typeface="Times New Roman"/>
                <a:cs typeface="Times New Roman"/>
              </a:rPr>
              <a:t> </a:t>
            </a:r>
            <a:r>
              <a:rPr lang="en-US" sz="2400" dirty="0">
                <a:latin typeface="Times New Roman"/>
                <a:cs typeface="Times New Roman"/>
              </a:rPr>
              <a:t>conveyed.</a:t>
            </a:r>
            <a:endParaRPr lang="en-US" sz="2800" dirty="0">
              <a:latin typeface="Times New Roman"/>
              <a:cs typeface="Times New Roman"/>
            </a:endParaRPr>
          </a:p>
          <a:p>
            <a:pPr marL="239395" marR="6350" indent="-227329" algn="just">
              <a:lnSpc>
                <a:spcPts val="2160"/>
              </a:lnSpc>
              <a:spcBef>
                <a:spcPts val="1630"/>
              </a:spcBef>
              <a:buFont typeface="Wingdings"/>
              <a:buChar char=""/>
              <a:tabLst>
                <a:tab pos="240029" algn="l"/>
              </a:tabLst>
            </a:pPr>
            <a:r>
              <a:rPr lang="en-US" sz="2400" dirty="0">
                <a:latin typeface="Times New Roman"/>
                <a:cs typeface="Times New Roman"/>
              </a:rPr>
              <a:t>The </a:t>
            </a:r>
            <a:r>
              <a:rPr lang="en-US" sz="2400" spc="-5" dirty="0">
                <a:latin typeface="Times New Roman"/>
                <a:cs typeface="Times New Roman"/>
              </a:rPr>
              <a:t>system automatically detects </a:t>
            </a:r>
            <a:r>
              <a:rPr lang="en-US" sz="2400" dirty="0">
                <a:latin typeface="Times New Roman"/>
                <a:cs typeface="Times New Roman"/>
              </a:rPr>
              <a:t>frontal faces </a:t>
            </a:r>
            <a:r>
              <a:rPr lang="en-US" sz="2400" spc="-5" dirty="0">
                <a:latin typeface="Times New Roman"/>
                <a:cs typeface="Times New Roman"/>
              </a:rPr>
              <a:t>in the </a:t>
            </a:r>
            <a:r>
              <a:rPr lang="en-US" sz="2400" dirty="0">
                <a:latin typeface="Times New Roman"/>
                <a:cs typeface="Times New Roman"/>
              </a:rPr>
              <a:t>video </a:t>
            </a:r>
            <a:r>
              <a:rPr lang="en-US" sz="2400" spc="-5" dirty="0">
                <a:latin typeface="Times New Roman"/>
                <a:cs typeface="Times New Roman"/>
              </a:rPr>
              <a:t>stream and </a:t>
            </a:r>
            <a:r>
              <a:rPr lang="en-US" sz="2400" dirty="0">
                <a:latin typeface="Times New Roman"/>
                <a:cs typeface="Times New Roman"/>
              </a:rPr>
              <a:t>codes </a:t>
            </a:r>
            <a:r>
              <a:rPr lang="en-US" sz="2400" spc="-5" dirty="0">
                <a:latin typeface="Times New Roman"/>
                <a:cs typeface="Times New Roman"/>
              </a:rPr>
              <a:t>each </a:t>
            </a:r>
            <a:r>
              <a:rPr lang="en-US" sz="2400" dirty="0">
                <a:latin typeface="Times New Roman"/>
                <a:cs typeface="Times New Roman"/>
              </a:rPr>
              <a:t> frame</a:t>
            </a:r>
            <a:r>
              <a:rPr lang="en-US" sz="2400" spc="5" dirty="0">
                <a:latin typeface="Times New Roman"/>
                <a:cs typeface="Times New Roman"/>
              </a:rPr>
              <a:t> </a:t>
            </a:r>
            <a:r>
              <a:rPr lang="en-US" sz="2400" spc="-5" dirty="0">
                <a:latin typeface="Times New Roman"/>
                <a:cs typeface="Times New Roman"/>
              </a:rPr>
              <a:t>with</a:t>
            </a:r>
            <a:r>
              <a:rPr lang="en-US" sz="2400" dirty="0">
                <a:latin typeface="Times New Roman"/>
                <a:cs typeface="Times New Roman"/>
              </a:rPr>
              <a:t> </a:t>
            </a:r>
            <a:r>
              <a:rPr lang="en-US" sz="2400" spc="-5" dirty="0">
                <a:latin typeface="Times New Roman"/>
                <a:cs typeface="Times New Roman"/>
              </a:rPr>
              <a:t>respect</a:t>
            </a:r>
            <a:r>
              <a:rPr lang="en-US" sz="2400" dirty="0">
                <a:latin typeface="Times New Roman"/>
                <a:cs typeface="Times New Roman"/>
              </a:rPr>
              <a:t> </a:t>
            </a:r>
            <a:r>
              <a:rPr lang="en-US" sz="2400" spc="-5" dirty="0">
                <a:latin typeface="Times New Roman"/>
                <a:cs typeface="Times New Roman"/>
              </a:rPr>
              <a:t>to</a:t>
            </a:r>
            <a:r>
              <a:rPr lang="en-US" sz="2400" dirty="0">
                <a:latin typeface="Times New Roman"/>
                <a:cs typeface="Times New Roman"/>
              </a:rPr>
              <a:t> 7</a:t>
            </a:r>
            <a:r>
              <a:rPr lang="en-US" sz="2400" spc="5" dirty="0">
                <a:latin typeface="Times New Roman"/>
                <a:cs typeface="Times New Roman"/>
              </a:rPr>
              <a:t> </a:t>
            </a:r>
            <a:r>
              <a:rPr lang="en-US" sz="2400" spc="-5" dirty="0">
                <a:latin typeface="Times New Roman"/>
                <a:cs typeface="Times New Roman"/>
              </a:rPr>
              <a:t>dimensions:</a:t>
            </a:r>
            <a:r>
              <a:rPr lang="en-US" sz="2400" dirty="0">
                <a:latin typeface="Times New Roman"/>
                <a:cs typeface="Times New Roman"/>
              </a:rPr>
              <a:t> </a:t>
            </a:r>
            <a:r>
              <a:rPr lang="en-US" sz="2400" spc="-5" dirty="0">
                <a:latin typeface="Times New Roman"/>
                <a:cs typeface="Times New Roman"/>
              </a:rPr>
              <a:t>Neutral,</a:t>
            </a:r>
            <a:r>
              <a:rPr lang="en-US" sz="2400" dirty="0">
                <a:latin typeface="Times New Roman"/>
                <a:cs typeface="Times New Roman"/>
              </a:rPr>
              <a:t> </a:t>
            </a:r>
            <a:r>
              <a:rPr lang="en-US" sz="2400" spc="-15" dirty="0">
                <a:latin typeface="Times New Roman"/>
                <a:cs typeface="Times New Roman"/>
              </a:rPr>
              <a:t>anger,</a:t>
            </a:r>
            <a:r>
              <a:rPr lang="en-US" sz="2400" spc="-10" dirty="0">
                <a:latin typeface="Times New Roman"/>
                <a:cs typeface="Times New Roman"/>
              </a:rPr>
              <a:t> </a:t>
            </a:r>
            <a:r>
              <a:rPr lang="en-US" sz="2400" spc="-5" dirty="0">
                <a:latin typeface="Times New Roman"/>
                <a:cs typeface="Times New Roman"/>
              </a:rPr>
              <a:t>disgust,</a:t>
            </a:r>
            <a:r>
              <a:rPr lang="en-US" sz="2400" dirty="0">
                <a:latin typeface="Times New Roman"/>
                <a:cs typeface="Times New Roman"/>
              </a:rPr>
              <a:t> </a:t>
            </a:r>
            <a:r>
              <a:rPr lang="en-US" sz="2400" spc="-20" dirty="0">
                <a:latin typeface="Times New Roman"/>
                <a:cs typeface="Times New Roman"/>
              </a:rPr>
              <a:t>fear,</a:t>
            </a:r>
            <a:r>
              <a:rPr lang="en-US" sz="2400" spc="-15" dirty="0">
                <a:latin typeface="Times New Roman"/>
                <a:cs typeface="Times New Roman"/>
              </a:rPr>
              <a:t> </a:t>
            </a:r>
            <a:r>
              <a:rPr lang="en-US" sz="2400" spc="-35" dirty="0">
                <a:latin typeface="Times New Roman"/>
                <a:cs typeface="Times New Roman"/>
              </a:rPr>
              <a:t>joy,</a:t>
            </a:r>
            <a:r>
              <a:rPr lang="en-US" sz="2400" spc="-30" dirty="0">
                <a:latin typeface="Times New Roman"/>
                <a:cs typeface="Times New Roman"/>
              </a:rPr>
              <a:t> </a:t>
            </a:r>
            <a:r>
              <a:rPr lang="en-US" sz="2400" spc="-5" dirty="0">
                <a:latin typeface="Times New Roman"/>
                <a:cs typeface="Times New Roman"/>
              </a:rPr>
              <a:t>sadness, </a:t>
            </a:r>
            <a:r>
              <a:rPr lang="en-US" sz="2400" dirty="0">
                <a:latin typeface="Times New Roman"/>
                <a:cs typeface="Times New Roman"/>
              </a:rPr>
              <a:t> </a:t>
            </a:r>
            <a:r>
              <a:rPr lang="en-US" sz="2400" spc="-5" dirty="0">
                <a:latin typeface="Times New Roman"/>
                <a:cs typeface="Times New Roman"/>
              </a:rPr>
              <a:t>surprise. </a:t>
            </a:r>
            <a:r>
              <a:rPr lang="en-US" sz="2400" dirty="0">
                <a:latin typeface="Times New Roman"/>
                <a:cs typeface="Times New Roman"/>
              </a:rPr>
              <a:t>The </a:t>
            </a:r>
            <a:r>
              <a:rPr lang="en-US" sz="2400" spc="-5" dirty="0">
                <a:latin typeface="Times New Roman"/>
                <a:cs typeface="Times New Roman"/>
              </a:rPr>
              <a:t>facial features </a:t>
            </a:r>
            <a:r>
              <a:rPr lang="en-US" sz="2400" dirty="0">
                <a:latin typeface="Times New Roman"/>
                <a:cs typeface="Times New Roman"/>
              </a:rPr>
              <a:t>from </a:t>
            </a:r>
            <a:r>
              <a:rPr lang="en-US" sz="2400" spc="-5" dirty="0">
                <a:latin typeface="Times New Roman"/>
                <a:cs typeface="Times New Roman"/>
              </a:rPr>
              <a:t>the </a:t>
            </a:r>
            <a:r>
              <a:rPr lang="en-US" sz="2400" dirty="0">
                <a:latin typeface="Times New Roman"/>
                <a:cs typeface="Times New Roman"/>
              </a:rPr>
              <a:t>video source </a:t>
            </a:r>
            <a:r>
              <a:rPr lang="en-US" sz="2400" spc="-5" dirty="0">
                <a:latin typeface="Times New Roman"/>
                <a:cs typeface="Times New Roman"/>
              </a:rPr>
              <a:t>is extracted </a:t>
            </a:r>
            <a:r>
              <a:rPr lang="en-US" sz="2400" dirty="0">
                <a:latin typeface="Times New Roman"/>
                <a:cs typeface="Times New Roman"/>
              </a:rPr>
              <a:t>and mapped </a:t>
            </a:r>
            <a:r>
              <a:rPr lang="en-US" sz="2400" spc="-5" dirty="0">
                <a:latin typeface="Times New Roman"/>
                <a:cs typeface="Times New Roman"/>
              </a:rPr>
              <a:t>with the </a:t>
            </a:r>
            <a:r>
              <a:rPr lang="en-US" sz="2400" dirty="0">
                <a:latin typeface="Times New Roman"/>
                <a:cs typeface="Times New Roman"/>
              </a:rPr>
              <a:t> </a:t>
            </a:r>
            <a:r>
              <a:rPr lang="en-US" sz="2400" spc="-5" dirty="0">
                <a:latin typeface="Times New Roman"/>
                <a:cs typeface="Times New Roman"/>
              </a:rPr>
              <a:t>basic emotions.</a:t>
            </a:r>
          </a:p>
          <a:p>
            <a:pPr marL="239395" marR="6350" indent="-227329" algn="just">
              <a:lnSpc>
                <a:spcPts val="2160"/>
              </a:lnSpc>
              <a:spcBef>
                <a:spcPts val="1630"/>
              </a:spcBef>
              <a:buFont typeface="Wingdings"/>
              <a:buChar char=""/>
              <a:tabLst>
                <a:tab pos="240029" algn="l"/>
              </a:tabLst>
            </a:pPr>
            <a:r>
              <a:rPr lang="en-US" sz="2400" spc="-35" dirty="0">
                <a:latin typeface="Times New Roman"/>
                <a:cs typeface="Times New Roman"/>
              </a:rPr>
              <a:t> </a:t>
            </a:r>
            <a:r>
              <a:rPr lang="en-US" sz="2400" dirty="0">
                <a:latin typeface="Times New Roman"/>
                <a:cs typeface="Times New Roman"/>
              </a:rPr>
              <a:t>This</a:t>
            </a:r>
            <a:r>
              <a:rPr lang="en-US" sz="2400" spc="5" dirty="0">
                <a:latin typeface="Times New Roman"/>
                <a:cs typeface="Times New Roman"/>
              </a:rPr>
              <a:t> </a:t>
            </a:r>
            <a:r>
              <a:rPr lang="en-US" sz="2400" spc="-5" dirty="0">
                <a:latin typeface="Times New Roman"/>
                <a:cs typeface="Times New Roman"/>
              </a:rPr>
              <a:t>can</a:t>
            </a:r>
            <a:r>
              <a:rPr lang="en-US" sz="2400" spc="15" dirty="0">
                <a:latin typeface="Times New Roman"/>
                <a:cs typeface="Times New Roman"/>
              </a:rPr>
              <a:t> </a:t>
            </a:r>
            <a:r>
              <a:rPr lang="en-US" sz="2400" dirty="0">
                <a:latin typeface="Times New Roman"/>
                <a:cs typeface="Times New Roman"/>
              </a:rPr>
              <a:t>be used</a:t>
            </a:r>
            <a:r>
              <a:rPr lang="en-US" sz="2400" spc="5" dirty="0">
                <a:latin typeface="Times New Roman"/>
                <a:cs typeface="Times New Roman"/>
              </a:rPr>
              <a:t> </a:t>
            </a:r>
            <a:r>
              <a:rPr lang="en-US" sz="2400" dirty="0">
                <a:latin typeface="Times New Roman"/>
                <a:cs typeface="Times New Roman"/>
              </a:rPr>
              <a:t>in</a:t>
            </a:r>
            <a:r>
              <a:rPr lang="en-US" sz="2400" spc="5" dirty="0">
                <a:latin typeface="Times New Roman"/>
                <a:cs typeface="Times New Roman"/>
              </a:rPr>
              <a:t> </a:t>
            </a:r>
            <a:r>
              <a:rPr lang="en-US" sz="2400" dirty="0">
                <a:latin typeface="Times New Roman"/>
                <a:cs typeface="Times New Roman"/>
              </a:rPr>
              <a:t>any</a:t>
            </a:r>
            <a:r>
              <a:rPr lang="en-US" sz="2400" spc="15" dirty="0">
                <a:latin typeface="Times New Roman"/>
                <a:cs typeface="Times New Roman"/>
              </a:rPr>
              <a:t> </a:t>
            </a:r>
            <a:r>
              <a:rPr lang="en-US" sz="2400" dirty="0">
                <a:latin typeface="Times New Roman"/>
                <a:cs typeface="Times New Roman"/>
              </a:rPr>
              <a:t>kind</a:t>
            </a:r>
            <a:r>
              <a:rPr lang="en-US" sz="2400" spc="15" dirty="0">
                <a:latin typeface="Times New Roman"/>
                <a:cs typeface="Times New Roman"/>
              </a:rPr>
              <a:t> </a:t>
            </a:r>
            <a:r>
              <a:rPr lang="en-US" sz="2400" dirty="0">
                <a:latin typeface="Times New Roman"/>
                <a:cs typeface="Times New Roman"/>
              </a:rPr>
              <a:t>of</a:t>
            </a:r>
            <a:r>
              <a:rPr lang="en-US" sz="2400" spc="10" dirty="0">
                <a:latin typeface="Times New Roman"/>
                <a:cs typeface="Times New Roman"/>
              </a:rPr>
              <a:t> </a:t>
            </a:r>
            <a:r>
              <a:rPr lang="en-US" sz="2400" dirty="0">
                <a:latin typeface="Times New Roman"/>
                <a:cs typeface="Times New Roman"/>
              </a:rPr>
              <a:t>environment. Also It can Analyze the Speech Signals to Identify the Stress level of a Employee.</a:t>
            </a:r>
            <a:endParaRPr lang="en-US" sz="2800" dirty="0">
              <a:latin typeface="Times New Roman"/>
              <a:cs typeface="Times New Roman"/>
            </a:endParaRPr>
          </a:p>
          <a:p>
            <a:pPr marL="457200" indent="-457200"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37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168" y="1190304"/>
            <a:ext cx="2512935" cy="413116"/>
          </a:xfrm>
          <a:prstGeom prst="rect">
            <a:avLst/>
          </a:prstGeom>
        </p:spPr>
        <p:txBody>
          <a:bodyPr vert="horz" wrap="square" lIns="0" tIns="9515" rIns="0" bIns="0" rtlCol="0" anchor="ctr">
            <a:spAutoFit/>
          </a:bodyPr>
          <a:lstStyle/>
          <a:p>
            <a:pPr marL="9515">
              <a:spcBef>
                <a:spcPts val="75"/>
              </a:spcBef>
            </a:pPr>
            <a:r>
              <a:rPr sz="2622" u="heavy" spc="-19" dirty="0">
                <a:uFill>
                  <a:solidFill>
                    <a:srgbClr val="000000"/>
                  </a:solidFill>
                </a:uFill>
              </a:rPr>
              <a:t>APPLICATIONS</a:t>
            </a:r>
            <a:endParaRPr sz="2622"/>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US" spc="-5"/>
              <a:t>Page</a:t>
            </a:r>
            <a:r>
              <a:rPr lang="en-US" spc="-40"/>
              <a:t> </a:t>
            </a:r>
            <a:r>
              <a:rPr lang="en-US" spc="-5"/>
              <a:t>no.</a:t>
            </a:r>
            <a:r>
              <a:rPr lang="en-US" spc="-30"/>
              <a:t> </a:t>
            </a:r>
            <a:fld id="{81D60167-4931-47E6-BA6A-407CBD079E47}" type="slidenum">
              <a:rPr smtClean="0"/>
              <a:pPr marL="12700">
                <a:lnSpc>
                  <a:spcPts val="1410"/>
                </a:lnSpc>
              </a:pPr>
              <a:t>20</a:t>
            </a:fld>
            <a:endParaRPr dirty="0"/>
          </a:p>
        </p:txBody>
      </p:sp>
      <p:sp>
        <p:nvSpPr>
          <p:cNvPr id="3" name="object 3"/>
          <p:cNvSpPr txBox="1"/>
          <p:nvPr/>
        </p:nvSpPr>
        <p:spPr>
          <a:xfrm>
            <a:off x="1081770" y="2163407"/>
            <a:ext cx="6885118" cy="2203606"/>
          </a:xfrm>
          <a:prstGeom prst="rect">
            <a:avLst/>
          </a:prstGeom>
        </p:spPr>
        <p:txBody>
          <a:bodyPr vert="horz" wrap="square" lIns="0" tIns="9515" rIns="0" bIns="0" rtlCol="0">
            <a:spAutoFit/>
          </a:bodyPr>
          <a:lstStyle/>
          <a:p>
            <a:pPr marL="286872" indent="-277833">
              <a:spcBef>
                <a:spcPts val="75"/>
              </a:spcBef>
              <a:buSzPct val="116666"/>
              <a:buFont typeface="Wingdings"/>
              <a:buChar char=""/>
              <a:tabLst>
                <a:tab pos="287348" algn="l"/>
              </a:tabLst>
            </a:pPr>
            <a:r>
              <a:rPr sz="1798" dirty="0">
                <a:latin typeface="Times New Roman"/>
                <a:cs typeface="Times New Roman"/>
              </a:rPr>
              <a:t>It</a:t>
            </a:r>
            <a:r>
              <a:rPr sz="1798" spc="-4" dirty="0">
                <a:latin typeface="Times New Roman"/>
                <a:cs typeface="Times New Roman"/>
              </a:rPr>
              <a:t> could</a:t>
            </a:r>
            <a:r>
              <a:rPr sz="1798" dirty="0">
                <a:latin typeface="Times New Roman"/>
                <a:cs typeface="Times New Roman"/>
              </a:rPr>
              <a:t> be</a:t>
            </a:r>
            <a:r>
              <a:rPr sz="1798" spc="4" dirty="0">
                <a:latin typeface="Times New Roman"/>
                <a:cs typeface="Times New Roman"/>
              </a:rPr>
              <a:t> </a:t>
            </a:r>
            <a:r>
              <a:rPr sz="1798" spc="-4" dirty="0">
                <a:latin typeface="Times New Roman"/>
                <a:cs typeface="Times New Roman"/>
              </a:rPr>
              <a:t>at</a:t>
            </a:r>
            <a:r>
              <a:rPr sz="1798" spc="4" dirty="0">
                <a:latin typeface="Times New Roman"/>
                <a:cs typeface="Times New Roman"/>
              </a:rPr>
              <a:t> </a:t>
            </a:r>
            <a:r>
              <a:rPr sz="1798" spc="-4" dirty="0">
                <a:latin typeface="Times New Roman"/>
                <a:cs typeface="Times New Roman"/>
              </a:rPr>
              <a:t>schools,</a:t>
            </a:r>
            <a:r>
              <a:rPr sz="1798" dirty="0">
                <a:latin typeface="Times New Roman"/>
                <a:cs typeface="Times New Roman"/>
              </a:rPr>
              <a:t> universities etc.</a:t>
            </a:r>
            <a:r>
              <a:rPr sz="1798" spc="-4" dirty="0">
                <a:latin typeface="Times New Roman"/>
                <a:cs typeface="Times New Roman"/>
              </a:rPr>
              <a:t> by </a:t>
            </a:r>
            <a:r>
              <a:rPr sz="1798" spc="-11" dirty="0">
                <a:latin typeface="Times New Roman"/>
                <a:cs typeface="Times New Roman"/>
              </a:rPr>
              <a:t>counsellor.</a:t>
            </a:r>
            <a:endParaRPr sz="1798" dirty="0">
              <a:latin typeface="Times New Roman"/>
              <a:cs typeface="Times New Roman"/>
            </a:endParaRPr>
          </a:p>
          <a:p>
            <a:pPr>
              <a:spcBef>
                <a:spcPts val="11"/>
              </a:spcBef>
              <a:buChar char=""/>
            </a:pPr>
            <a:endParaRPr sz="3034" dirty="0">
              <a:latin typeface="Times New Roman"/>
              <a:cs typeface="Times New Roman"/>
            </a:endParaRPr>
          </a:p>
          <a:p>
            <a:pPr marL="180782" marR="3806" indent="-171267" algn="just">
              <a:lnSpc>
                <a:spcPct val="90100"/>
              </a:lnSpc>
              <a:spcBef>
                <a:spcPts val="4"/>
              </a:spcBef>
              <a:buFont typeface="Wingdings"/>
              <a:buChar char=""/>
              <a:tabLst>
                <a:tab pos="263085" algn="l"/>
              </a:tabLst>
            </a:pPr>
            <a:r>
              <a:rPr sz="1798" spc="-4" dirty="0">
                <a:latin typeface="Times New Roman"/>
                <a:cs typeface="Times New Roman"/>
              </a:rPr>
              <a:t>People </a:t>
            </a:r>
            <a:r>
              <a:rPr sz="1798" dirty="0">
                <a:latin typeface="Times New Roman"/>
                <a:cs typeface="Times New Roman"/>
              </a:rPr>
              <a:t>at </a:t>
            </a:r>
            <a:r>
              <a:rPr sz="1798" spc="-4" dirty="0">
                <a:latin typeface="Times New Roman"/>
                <a:cs typeface="Times New Roman"/>
              </a:rPr>
              <a:t>MNCs </a:t>
            </a:r>
            <a:r>
              <a:rPr sz="1798" dirty="0">
                <a:latin typeface="Times New Roman"/>
                <a:cs typeface="Times New Roman"/>
              </a:rPr>
              <a:t>are working continuously in front of</a:t>
            </a:r>
            <a:r>
              <a:rPr sz="1798" spc="4" dirty="0">
                <a:latin typeface="Times New Roman"/>
                <a:cs typeface="Times New Roman"/>
              </a:rPr>
              <a:t> </a:t>
            </a:r>
            <a:r>
              <a:rPr sz="1798" dirty="0">
                <a:latin typeface="Times New Roman"/>
                <a:cs typeface="Times New Roman"/>
              </a:rPr>
              <a:t>computers, they </a:t>
            </a:r>
            <a:r>
              <a:rPr sz="1798" spc="4" dirty="0">
                <a:latin typeface="Times New Roman"/>
                <a:cs typeface="Times New Roman"/>
              </a:rPr>
              <a:t> </a:t>
            </a:r>
            <a:r>
              <a:rPr sz="1798" spc="-7" dirty="0">
                <a:latin typeface="Times New Roman"/>
                <a:cs typeface="Times New Roman"/>
              </a:rPr>
              <a:t>don’t</a:t>
            </a:r>
            <a:r>
              <a:rPr sz="1798" spc="-4" dirty="0">
                <a:latin typeface="Times New Roman"/>
                <a:cs typeface="Times New Roman"/>
              </a:rPr>
              <a:t> </a:t>
            </a:r>
            <a:r>
              <a:rPr sz="1798" dirty="0">
                <a:latin typeface="Times New Roman"/>
                <a:cs typeface="Times New Roman"/>
              </a:rPr>
              <a:t>have</a:t>
            </a:r>
            <a:r>
              <a:rPr sz="1798" spc="4" dirty="0">
                <a:latin typeface="Times New Roman"/>
                <a:cs typeface="Times New Roman"/>
              </a:rPr>
              <a:t> </a:t>
            </a:r>
            <a:r>
              <a:rPr sz="1798" dirty="0">
                <a:latin typeface="Times New Roman"/>
                <a:cs typeface="Times New Roman"/>
              </a:rPr>
              <a:t>time</a:t>
            </a:r>
            <a:r>
              <a:rPr sz="1798" spc="4" dirty="0">
                <a:latin typeface="Times New Roman"/>
                <a:cs typeface="Times New Roman"/>
              </a:rPr>
              <a:t> to</a:t>
            </a:r>
            <a:r>
              <a:rPr sz="1798" spc="7" dirty="0">
                <a:latin typeface="Times New Roman"/>
                <a:cs typeface="Times New Roman"/>
              </a:rPr>
              <a:t> </a:t>
            </a:r>
            <a:r>
              <a:rPr sz="1798" dirty="0">
                <a:latin typeface="Times New Roman"/>
                <a:cs typeface="Times New Roman"/>
              </a:rPr>
              <a:t>take</a:t>
            </a:r>
            <a:r>
              <a:rPr sz="1798" spc="4" dirty="0">
                <a:latin typeface="Times New Roman"/>
                <a:cs typeface="Times New Roman"/>
              </a:rPr>
              <a:t> </a:t>
            </a:r>
            <a:r>
              <a:rPr sz="1798" dirty="0">
                <a:latin typeface="Times New Roman"/>
                <a:cs typeface="Times New Roman"/>
              </a:rPr>
              <a:t>care</a:t>
            </a:r>
            <a:r>
              <a:rPr sz="1798" spc="4" dirty="0">
                <a:latin typeface="Times New Roman"/>
                <a:cs typeface="Times New Roman"/>
              </a:rPr>
              <a:t> </a:t>
            </a:r>
            <a:r>
              <a:rPr sz="1798" dirty="0">
                <a:latin typeface="Times New Roman"/>
                <a:cs typeface="Times New Roman"/>
              </a:rPr>
              <a:t>of</a:t>
            </a:r>
            <a:r>
              <a:rPr sz="1798" spc="4" dirty="0">
                <a:latin typeface="Times New Roman"/>
                <a:cs typeface="Times New Roman"/>
              </a:rPr>
              <a:t> </a:t>
            </a:r>
            <a:r>
              <a:rPr sz="1798" dirty="0">
                <a:latin typeface="Times New Roman"/>
                <a:cs typeface="Times New Roman"/>
              </a:rPr>
              <a:t>their</a:t>
            </a:r>
            <a:r>
              <a:rPr sz="1798" spc="4" dirty="0">
                <a:latin typeface="Times New Roman"/>
                <a:cs typeface="Times New Roman"/>
              </a:rPr>
              <a:t> </a:t>
            </a:r>
            <a:r>
              <a:rPr sz="1798" dirty="0">
                <a:latin typeface="Times New Roman"/>
                <a:cs typeface="Times New Roman"/>
              </a:rPr>
              <a:t>health</a:t>
            </a:r>
            <a:r>
              <a:rPr sz="1798" spc="4" dirty="0">
                <a:latin typeface="Times New Roman"/>
                <a:cs typeface="Times New Roman"/>
              </a:rPr>
              <a:t> </a:t>
            </a:r>
            <a:r>
              <a:rPr sz="1798" dirty="0">
                <a:latin typeface="Times New Roman"/>
                <a:cs typeface="Times New Roman"/>
              </a:rPr>
              <a:t>,</a:t>
            </a:r>
            <a:r>
              <a:rPr sz="1798" spc="4" dirty="0">
                <a:latin typeface="Times New Roman"/>
                <a:cs typeface="Times New Roman"/>
              </a:rPr>
              <a:t> </a:t>
            </a:r>
            <a:r>
              <a:rPr sz="1798" dirty="0">
                <a:latin typeface="Times New Roman"/>
                <a:cs typeface="Times New Roman"/>
              </a:rPr>
              <a:t>so</a:t>
            </a:r>
            <a:r>
              <a:rPr sz="1798" spc="4" dirty="0">
                <a:latin typeface="Times New Roman"/>
                <a:cs typeface="Times New Roman"/>
              </a:rPr>
              <a:t> </a:t>
            </a:r>
            <a:r>
              <a:rPr sz="1798" dirty="0">
                <a:latin typeface="Times New Roman"/>
                <a:cs typeface="Times New Roman"/>
              </a:rPr>
              <a:t>it</a:t>
            </a:r>
            <a:r>
              <a:rPr sz="1798" spc="4" dirty="0">
                <a:latin typeface="Times New Roman"/>
                <a:cs typeface="Times New Roman"/>
              </a:rPr>
              <a:t> </a:t>
            </a:r>
            <a:r>
              <a:rPr sz="1798" dirty="0">
                <a:latin typeface="Times New Roman"/>
                <a:cs typeface="Times New Roman"/>
              </a:rPr>
              <a:t>will</a:t>
            </a:r>
            <a:r>
              <a:rPr sz="1798" spc="4" dirty="0">
                <a:latin typeface="Times New Roman"/>
                <a:cs typeface="Times New Roman"/>
              </a:rPr>
              <a:t> </a:t>
            </a:r>
            <a:r>
              <a:rPr sz="1798" dirty="0">
                <a:latin typeface="Times New Roman"/>
                <a:cs typeface="Times New Roman"/>
              </a:rPr>
              <a:t>give</a:t>
            </a:r>
            <a:r>
              <a:rPr sz="1798" spc="4" dirty="0">
                <a:latin typeface="Times New Roman"/>
                <a:cs typeface="Times New Roman"/>
              </a:rPr>
              <a:t> </a:t>
            </a:r>
            <a:r>
              <a:rPr sz="1798" dirty="0">
                <a:latin typeface="Times New Roman"/>
                <a:cs typeface="Times New Roman"/>
              </a:rPr>
              <a:t>them </a:t>
            </a:r>
            <a:r>
              <a:rPr sz="1798" spc="4" dirty="0">
                <a:latin typeface="Times New Roman"/>
                <a:cs typeface="Times New Roman"/>
              </a:rPr>
              <a:t> </a:t>
            </a:r>
            <a:r>
              <a:rPr sz="1798" dirty="0">
                <a:latin typeface="Times New Roman"/>
                <a:cs typeface="Times New Roman"/>
              </a:rPr>
              <a:t>suggestion</a:t>
            </a:r>
            <a:r>
              <a:rPr sz="1798" spc="-4" dirty="0">
                <a:latin typeface="Times New Roman"/>
                <a:cs typeface="Times New Roman"/>
              </a:rPr>
              <a:t> </a:t>
            </a:r>
            <a:r>
              <a:rPr sz="1798" dirty="0">
                <a:latin typeface="Times New Roman"/>
                <a:cs typeface="Times New Roman"/>
              </a:rPr>
              <a:t>to take</a:t>
            </a:r>
            <a:r>
              <a:rPr sz="1798" spc="4" dirty="0">
                <a:latin typeface="Times New Roman"/>
                <a:cs typeface="Times New Roman"/>
              </a:rPr>
              <a:t> </a:t>
            </a:r>
            <a:r>
              <a:rPr sz="1798" dirty="0">
                <a:latin typeface="Times New Roman"/>
                <a:cs typeface="Times New Roman"/>
              </a:rPr>
              <a:t>a</a:t>
            </a:r>
            <a:r>
              <a:rPr sz="1798" spc="-4" dirty="0">
                <a:latin typeface="Times New Roman"/>
                <a:cs typeface="Times New Roman"/>
              </a:rPr>
              <a:t> </a:t>
            </a:r>
            <a:r>
              <a:rPr sz="1798" dirty="0">
                <a:latin typeface="Times New Roman"/>
                <a:cs typeface="Times New Roman"/>
              </a:rPr>
              <a:t>break.</a:t>
            </a:r>
          </a:p>
          <a:p>
            <a:pPr>
              <a:spcBef>
                <a:spcPts val="34"/>
              </a:spcBef>
              <a:buChar char=""/>
            </a:pPr>
            <a:endParaRPr sz="2772" dirty="0">
              <a:latin typeface="Times New Roman"/>
              <a:cs typeface="Times New Roman"/>
            </a:endParaRPr>
          </a:p>
          <a:p>
            <a:pPr marL="248337" indent="-239298">
              <a:buFont typeface="Wingdings"/>
              <a:buChar char=""/>
              <a:tabLst>
                <a:tab pos="248813" algn="l"/>
              </a:tabLst>
            </a:pPr>
            <a:r>
              <a:rPr sz="1798" dirty="0">
                <a:latin typeface="Times New Roman"/>
                <a:cs typeface="Times New Roman"/>
              </a:rPr>
              <a:t>It</a:t>
            </a:r>
            <a:r>
              <a:rPr sz="1798" spc="-11" dirty="0">
                <a:latin typeface="Times New Roman"/>
                <a:cs typeface="Times New Roman"/>
              </a:rPr>
              <a:t> </a:t>
            </a:r>
            <a:r>
              <a:rPr sz="1798" dirty="0">
                <a:latin typeface="Times New Roman"/>
                <a:cs typeface="Times New Roman"/>
              </a:rPr>
              <a:t>could</a:t>
            </a:r>
            <a:r>
              <a:rPr sz="1798" spc="-11" dirty="0">
                <a:latin typeface="Times New Roman"/>
                <a:cs typeface="Times New Roman"/>
              </a:rPr>
              <a:t> </a:t>
            </a:r>
            <a:r>
              <a:rPr sz="1798" dirty="0">
                <a:latin typeface="Times New Roman"/>
                <a:cs typeface="Times New Roman"/>
              </a:rPr>
              <a:t>be</a:t>
            </a:r>
            <a:r>
              <a:rPr sz="1798" spc="-4" dirty="0">
                <a:latin typeface="Times New Roman"/>
                <a:cs typeface="Times New Roman"/>
              </a:rPr>
              <a:t> used</a:t>
            </a:r>
            <a:r>
              <a:rPr sz="1798" spc="-11" dirty="0">
                <a:latin typeface="Times New Roman"/>
                <a:cs typeface="Times New Roman"/>
              </a:rPr>
              <a:t> </a:t>
            </a:r>
            <a:r>
              <a:rPr sz="1798" dirty="0">
                <a:latin typeface="Times New Roman"/>
                <a:cs typeface="Times New Roman"/>
              </a:rPr>
              <a:t>by</a:t>
            </a:r>
            <a:r>
              <a:rPr sz="1798" spc="-7" dirty="0">
                <a:latin typeface="Times New Roman"/>
                <a:cs typeface="Times New Roman"/>
              </a:rPr>
              <a:t> </a:t>
            </a:r>
            <a:r>
              <a:rPr sz="1798" dirty="0">
                <a:latin typeface="Times New Roman"/>
                <a:cs typeface="Times New Roman"/>
              </a:rPr>
              <a:t>psychiatrist.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2565" y="1934151"/>
            <a:ext cx="6990260" cy="3185673"/>
          </a:xfrm>
          <a:prstGeom prst="rect">
            <a:avLst/>
          </a:prstGeom>
        </p:spPr>
        <p:txBody>
          <a:bodyPr vert="horz" wrap="square" lIns="0" tIns="36633" rIns="0" bIns="0" rtlCol="0">
            <a:spAutoFit/>
          </a:bodyPr>
          <a:lstStyle/>
          <a:p>
            <a:pPr marL="180782" marR="3806" indent="-171267" algn="just">
              <a:lnSpc>
                <a:spcPct val="90100"/>
              </a:lnSpc>
              <a:spcBef>
                <a:spcPts val="288"/>
              </a:spcBef>
              <a:buSzPct val="95833"/>
              <a:buFont typeface="Wingdings"/>
              <a:buChar char=""/>
              <a:tabLst>
                <a:tab pos="191723" algn="l"/>
              </a:tabLst>
            </a:pPr>
            <a:r>
              <a:rPr sz="1798" spc="-4" dirty="0">
                <a:latin typeface="Times New Roman"/>
                <a:cs typeface="Times New Roman"/>
              </a:rPr>
              <a:t>Human </a:t>
            </a:r>
            <a:r>
              <a:rPr sz="1798" dirty="0">
                <a:latin typeface="Times New Roman"/>
                <a:cs typeface="Times New Roman"/>
              </a:rPr>
              <a:t>stress </a:t>
            </a:r>
            <a:r>
              <a:rPr sz="1798" spc="-4" dirty="0">
                <a:latin typeface="Times New Roman"/>
                <a:cs typeface="Times New Roman"/>
              </a:rPr>
              <a:t>has </a:t>
            </a:r>
            <a:r>
              <a:rPr sz="1798" dirty="0">
                <a:latin typeface="Times New Roman"/>
                <a:cs typeface="Times New Roman"/>
              </a:rPr>
              <a:t>risen for </a:t>
            </a:r>
            <a:r>
              <a:rPr sz="1798" spc="-4" dirty="0">
                <a:latin typeface="Times New Roman"/>
                <a:cs typeface="Times New Roman"/>
              </a:rPr>
              <a:t>several </a:t>
            </a:r>
            <a:r>
              <a:rPr sz="1798" dirty="0">
                <a:latin typeface="Times New Roman"/>
                <a:cs typeface="Times New Roman"/>
              </a:rPr>
              <a:t>days, leading to significant health </a:t>
            </a:r>
            <a:r>
              <a:rPr sz="1798" spc="4" dirty="0">
                <a:latin typeface="Times New Roman"/>
                <a:cs typeface="Times New Roman"/>
              </a:rPr>
              <a:t> </a:t>
            </a:r>
            <a:r>
              <a:rPr sz="1798" dirty="0">
                <a:latin typeface="Times New Roman"/>
                <a:cs typeface="Times New Roman"/>
              </a:rPr>
              <a:t>problems. </a:t>
            </a:r>
            <a:r>
              <a:rPr sz="1798" spc="-4" dirty="0">
                <a:latin typeface="Times New Roman"/>
                <a:cs typeface="Times New Roman"/>
              </a:rPr>
              <a:t>Throughout </a:t>
            </a:r>
            <a:r>
              <a:rPr sz="1798" dirty="0">
                <a:latin typeface="Times New Roman"/>
                <a:cs typeface="Times New Roman"/>
              </a:rPr>
              <a:t>the management of </a:t>
            </a:r>
            <a:r>
              <a:rPr sz="1798" spc="-4" dirty="0">
                <a:latin typeface="Times New Roman"/>
                <a:cs typeface="Times New Roman"/>
              </a:rPr>
              <a:t>stress, </a:t>
            </a:r>
            <a:r>
              <a:rPr sz="1798" dirty="0">
                <a:latin typeface="Times New Roman"/>
                <a:cs typeface="Times New Roman"/>
              </a:rPr>
              <a:t>higher stress </a:t>
            </a:r>
            <a:r>
              <a:rPr sz="1798" spc="4" dirty="0">
                <a:latin typeface="Times New Roman"/>
                <a:cs typeface="Times New Roman"/>
              </a:rPr>
              <a:t>is </a:t>
            </a:r>
            <a:r>
              <a:rPr sz="1798" dirty="0">
                <a:latin typeface="Times New Roman"/>
                <a:cs typeface="Times New Roman"/>
              </a:rPr>
              <a:t>therefore </a:t>
            </a:r>
            <a:r>
              <a:rPr sz="1798" spc="-438" dirty="0">
                <a:latin typeface="Times New Roman"/>
                <a:cs typeface="Times New Roman"/>
              </a:rPr>
              <a:t> </a:t>
            </a:r>
            <a:r>
              <a:rPr sz="1798" spc="-15" dirty="0">
                <a:latin typeface="Times New Roman"/>
                <a:cs typeface="Times New Roman"/>
              </a:rPr>
              <a:t>necessary.</a:t>
            </a:r>
            <a:endParaRPr sz="1798" dirty="0">
              <a:latin typeface="Times New Roman"/>
              <a:cs typeface="Times New Roman"/>
            </a:endParaRPr>
          </a:p>
          <a:p>
            <a:pPr>
              <a:lnSpc>
                <a:spcPct val="100000"/>
              </a:lnSpc>
              <a:buFont typeface="Wingdings"/>
              <a:buChar char=""/>
            </a:pPr>
            <a:endParaRPr sz="1948" dirty="0">
              <a:latin typeface="Times New Roman"/>
              <a:cs typeface="Times New Roman"/>
            </a:endParaRPr>
          </a:p>
          <a:p>
            <a:pPr marL="180782" marR="5233" indent="-171267" algn="just">
              <a:lnSpc>
                <a:spcPct val="89900"/>
              </a:lnSpc>
              <a:spcBef>
                <a:spcPts val="1199"/>
              </a:spcBef>
              <a:buSzPct val="95833"/>
              <a:buFont typeface="Wingdings"/>
              <a:buChar char=""/>
              <a:tabLst>
                <a:tab pos="191723" algn="l"/>
              </a:tabLst>
            </a:pPr>
            <a:r>
              <a:rPr lang="en-US" sz="1798" spc="-7" dirty="0">
                <a:latin typeface="Times New Roman"/>
                <a:cs typeface="Times New Roman"/>
              </a:rPr>
              <a:t>D</a:t>
            </a:r>
            <a:r>
              <a:rPr sz="1798" spc="-7" dirty="0">
                <a:latin typeface="Times New Roman"/>
                <a:cs typeface="Times New Roman"/>
              </a:rPr>
              <a:t>NN </a:t>
            </a:r>
            <a:r>
              <a:rPr sz="1798" dirty="0">
                <a:latin typeface="Times New Roman"/>
                <a:cs typeface="Times New Roman"/>
              </a:rPr>
              <a:t>for training </a:t>
            </a:r>
            <a:r>
              <a:rPr sz="1798" spc="-4" dirty="0">
                <a:latin typeface="Times New Roman"/>
                <a:cs typeface="Times New Roman"/>
              </a:rPr>
              <a:t>content </a:t>
            </a:r>
            <a:r>
              <a:rPr sz="1798" dirty="0">
                <a:latin typeface="Times New Roman"/>
                <a:cs typeface="Times New Roman"/>
              </a:rPr>
              <a:t>classification. </a:t>
            </a:r>
            <a:r>
              <a:rPr lang="en-US" sz="1798" spc="-7" dirty="0">
                <a:latin typeface="Times New Roman"/>
                <a:cs typeface="Times New Roman"/>
              </a:rPr>
              <a:t>D</a:t>
            </a:r>
            <a:r>
              <a:rPr sz="1798" spc="-7" dirty="0">
                <a:latin typeface="Times New Roman"/>
                <a:cs typeface="Times New Roman"/>
              </a:rPr>
              <a:t>NN </a:t>
            </a:r>
            <a:r>
              <a:rPr sz="1798" spc="4" dirty="0">
                <a:latin typeface="Times New Roman"/>
                <a:cs typeface="Times New Roman"/>
              </a:rPr>
              <a:t>is </a:t>
            </a:r>
            <a:r>
              <a:rPr sz="1798" spc="-4" dirty="0">
                <a:latin typeface="Times New Roman"/>
                <a:cs typeface="Times New Roman"/>
              </a:rPr>
              <a:t>used </a:t>
            </a:r>
            <a:r>
              <a:rPr sz="1798" dirty="0">
                <a:latin typeface="Times New Roman"/>
                <a:cs typeface="Times New Roman"/>
              </a:rPr>
              <a:t>for </a:t>
            </a:r>
            <a:r>
              <a:rPr sz="1798" spc="-4" dirty="0">
                <a:latin typeface="Times New Roman"/>
                <a:cs typeface="Times New Roman"/>
              </a:rPr>
              <a:t>classification. </a:t>
            </a:r>
            <a:r>
              <a:rPr sz="1798" dirty="0">
                <a:latin typeface="Times New Roman"/>
                <a:cs typeface="Times New Roman"/>
              </a:rPr>
              <a:t> </a:t>
            </a:r>
            <a:r>
              <a:rPr sz="1798" spc="-4" dirty="0">
                <a:latin typeface="Times New Roman"/>
                <a:cs typeface="Times New Roman"/>
              </a:rPr>
              <a:t>Since </a:t>
            </a:r>
            <a:r>
              <a:rPr sz="1798" spc="4" dirty="0">
                <a:latin typeface="Times New Roman"/>
                <a:cs typeface="Times New Roman"/>
              </a:rPr>
              <a:t>it </a:t>
            </a:r>
            <a:r>
              <a:rPr sz="1798" dirty="0">
                <a:latin typeface="Times New Roman"/>
                <a:cs typeface="Times New Roman"/>
              </a:rPr>
              <a:t>is very </a:t>
            </a:r>
            <a:r>
              <a:rPr sz="1798" spc="-7" dirty="0">
                <a:latin typeface="Times New Roman"/>
                <a:cs typeface="Times New Roman"/>
              </a:rPr>
              <a:t>difficult </a:t>
            </a:r>
            <a:r>
              <a:rPr sz="1798" dirty="0">
                <a:latin typeface="Times New Roman"/>
                <a:cs typeface="Times New Roman"/>
              </a:rPr>
              <a:t>to identify big data files with a conventional </a:t>
            </a:r>
            <a:r>
              <a:rPr sz="1798" spc="4" dirty="0">
                <a:latin typeface="Times New Roman"/>
                <a:cs typeface="Times New Roman"/>
              </a:rPr>
              <a:t> </a:t>
            </a:r>
            <a:r>
              <a:rPr sz="1798" dirty="0">
                <a:latin typeface="Times New Roman"/>
                <a:cs typeface="Times New Roman"/>
              </a:rPr>
              <a:t>approach,</a:t>
            </a:r>
            <a:r>
              <a:rPr sz="1798" spc="-4" dirty="0">
                <a:latin typeface="Times New Roman"/>
                <a:cs typeface="Times New Roman"/>
              </a:rPr>
              <a:t> social</a:t>
            </a:r>
            <a:r>
              <a:rPr sz="1798" dirty="0">
                <a:latin typeface="Times New Roman"/>
                <a:cs typeface="Times New Roman"/>
              </a:rPr>
              <a:t> media data</a:t>
            </a:r>
            <a:r>
              <a:rPr sz="1798" spc="-4" dirty="0">
                <a:latin typeface="Times New Roman"/>
                <a:cs typeface="Times New Roman"/>
              </a:rPr>
              <a:t> </a:t>
            </a:r>
            <a:r>
              <a:rPr sz="1798" dirty="0">
                <a:latin typeface="Times New Roman"/>
                <a:cs typeface="Times New Roman"/>
              </a:rPr>
              <a:t>is </a:t>
            </a:r>
            <a:r>
              <a:rPr sz="1798" spc="-4" dirty="0">
                <a:latin typeface="Times New Roman"/>
                <a:cs typeface="Times New Roman"/>
              </a:rPr>
              <a:t>used</a:t>
            </a:r>
            <a:r>
              <a:rPr sz="1798" dirty="0">
                <a:latin typeface="Times New Roman"/>
                <a:cs typeface="Times New Roman"/>
              </a:rPr>
              <a:t> to</a:t>
            </a:r>
            <a:r>
              <a:rPr sz="1798" spc="-7" dirty="0">
                <a:latin typeface="Times New Roman"/>
                <a:cs typeface="Times New Roman"/>
              </a:rPr>
              <a:t> </a:t>
            </a:r>
            <a:r>
              <a:rPr sz="1798" dirty="0">
                <a:latin typeface="Times New Roman"/>
                <a:cs typeface="Times New Roman"/>
              </a:rPr>
              <a:t>describe</a:t>
            </a:r>
            <a:r>
              <a:rPr sz="1798" spc="4" dirty="0">
                <a:latin typeface="Times New Roman"/>
                <a:cs typeface="Times New Roman"/>
              </a:rPr>
              <a:t> </a:t>
            </a:r>
            <a:r>
              <a:rPr sz="1798" dirty="0">
                <a:latin typeface="Times New Roman"/>
                <a:cs typeface="Times New Roman"/>
              </a:rPr>
              <a:t>the</a:t>
            </a:r>
            <a:r>
              <a:rPr sz="1798" spc="4" dirty="0">
                <a:latin typeface="Times New Roman"/>
                <a:cs typeface="Times New Roman"/>
              </a:rPr>
              <a:t> </a:t>
            </a:r>
            <a:r>
              <a:rPr sz="1798" dirty="0">
                <a:latin typeface="Times New Roman"/>
                <a:cs typeface="Times New Roman"/>
              </a:rPr>
              <a:t>training file.</a:t>
            </a:r>
          </a:p>
          <a:p>
            <a:pPr>
              <a:lnSpc>
                <a:spcPct val="100000"/>
              </a:lnSpc>
              <a:buFont typeface="Wingdings"/>
              <a:buChar char=""/>
            </a:pPr>
            <a:endParaRPr sz="1948" dirty="0">
              <a:latin typeface="Times New Roman"/>
              <a:cs typeface="Times New Roman"/>
            </a:endParaRPr>
          </a:p>
          <a:p>
            <a:pPr marL="180782" marR="5709" indent="-171267" algn="just">
              <a:lnSpc>
                <a:spcPct val="89900"/>
              </a:lnSpc>
              <a:spcBef>
                <a:spcPts val="1199"/>
              </a:spcBef>
              <a:buSzPct val="95833"/>
              <a:buFont typeface="Wingdings"/>
              <a:buChar char=""/>
              <a:tabLst>
                <a:tab pos="191723" algn="l"/>
              </a:tabLst>
            </a:pPr>
            <a:r>
              <a:rPr sz="1798" spc="-4" dirty="0">
                <a:latin typeface="Times New Roman"/>
                <a:cs typeface="Times New Roman"/>
              </a:rPr>
              <a:t>Class</a:t>
            </a:r>
            <a:r>
              <a:rPr sz="1798" spc="75" dirty="0">
                <a:latin typeface="Times New Roman"/>
                <a:cs typeface="Times New Roman"/>
              </a:rPr>
              <a:t> </a:t>
            </a:r>
            <a:r>
              <a:rPr sz="1798" dirty="0">
                <a:latin typeface="Times New Roman"/>
                <a:cs typeface="Times New Roman"/>
              </a:rPr>
              <a:t>0,</a:t>
            </a:r>
            <a:r>
              <a:rPr sz="1798" spc="79" dirty="0">
                <a:latin typeface="Times New Roman"/>
                <a:cs typeface="Times New Roman"/>
              </a:rPr>
              <a:t> </a:t>
            </a:r>
            <a:r>
              <a:rPr sz="1798" spc="-4" dirty="0">
                <a:latin typeface="Times New Roman"/>
                <a:cs typeface="Times New Roman"/>
              </a:rPr>
              <a:t>class1,</a:t>
            </a:r>
            <a:r>
              <a:rPr sz="1798" spc="79" dirty="0">
                <a:latin typeface="Times New Roman"/>
                <a:cs typeface="Times New Roman"/>
              </a:rPr>
              <a:t> </a:t>
            </a:r>
            <a:r>
              <a:rPr sz="1798" spc="-4" dirty="0">
                <a:latin typeface="Times New Roman"/>
                <a:cs typeface="Times New Roman"/>
              </a:rPr>
              <a:t>and</a:t>
            </a:r>
            <a:r>
              <a:rPr sz="1798" spc="79" dirty="0">
                <a:latin typeface="Times New Roman"/>
                <a:cs typeface="Times New Roman"/>
              </a:rPr>
              <a:t> </a:t>
            </a:r>
            <a:r>
              <a:rPr sz="1798" spc="-4" dirty="0">
                <a:latin typeface="Times New Roman"/>
                <a:cs typeface="Times New Roman"/>
              </a:rPr>
              <a:t>class2</a:t>
            </a:r>
            <a:r>
              <a:rPr sz="1798" spc="79" dirty="0">
                <a:latin typeface="Times New Roman"/>
                <a:cs typeface="Times New Roman"/>
              </a:rPr>
              <a:t> </a:t>
            </a:r>
            <a:r>
              <a:rPr sz="1798" dirty="0">
                <a:latin typeface="Times New Roman"/>
                <a:cs typeface="Times New Roman"/>
              </a:rPr>
              <a:t>of</a:t>
            </a:r>
            <a:r>
              <a:rPr sz="1798" spc="79" dirty="0">
                <a:latin typeface="Times New Roman"/>
                <a:cs typeface="Times New Roman"/>
              </a:rPr>
              <a:t> </a:t>
            </a:r>
            <a:r>
              <a:rPr sz="1798" dirty="0">
                <a:latin typeface="Times New Roman"/>
                <a:cs typeface="Times New Roman"/>
              </a:rPr>
              <a:t>the</a:t>
            </a:r>
            <a:r>
              <a:rPr sz="1798" spc="82" dirty="0">
                <a:latin typeface="Times New Roman"/>
                <a:cs typeface="Times New Roman"/>
              </a:rPr>
              <a:t> </a:t>
            </a:r>
            <a:r>
              <a:rPr sz="1798" dirty="0">
                <a:latin typeface="Times New Roman"/>
                <a:cs typeface="Times New Roman"/>
              </a:rPr>
              <a:t>tests</a:t>
            </a:r>
            <a:r>
              <a:rPr sz="1798" spc="79" dirty="0">
                <a:latin typeface="Times New Roman"/>
                <a:cs typeface="Times New Roman"/>
              </a:rPr>
              <a:t> </a:t>
            </a:r>
            <a:r>
              <a:rPr sz="1798" dirty="0">
                <a:latin typeface="Times New Roman"/>
                <a:cs typeface="Times New Roman"/>
              </a:rPr>
              <a:t>of</a:t>
            </a:r>
            <a:r>
              <a:rPr sz="1798" spc="79" dirty="0">
                <a:latin typeface="Times New Roman"/>
                <a:cs typeface="Times New Roman"/>
              </a:rPr>
              <a:t> </a:t>
            </a:r>
            <a:r>
              <a:rPr sz="1798" dirty="0">
                <a:latin typeface="Times New Roman"/>
                <a:cs typeface="Times New Roman"/>
              </a:rPr>
              <a:t>the</a:t>
            </a:r>
            <a:r>
              <a:rPr sz="1798" spc="79" dirty="0">
                <a:latin typeface="Times New Roman"/>
                <a:cs typeface="Times New Roman"/>
              </a:rPr>
              <a:t> </a:t>
            </a:r>
            <a:r>
              <a:rPr lang="en-US" sz="1798" spc="79" dirty="0">
                <a:latin typeface="Times New Roman"/>
                <a:cs typeface="Times New Roman"/>
              </a:rPr>
              <a:t>Emotion </a:t>
            </a:r>
            <a:r>
              <a:rPr sz="1798" spc="-4" dirty="0">
                <a:latin typeface="Times New Roman"/>
                <a:cs typeface="Times New Roman"/>
              </a:rPr>
              <a:t>uses.</a:t>
            </a:r>
            <a:r>
              <a:rPr sz="1798" spc="79" dirty="0">
                <a:latin typeface="Times New Roman"/>
                <a:cs typeface="Times New Roman"/>
              </a:rPr>
              <a:t> </a:t>
            </a:r>
            <a:r>
              <a:rPr sz="1798" spc="-4" dirty="0">
                <a:latin typeface="Times New Roman"/>
                <a:cs typeface="Times New Roman"/>
              </a:rPr>
              <a:t>Class</a:t>
            </a:r>
            <a:r>
              <a:rPr sz="1798" spc="75" dirty="0">
                <a:latin typeface="Times New Roman"/>
                <a:cs typeface="Times New Roman"/>
              </a:rPr>
              <a:t> </a:t>
            </a:r>
            <a:r>
              <a:rPr sz="1798" dirty="0">
                <a:latin typeface="Times New Roman"/>
                <a:cs typeface="Times New Roman"/>
              </a:rPr>
              <a:t>0</a:t>
            </a:r>
            <a:r>
              <a:rPr sz="1798" spc="71" dirty="0">
                <a:latin typeface="Times New Roman"/>
                <a:cs typeface="Times New Roman"/>
              </a:rPr>
              <a:t> </a:t>
            </a:r>
            <a:r>
              <a:rPr sz="1798" dirty="0">
                <a:latin typeface="Times New Roman"/>
                <a:cs typeface="Times New Roman"/>
              </a:rPr>
              <a:t>suggests </a:t>
            </a:r>
            <a:r>
              <a:rPr sz="1798" spc="-438" dirty="0">
                <a:latin typeface="Times New Roman"/>
                <a:cs typeface="Times New Roman"/>
              </a:rPr>
              <a:t> </a:t>
            </a:r>
            <a:r>
              <a:rPr sz="1798" dirty="0">
                <a:latin typeface="Times New Roman"/>
                <a:cs typeface="Times New Roman"/>
              </a:rPr>
              <a:t>a positive </a:t>
            </a:r>
            <a:r>
              <a:rPr sz="1798" spc="-4" dirty="0">
                <a:latin typeface="Times New Roman"/>
                <a:cs typeface="Times New Roman"/>
              </a:rPr>
              <a:t>stress </a:t>
            </a:r>
            <a:r>
              <a:rPr sz="1798" dirty="0">
                <a:latin typeface="Times New Roman"/>
                <a:cs typeface="Times New Roman"/>
              </a:rPr>
              <a:t>level, </a:t>
            </a:r>
            <a:r>
              <a:rPr sz="1798" spc="-4" dirty="0">
                <a:latin typeface="Times New Roman"/>
                <a:cs typeface="Times New Roman"/>
              </a:rPr>
              <a:t>Class </a:t>
            </a:r>
            <a:r>
              <a:rPr sz="1798" dirty="0">
                <a:latin typeface="Times New Roman"/>
                <a:cs typeface="Times New Roman"/>
              </a:rPr>
              <a:t>1 </a:t>
            </a:r>
            <a:r>
              <a:rPr sz="1798" spc="-4" dirty="0">
                <a:latin typeface="Times New Roman"/>
                <a:cs typeface="Times New Roman"/>
              </a:rPr>
              <a:t>displays </a:t>
            </a:r>
            <a:r>
              <a:rPr sz="1798" dirty="0">
                <a:latin typeface="Times New Roman"/>
                <a:cs typeface="Times New Roman"/>
              </a:rPr>
              <a:t>negative stress levels and </a:t>
            </a:r>
            <a:r>
              <a:rPr sz="1798" spc="-4" dirty="0">
                <a:latin typeface="Times New Roman"/>
                <a:cs typeface="Times New Roman"/>
              </a:rPr>
              <a:t>Class </a:t>
            </a:r>
            <a:r>
              <a:rPr sz="1798" dirty="0">
                <a:latin typeface="Times New Roman"/>
                <a:cs typeface="Times New Roman"/>
              </a:rPr>
              <a:t>2 </a:t>
            </a:r>
            <a:r>
              <a:rPr sz="1798" spc="4" dirty="0">
                <a:latin typeface="Times New Roman"/>
                <a:cs typeface="Times New Roman"/>
              </a:rPr>
              <a:t> </a:t>
            </a:r>
            <a:r>
              <a:rPr sz="1798" dirty="0">
                <a:latin typeface="Times New Roman"/>
                <a:cs typeface="Times New Roman"/>
              </a:rPr>
              <a:t>corresponds to a</a:t>
            </a:r>
            <a:r>
              <a:rPr sz="1798" spc="-4" dirty="0">
                <a:latin typeface="Times New Roman"/>
                <a:cs typeface="Times New Roman"/>
              </a:rPr>
              <a:t> </a:t>
            </a:r>
            <a:r>
              <a:rPr sz="1798" dirty="0">
                <a:latin typeface="Times New Roman"/>
                <a:cs typeface="Times New Roman"/>
              </a:rPr>
              <a:t>neutral</a:t>
            </a:r>
            <a:r>
              <a:rPr sz="1798" spc="-4" dirty="0">
                <a:latin typeface="Times New Roman"/>
                <a:cs typeface="Times New Roman"/>
              </a:rPr>
              <a:t> </a:t>
            </a:r>
            <a:r>
              <a:rPr sz="1798" dirty="0">
                <a:latin typeface="Times New Roman"/>
                <a:cs typeface="Times New Roman"/>
              </a:rPr>
              <a:t>stress</a:t>
            </a:r>
            <a:r>
              <a:rPr sz="1798" spc="-4" dirty="0">
                <a:latin typeface="Times New Roman"/>
                <a:cs typeface="Times New Roman"/>
              </a:rPr>
              <a:t> </a:t>
            </a:r>
            <a:r>
              <a:rPr sz="1798" dirty="0">
                <a:latin typeface="Times New Roman"/>
                <a:cs typeface="Times New Roman"/>
              </a:rPr>
              <a:t>level.</a:t>
            </a:r>
          </a:p>
        </p:txBody>
      </p:sp>
      <p:sp>
        <p:nvSpPr>
          <p:cNvPr id="3" name="object 3"/>
          <p:cNvSpPr txBox="1">
            <a:spLocks noGrp="1"/>
          </p:cNvSpPr>
          <p:nvPr>
            <p:ph type="title"/>
          </p:nvPr>
        </p:nvSpPr>
        <p:spPr>
          <a:xfrm>
            <a:off x="3497642" y="1218153"/>
            <a:ext cx="2206549" cy="401094"/>
          </a:xfrm>
          <a:prstGeom prst="rect">
            <a:avLst/>
          </a:prstGeom>
        </p:spPr>
        <p:txBody>
          <a:bodyPr vert="horz" wrap="square" lIns="0" tIns="9039" rIns="0" bIns="0" rtlCol="0" anchor="ctr">
            <a:spAutoFit/>
          </a:bodyPr>
          <a:lstStyle/>
          <a:p>
            <a:pPr marL="9515">
              <a:spcBef>
                <a:spcPts val="71"/>
              </a:spcBef>
            </a:pPr>
            <a:r>
              <a:rPr sz="2547" u="heavy" spc="-7" dirty="0">
                <a:uFill>
                  <a:solidFill>
                    <a:srgbClr val="000000"/>
                  </a:solidFill>
                </a:uFill>
              </a:rPr>
              <a:t>CONCLUSION</a:t>
            </a:r>
            <a:endParaRPr sz="2547"/>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US" spc="-5"/>
              <a:t>Page</a:t>
            </a:r>
            <a:r>
              <a:rPr lang="en-US" spc="-40"/>
              <a:t> </a:t>
            </a:r>
            <a:r>
              <a:rPr lang="en-US" spc="-5"/>
              <a:t>no.</a:t>
            </a:r>
            <a:r>
              <a:rPr lang="en-US" spc="-30"/>
              <a:t> </a:t>
            </a:r>
            <a:fld id="{81D60167-4931-47E6-BA6A-407CBD079E47}" type="slidenum">
              <a:rPr smtClean="0"/>
              <a:pPr marL="12700">
                <a:lnSpc>
                  <a:spcPts val="141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6187" y="1163936"/>
            <a:ext cx="2504371" cy="401094"/>
          </a:xfrm>
          <a:prstGeom prst="rect">
            <a:avLst/>
          </a:prstGeom>
        </p:spPr>
        <p:txBody>
          <a:bodyPr vert="horz" wrap="square" lIns="0" tIns="9039" rIns="0" bIns="0" rtlCol="0" anchor="ctr">
            <a:spAutoFit/>
          </a:bodyPr>
          <a:lstStyle/>
          <a:p>
            <a:pPr marL="9515">
              <a:spcBef>
                <a:spcPts val="71"/>
              </a:spcBef>
            </a:pPr>
            <a:r>
              <a:rPr sz="2547" u="heavy" spc="-7" dirty="0">
                <a:uFill>
                  <a:solidFill>
                    <a:srgbClr val="000000"/>
                  </a:solidFill>
                </a:uFill>
              </a:rPr>
              <a:t>FUTURE</a:t>
            </a:r>
            <a:r>
              <a:rPr sz="2547" u="heavy" spc="-45" dirty="0">
                <a:uFill>
                  <a:solidFill>
                    <a:srgbClr val="000000"/>
                  </a:solidFill>
                </a:uFill>
              </a:rPr>
              <a:t> </a:t>
            </a:r>
            <a:r>
              <a:rPr sz="2547" u="heavy" spc="-7" dirty="0">
                <a:uFill>
                  <a:solidFill>
                    <a:srgbClr val="000000"/>
                  </a:solidFill>
                </a:uFill>
              </a:rPr>
              <a:t>SCOPE</a:t>
            </a:r>
            <a:endParaRPr sz="2547"/>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US" spc="-5"/>
              <a:t>Page</a:t>
            </a:r>
            <a:r>
              <a:rPr lang="en-US" spc="-40"/>
              <a:t> </a:t>
            </a:r>
            <a:r>
              <a:rPr lang="en-US" spc="-5"/>
              <a:t>no.</a:t>
            </a:r>
            <a:r>
              <a:rPr lang="en-US" spc="-30"/>
              <a:t> </a:t>
            </a:r>
            <a:fld id="{81D60167-4931-47E6-BA6A-407CBD079E47}" type="slidenum">
              <a:rPr smtClean="0"/>
              <a:pPr marL="12700">
                <a:lnSpc>
                  <a:spcPts val="1410"/>
                </a:lnSpc>
              </a:pPr>
              <a:t>22</a:t>
            </a:fld>
            <a:endParaRPr dirty="0"/>
          </a:p>
        </p:txBody>
      </p:sp>
      <p:sp>
        <p:nvSpPr>
          <p:cNvPr id="3" name="object 3"/>
          <p:cNvSpPr txBox="1"/>
          <p:nvPr/>
        </p:nvSpPr>
        <p:spPr>
          <a:xfrm>
            <a:off x="1208540" y="2081683"/>
            <a:ext cx="6778549" cy="1969440"/>
          </a:xfrm>
          <a:prstGeom prst="rect">
            <a:avLst/>
          </a:prstGeom>
        </p:spPr>
        <p:txBody>
          <a:bodyPr vert="horz" wrap="square" lIns="0" tIns="9515" rIns="0" bIns="0" rtlCol="0">
            <a:spAutoFit/>
          </a:bodyPr>
          <a:lstStyle/>
          <a:p>
            <a:pPr marL="265940" marR="5233" indent="-256901">
              <a:spcBef>
                <a:spcPts val="75"/>
              </a:spcBef>
              <a:buFont typeface="Wingdings"/>
              <a:buChar char=""/>
              <a:tabLst>
                <a:tab pos="266416" algn="l"/>
              </a:tabLst>
            </a:pPr>
            <a:r>
              <a:rPr sz="1798" dirty="0">
                <a:latin typeface="Times New Roman"/>
                <a:cs typeface="Times New Roman"/>
              </a:rPr>
              <a:t>This</a:t>
            </a:r>
            <a:r>
              <a:rPr sz="1798" spc="49" dirty="0">
                <a:latin typeface="Times New Roman"/>
                <a:cs typeface="Times New Roman"/>
              </a:rPr>
              <a:t> </a:t>
            </a:r>
            <a:r>
              <a:rPr sz="1798" spc="-4" dirty="0">
                <a:latin typeface="Times New Roman"/>
                <a:cs typeface="Times New Roman"/>
              </a:rPr>
              <a:t>software</a:t>
            </a:r>
            <a:r>
              <a:rPr sz="1798" spc="49" dirty="0">
                <a:latin typeface="Times New Roman"/>
                <a:cs typeface="Times New Roman"/>
              </a:rPr>
              <a:t> </a:t>
            </a:r>
            <a:r>
              <a:rPr sz="1798" dirty="0">
                <a:latin typeface="Times New Roman"/>
                <a:cs typeface="Times New Roman"/>
              </a:rPr>
              <a:t>only</a:t>
            </a:r>
            <a:r>
              <a:rPr sz="1798" spc="56" dirty="0">
                <a:latin typeface="Times New Roman"/>
                <a:cs typeface="Times New Roman"/>
              </a:rPr>
              <a:t> </a:t>
            </a:r>
            <a:r>
              <a:rPr sz="1798" spc="-4" dirty="0">
                <a:latin typeface="Times New Roman"/>
                <a:cs typeface="Times New Roman"/>
              </a:rPr>
              <a:t>works</a:t>
            </a:r>
            <a:r>
              <a:rPr sz="1798" spc="49" dirty="0">
                <a:latin typeface="Times New Roman"/>
                <a:cs typeface="Times New Roman"/>
              </a:rPr>
              <a:t> </a:t>
            </a:r>
            <a:r>
              <a:rPr sz="1798" spc="-4" dirty="0">
                <a:latin typeface="Times New Roman"/>
                <a:cs typeface="Times New Roman"/>
              </a:rPr>
              <a:t>when</a:t>
            </a:r>
            <a:r>
              <a:rPr sz="1798" spc="49" dirty="0">
                <a:latin typeface="Times New Roman"/>
                <a:cs typeface="Times New Roman"/>
              </a:rPr>
              <a:t> </a:t>
            </a:r>
            <a:r>
              <a:rPr sz="1798" dirty="0">
                <a:latin typeface="Times New Roman"/>
                <a:cs typeface="Times New Roman"/>
              </a:rPr>
              <a:t>the</a:t>
            </a:r>
            <a:r>
              <a:rPr sz="1798" spc="49" dirty="0">
                <a:latin typeface="Times New Roman"/>
                <a:cs typeface="Times New Roman"/>
              </a:rPr>
              <a:t> </a:t>
            </a:r>
            <a:r>
              <a:rPr sz="1798" dirty="0">
                <a:latin typeface="Times New Roman"/>
                <a:cs typeface="Times New Roman"/>
              </a:rPr>
              <a:t>person</a:t>
            </a:r>
            <a:r>
              <a:rPr sz="1798" spc="56" dirty="0">
                <a:latin typeface="Times New Roman"/>
                <a:cs typeface="Times New Roman"/>
              </a:rPr>
              <a:t> </a:t>
            </a:r>
            <a:r>
              <a:rPr sz="1798" dirty="0">
                <a:latin typeface="Times New Roman"/>
                <a:cs typeface="Times New Roman"/>
              </a:rPr>
              <a:t>is</a:t>
            </a:r>
            <a:r>
              <a:rPr sz="1798" spc="49" dirty="0">
                <a:latin typeface="Times New Roman"/>
                <a:cs typeface="Times New Roman"/>
              </a:rPr>
              <a:t> </a:t>
            </a:r>
            <a:r>
              <a:rPr sz="1798" dirty="0">
                <a:latin typeface="Times New Roman"/>
                <a:cs typeface="Times New Roman"/>
              </a:rPr>
              <a:t>sitting</a:t>
            </a:r>
            <a:r>
              <a:rPr sz="1798" spc="49" dirty="0">
                <a:latin typeface="Times New Roman"/>
                <a:cs typeface="Times New Roman"/>
              </a:rPr>
              <a:t> </a:t>
            </a:r>
            <a:r>
              <a:rPr sz="1798" dirty="0">
                <a:latin typeface="Times New Roman"/>
                <a:cs typeface="Times New Roman"/>
              </a:rPr>
              <a:t>infront</a:t>
            </a:r>
            <a:r>
              <a:rPr sz="1798" spc="52" dirty="0">
                <a:latin typeface="Times New Roman"/>
                <a:cs typeface="Times New Roman"/>
              </a:rPr>
              <a:t> </a:t>
            </a:r>
            <a:r>
              <a:rPr sz="1798" spc="-4" dirty="0">
                <a:latin typeface="Times New Roman"/>
                <a:cs typeface="Times New Roman"/>
              </a:rPr>
              <a:t>of</a:t>
            </a:r>
            <a:r>
              <a:rPr sz="1798" spc="56" dirty="0">
                <a:latin typeface="Times New Roman"/>
                <a:cs typeface="Times New Roman"/>
              </a:rPr>
              <a:t> </a:t>
            </a:r>
            <a:r>
              <a:rPr sz="1798" dirty="0">
                <a:latin typeface="Times New Roman"/>
                <a:cs typeface="Times New Roman"/>
              </a:rPr>
              <a:t>camera, </a:t>
            </a:r>
            <a:r>
              <a:rPr sz="1798" spc="-438" dirty="0">
                <a:latin typeface="Times New Roman"/>
                <a:cs typeface="Times New Roman"/>
              </a:rPr>
              <a:t> </a:t>
            </a:r>
            <a:r>
              <a:rPr sz="1798" dirty="0">
                <a:latin typeface="Times New Roman"/>
                <a:cs typeface="Times New Roman"/>
              </a:rPr>
              <a:t>so</a:t>
            </a:r>
            <a:r>
              <a:rPr sz="1798" spc="-4" dirty="0">
                <a:latin typeface="Times New Roman"/>
                <a:cs typeface="Times New Roman"/>
              </a:rPr>
              <a:t> </a:t>
            </a:r>
            <a:r>
              <a:rPr sz="1798" dirty="0">
                <a:latin typeface="Times New Roman"/>
                <a:cs typeface="Times New Roman"/>
              </a:rPr>
              <a:t>in future</a:t>
            </a:r>
            <a:r>
              <a:rPr sz="1798" spc="4" dirty="0">
                <a:latin typeface="Times New Roman"/>
                <a:cs typeface="Times New Roman"/>
              </a:rPr>
              <a:t> </a:t>
            </a:r>
            <a:r>
              <a:rPr sz="1798" spc="-4" dirty="0">
                <a:latin typeface="Times New Roman"/>
                <a:cs typeface="Times New Roman"/>
              </a:rPr>
              <a:t>we</a:t>
            </a:r>
            <a:r>
              <a:rPr sz="1798" dirty="0">
                <a:latin typeface="Times New Roman"/>
                <a:cs typeface="Times New Roman"/>
              </a:rPr>
              <a:t> </a:t>
            </a:r>
            <a:r>
              <a:rPr sz="1798" spc="-4" dirty="0">
                <a:latin typeface="Times New Roman"/>
                <a:cs typeface="Times New Roman"/>
              </a:rPr>
              <a:t>can</a:t>
            </a:r>
            <a:r>
              <a:rPr sz="1798" dirty="0">
                <a:latin typeface="Times New Roman"/>
                <a:cs typeface="Times New Roman"/>
              </a:rPr>
              <a:t> try</a:t>
            </a:r>
            <a:r>
              <a:rPr sz="1798" spc="-4" dirty="0">
                <a:latin typeface="Times New Roman"/>
                <a:cs typeface="Times New Roman"/>
              </a:rPr>
              <a:t> </a:t>
            </a:r>
            <a:r>
              <a:rPr sz="1798" dirty="0">
                <a:latin typeface="Times New Roman"/>
                <a:cs typeface="Times New Roman"/>
              </a:rPr>
              <a:t>to give</a:t>
            </a:r>
            <a:r>
              <a:rPr sz="1798" spc="4" dirty="0">
                <a:latin typeface="Times New Roman"/>
                <a:cs typeface="Times New Roman"/>
              </a:rPr>
              <a:t> </a:t>
            </a:r>
            <a:r>
              <a:rPr sz="1798" dirty="0">
                <a:latin typeface="Times New Roman"/>
                <a:cs typeface="Times New Roman"/>
              </a:rPr>
              <a:t>the</a:t>
            </a:r>
            <a:r>
              <a:rPr sz="1798" spc="4" dirty="0">
                <a:latin typeface="Times New Roman"/>
                <a:cs typeface="Times New Roman"/>
              </a:rPr>
              <a:t> </a:t>
            </a:r>
            <a:r>
              <a:rPr sz="1798" dirty="0">
                <a:latin typeface="Times New Roman"/>
                <a:cs typeface="Times New Roman"/>
              </a:rPr>
              <a:t>remote </a:t>
            </a:r>
            <a:r>
              <a:rPr sz="1798" spc="-4" dirty="0">
                <a:latin typeface="Times New Roman"/>
                <a:cs typeface="Times New Roman"/>
              </a:rPr>
              <a:t>access.</a:t>
            </a:r>
            <a:endParaRPr sz="1798">
              <a:latin typeface="Times New Roman"/>
              <a:cs typeface="Times New Roman"/>
            </a:endParaRPr>
          </a:p>
          <a:p>
            <a:pPr>
              <a:spcBef>
                <a:spcPts val="4"/>
              </a:spcBef>
              <a:buFont typeface="Wingdings"/>
              <a:buChar char=""/>
            </a:pPr>
            <a:endParaRPr sz="1873">
              <a:latin typeface="Times New Roman"/>
              <a:cs typeface="Times New Roman"/>
            </a:endParaRPr>
          </a:p>
          <a:p>
            <a:pPr marL="265940" indent="-256901">
              <a:buFont typeface="Wingdings"/>
              <a:buChar char=""/>
              <a:tabLst>
                <a:tab pos="266416" algn="l"/>
                <a:tab pos="3505267" algn="l"/>
              </a:tabLst>
            </a:pPr>
            <a:r>
              <a:rPr sz="1798" spc="-4" dirty="0">
                <a:latin typeface="Times New Roman"/>
                <a:cs typeface="Times New Roman"/>
              </a:rPr>
              <a:t>Camera</a:t>
            </a:r>
            <a:r>
              <a:rPr sz="1798" spc="7" dirty="0">
                <a:latin typeface="Times New Roman"/>
                <a:cs typeface="Times New Roman"/>
              </a:rPr>
              <a:t> </a:t>
            </a:r>
            <a:r>
              <a:rPr sz="1798" spc="-4" dirty="0">
                <a:latin typeface="Times New Roman"/>
                <a:cs typeface="Times New Roman"/>
              </a:rPr>
              <a:t>should</a:t>
            </a:r>
            <a:r>
              <a:rPr sz="1798" spc="7" dirty="0">
                <a:latin typeface="Times New Roman"/>
                <a:cs typeface="Times New Roman"/>
              </a:rPr>
              <a:t> </a:t>
            </a:r>
            <a:r>
              <a:rPr sz="1798" spc="-4" dirty="0">
                <a:latin typeface="Times New Roman"/>
                <a:cs typeface="Times New Roman"/>
              </a:rPr>
              <a:t>ask</a:t>
            </a:r>
            <a:r>
              <a:rPr sz="1798" spc="7" dirty="0">
                <a:latin typeface="Times New Roman"/>
                <a:cs typeface="Times New Roman"/>
              </a:rPr>
              <a:t> </a:t>
            </a:r>
            <a:r>
              <a:rPr sz="1798" dirty="0">
                <a:latin typeface="Times New Roman"/>
                <a:cs typeface="Times New Roman"/>
              </a:rPr>
              <a:t>for</a:t>
            </a:r>
            <a:r>
              <a:rPr sz="1798" spc="11" dirty="0">
                <a:latin typeface="Times New Roman"/>
                <a:cs typeface="Times New Roman"/>
              </a:rPr>
              <a:t> </a:t>
            </a:r>
            <a:r>
              <a:rPr sz="1798" dirty="0">
                <a:latin typeface="Times New Roman"/>
                <a:cs typeface="Times New Roman"/>
              </a:rPr>
              <a:t>permission	of</a:t>
            </a:r>
            <a:r>
              <a:rPr sz="1798" spc="-7" dirty="0">
                <a:latin typeface="Times New Roman"/>
                <a:cs typeface="Times New Roman"/>
              </a:rPr>
              <a:t> </a:t>
            </a:r>
            <a:r>
              <a:rPr sz="1798" dirty="0">
                <a:latin typeface="Times New Roman"/>
                <a:cs typeface="Times New Roman"/>
              </a:rPr>
              <a:t>on</a:t>
            </a:r>
            <a:r>
              <a:rPr sz="1798" spc="-11" dirty="0">
                <a:latin typeface="Times New Roman"/>
                <a:cs typeface="Times New Roman"/>
              </a:rPr>
              <a:t> </a:t>
            </a:r>
            <a:r>
              <a:rPr sz="1798" dirty="0">
                <a:latin typeface="Times New Roman"/>
                <a:cs typeface="Times New Roman"/>
              </a:rPr>
              <a:t>and</a:t>
            </a:r>
            <a:r>
              <a:rPr sz="1798" spc="-11" dirty="0">
                <a:latin typeface="Times New Roman"/>
                <a:cs typeface="Times New Roman"/>
              </a:rPr>
              <a:t> off </a:t>
            </a:r>
            <a:r>
              <a:rPr sz="1798" dirty="0">
                <a:latin typeface="Times New Roman"/>
                <a:cs typeface="Times New Roman"/>
              </a:rPr>
              <a:t>before</a:t>
            </a:r>
            <a:r>
              <a:rPr sz="1798" spc="-11" dirty="0">
                <a:latin typeface="Times New Roman"/>
                <a:cs typeface="Times New Roman"/>
              </a:rPr>
              <a:t> </a:t>
            </a:r>
            <a:r>
              <a:rPr sz="1798" dirty="0">
                <a:latin typeface="Times New Roman"/>
                <a:cs typeface="Times New Roman"/>
              </a:rPr>
              <a:t>running.</a:t>
            </a:r>
            <a:endParaRPr sz="1798">
              <a:latin typeface="Times New Roman"/>
              <a:cs typeface="Times New Roman"/>
            </a:endParaRPr>
          </a:p>
          <a:p>
            <a:pPr>
              <a:spcBef>
                <a:spcPts val="4"/>
              </a:spcBef>
              <a:buFont typeface="Wingdings"/>
              <a:buChar char=""/>
            </a:pPr>
            <a:endParaRPr sz="1873">
              <a:latin typeface="Times New Roman"/>
              <a:cs typeface="Times New Roman"/>
            </a:endParaRPr>
          </a:p>
          <a:p>
            <a:pPr marL="265940" marR="3806" indent="-256901">
              <a:buFont typeface="Wingdings"/>
              <a:buChar char=""/>
              <a:tabLst>
                <a:tab pos="266416" algn="l"/>
              </a:tabLst>
            </a:pPr>
            <a:r>
              <a:rPr sz="1798" spc="-71" dirty="0">
                <a:latin typeface="Times New Roman"/>
                <a:cs typeface="Times New Roman"/>
              </a:rPr>
              <a:t>We</a:t>
            </a:r>
            <a:r>
              <a:rPr sz="1798" spc="153" dirty="0">
                <a:latin typeface="Times New Roman"/>
                <a:cs typeface="Times New Roman"/>
              </a:rPr>
              <a:t> </a:t>
            </a:r>
            <a:r>
              <a:rPr sz="1798" spc="-4" dirty="0">
                <a:latin typeface="Times New Roman"/>
                <a:cs typeface="Times New Roman"/>
              </a:rPr>
              <a:t>can</a:t>
            </a:r>
            <a:r>
              <a:rPr sz="1798" spc="161" dirty="0">
                <a:latin typeface="Times New Roman"/>
                <a:cs typeface="Times New Roman"/>
              </a:rPr>
              <a:t> </a:t>
            </a:r>
            <a:r>
              <a:rPr sz="1798" dirty="0">
                <a:latin typeface="Times New Roman"/>
                <a:cs typeface="Times New Roman"/>
              </a:rPr>
              <a:t>train</a:t>
            </a:r>
            <a:r>
              <a:rPr sz="1798" spc="161" dirty="0">
                <a:latin typeface="Times New Roman"/>
                <a:cs typeface="Times New Roman"/>
              </a:rPr>
              <a:t> </a:t>
            </a:r>
            <a:r>
              <a:rPr sz="1798" dirty="0">
                <a:latin typeface="Times New Roman"/>
                <a:cs typeface="Times New Roman"/>
              </a:rPr>
              <a:t>our</a:t>
            </a:r>
            <a:r>
              <a:rPr sz="1798" spc="153" dirty="0">
                <a:latin typeface="Times New Roman"/>
                <a:cs typeface="Times New Roman"/>
              </a:rPr>
              <a:t> </a:t>
            </a:r>
            <a:r>
              <a:rPr sz="1798" dirty="0">
                <a:latin typeface="Times New Roman"/>
                <a:cs typeface="Times New Roman"/>
              </a:rPr>
              <a:t>project</a:t>
            </a:r>
            <a:r>
              <a:rPr sz="1798" spc="153" dirty="0">
                <a:latin typeface="Times New Roman"/>
                <a:cs typeface="Times New Roman"/>
              </a:rPr>
              <a:t> </a:t>
            </a:r>
            <a:r>
              <a:rPr sz="1798" spc="4" dirty="0">
                <a:latin typeface="Times New Roman"/>
                <a:cs typeface="Times New Roman"/>
              </a:rPr>
              <a:t>to</a:t>
            </a:r>
            <a:r>
              <a:rPr sz="1798" spc="153" dirty="0">
                <a:latin typeface="Times New Roman"/>
                <a:cs typeface="Times New Roman"/>
              </a:rPr>
              <a:t> </a:t>
            </a:r>
            <a:r>
              <a:rPr sz="1798" dirty="0">
                <a:latin typeface="Times New Roman"/>
                <a:cs typeface="Times New Roman"/>
              </a:rPr>
              <a:t>give</a:t>
            </a:r>
            <a:r>
              <a:rPr sz="1798" spc="157" dirty="0">
                <a:latin typeface="Times New Roman"/>
                <a:cs typeface="Times New Roman"/>
              </a:rPr>
              <a:t> </a:t>
            </a:r>
            <a:r>
              <a:rPr sz="1798" spc="-4" dirty="0">
                <a:latin typeface="Times New Roman"/>
                <a:cs typeface="Times New Roman"/>
              </a:rPr>
              <a:t>suggestions</a:t>
            </a:r>
            <a:r>
              <a:rPr sz="1798" spc="157" dirty="0">
                <a:latin typeface="Times New Roman"/>
                <a:cs typeface="Times New Roman"/>
              </a:rPr>
              <a:t> </a:t>
            </a:r>
            <a:r>
              <a:rPr sz="1798" dirty="0">
                <a:latin typeface="Times New Roman"/>
                <a:cs typeface="Times New Roman"/>
              </a:rPr>
              <a:t>too</a:t>
            </a:r>
            <a:r>
              <a:rPr sz="1798" spc="153" dirty="0">
                <a:latin typeface="Times New Roman"/>
                <a:cs typeface="Times New Roman"/>
              </a:rPr>
              <a:t> </a:t>
            </a:r>
            <a:r>
              <a:rPr sz="1798" dirty="0">
                <a:latin typeface="Times New Roman"/>
                <a:cs typeface="Times New Roman"/>
              </a:rPr>
              <a:t>,</a:t>
            </a:r>
            <a:r>
              <a:rPr sz="1798" spc="153" dirty="0">
                <a:latin typeface="Times New Roman"/>
                <a:cs typeface="Times New Roman"/>
              </a:rPr>
              <a:t> </a:t>
            </a:r>
            <a:r>
              <a:rPr sz="1798" spc="-4" dirty="0">
                <a:latin typeface="Times New Roman"/>
                <a:cs typeface="Times New Roman"/>
              </a:rPr>
              <a:t>when</a:t>
            </a:r>
            <a:r>
              <a:rPr sz="1798" spc="153" dirty="0">
                <a:latin typeface="Times New Roman"/>
                <a:cs typeface="Times New Roman"/>
              </a:rPr>
              <a:t> </a:t>
            </a:r>
            <a:r>
              <a:rPr sz="1798" dirty="0">
                <a:latin typeface="Times New Roman"/>
                <a:cs typeface="Times New Roman"/>
              </a:rPr>
              <a:t>the</a:t>
            </a:r>
            <a:r>
              <a:rPr sz="1798" spc="157" dirty="0">
                <a:latin typeface="Times New Roman"/>
                <a:cs typeface="Times New Roman"/>
              </a:rPr>
              <a:t> </a:t>
            </a:r>
            <a:r>
              <a:rPr sz="1798" spc="-4" dirty="0">
                <a:latin typeface="Times New Roman"/>
                <a:cs typeface="Times New Roman"/>
              </a:rPr>
              <a:t>person</a:t>
            </a:r>
            <a:r>
              <a:rPr sz="1798" spc="153" dirty="0">
                <a:latin typeface="Times New Roman"/>
                <a:cs typeface="Times New Roman"/>
              </a:rPr>
              <a:t> </a:t>
            </a:r>
            <a:r>
              <a:rPr sz="1798" dirty="0">
                <a:latin typeface="Times New Roman"/>
                <a:cs typeface="Times New Roman"/>
              </a:rPr>
              <a:t>is </a:t>
            </a:r>
            <a:r>
              <a:rPr sz="1798" spc="-438" dirty="0">
                <a:latin typeface="Times New Roman"/>
                <a:cs typeface="Times New Roman"/>
              </a:rPr>
              <a:t> </a:t>
            </a:r>
            <a:r>
              <a:rPr sz="1798" dirty="0">
                <a:latin typeface="Times New Roman"/>
                <a:cs typeface="Times New Roman"/>
              </a:rPr>
              <a:t>detected</a:t>
            </a:r>
            <a:r>
              <a:rPr sz="1798" spc="-4" dirty="0">
                <a:latin typeface="Times New Roman"/>
                <a:cs typeface="Times New Roman"/>
              </a:rPr>
              <a:t> </a:t>
            </a:r>
            <a:r>
              <a:rPr sz="1798" dirty="0">
                <a:latin typeface="Times New Roman"/>
                <a:cs typeface="Times New Roman"/>
              </a:rPr>
              <a:t>as</a:t>
            </a:r>
            <a:r>
              <a:rPr sz="1798" spc="-4" dirty="0">
                <a:latin typeface="Times New Roman"/>
                <a:cs typeface="Times New Roman"/>
              </a:rPr>
              <a:t> stressed.</a:t>
            </a:r>
            <a:endParaRPr sz="1798">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8118" y="1043571"/>
            <a:ext cx="2261737" cy="413116"/>
          </a:xfrm>
          <a:prstGeom prst="rect">
            <a:avLst/>
          </a:prstGeom>
        </p:spPr>
        <p:txBody>
          <a:bodyPr vert="horz" wrap="square" lIns="0" tIns="9515" rIns="0" bIns="0" rtlCol="0" anchor="ctr">
            <a:spAutoFit/>
          </a:bodyPr>
          <a:lstStyle/>
          <a:p>
            <a:pPr marL="9515">
              <a:spcBef>
                <a:spcPts val="75"/>
              </a:spcBef>
            </a:pPr>
            <a:r>
              <a:rPr sz="2622" u="heavy" spc="-4" dirty="0">
                <a:uFill>
                  <a:solidFill>
                    <a:srgbClr val="000000"/>
                  </a:solidFill>
                </a:uFill>
              </a:rPr>
              <a:t>REFERENCES</a:t>
            </a:r>
            <a:endParaRPr sz="2622"/>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US" spc="-5"/>
              <a:t>Page</a:t>
            </a:r>
            <a:r>
              <a:rPr lang="en-US" spc="-40"/>
              <a:t> </a:t>
            </a:r>
            <a:r>
              <a:rPr lang="en-US" spc="-5"/>
              <a:t>no.</a:t>
            </a:r>
            <a:r>
              <a:rPr lang="en-US" spc="-30"/>
              <a:t> </a:t>
            </a:r>
            <a:fld id="{81D60167-4931-47E6-BA6A-407CBD079E47}" type="slidenum">
              <a:rPr smtClean="0"/>
              <a:pPr marL="12700">
                <a:lnSpc>
                  <a:spcPts val="1410"/>
                </a:lnSpc>
              </a:pPr>
              <a:t>23</a:t>
            </a:fld>
            <a:endParaRPr dirty="0"/>
          </a:p>
        </p:txBody>
      </p:sp>
      <p:sp>
        <p:nvSpPr>
          <p:cNvPr id="3" name="object 3"/>
          <p:cNvSpPr txBox="1"/>
          <p:nvPr/>
        </p:nvSpPr>
        <p:spPr>
          <a:xfrm>
            <a:off x="1660316" y="1807648"/>
            <a:ext cx="6186711" cy="3659140"/>
          </a:xfrm>
          <a:prstGeom prst="rect">
            <a:avLst/>
          </a:prstGeom>
        </p:spPr>
        <p:txBody>
          <a:bodyPr vert="horz" wrap="square" lIns="0" tIns="32827" rIns="0" bIns="0" rtlCol="0">
            <a:spAutoFit/>
          </a:bodyPr>
          <a:lstStyle/>
          <a:p>
            <a:pPr marL="9515" marR="185539">
              <a:lnSpc>
                <a:spcPct val="91300"/>
              </a:lnSpc>
              <a:spcBef>
                <a:spcPts val="258"/>
              </a:spcBef>
              <a:buAutoNum type="arabicPlain"/>
              <a:tabLst>
                <a:tab pos="290203" algn="l"/>
              </a:tabLst>
            </a:pPr>
            <a:r>
              <a:rPr sz="1536" spc="11" dirty="0">
                <a:latin typeface="Times New Roman"/>
                <a:cs typeface="Times New Roman"/>
              </a:rPr>
              <a:t>Zhang, </a:t>
            </a:r>
            <a:r>
              <a:rPr sz="1536" spc="7" dirty="0">
                <a:latin typeface="Times New Roman"/>
                <a:cs typeface="Times New Roman"/>
              </a:rPr>
              <a:t>K., Zhang, </a:t>
            </a:r>
            <a:r>
              <a:rPr sz="1536" spc="4" dirty="0">
                <a:latin typeface="Times New Roman"/>
                <a:cs typeface="Times New Roman"/>
              </a:rPr>
              <a:t>Z., </a:t>
            </a:r>
            <a:r>
              <a:rPr sz="1536" spc="7" dirty="0">
                <a:latin typeface="Times New Roman"/>
                <a:cs typeface="Times New Roman"/>
              </a:rPr>
              <a:t>Li, </a:t>
            </a:r>
            <a:r>
              <a:rPr sz="1536" spc="4" dirty="0">
                <a:latin typeface="Times New Roman"/>
                <a:cs typeface="Times New Roman"/>
              </a:rPr>
              <a:t>Z., </a:t>
            </a:r>
            <a:r>
              <a:rPr sz="1536" spc="15" dirty="0">
                <a:latin typeface="Times New Roman"/>
                <a:cs typeface="Times New Roman"/>
              </a:rPr>
              <a:t>&amp; </a:t>
            </a:r>
            <a:r>
              <a:rPr sz="1536" spc="7" dirty="0">
                <a:latin typeface="Times New Roman"/>
                <a:cs typeface="Times New Roman"/>
              </a:rPr>
              <a:t>Qiao, </a:t>
            </a:r>
            <a:r>
              <a:rPr sz="1536" spc="-90" dirty="0">
                <a:latin typeface="Times New Roman"/>
                <a:cs typeface="Times New Roman"/>
              </a:rPr>
              <a:t>Y. </a:t>
            </a:r>
            <a:r>
              <a:rPr sz="1536" spc="7" dirty="0">
                <a:latin typeface="Times New Roman"/>
                <a:cs typeface="Times New Roman"/>
              </a:rPr>
              <a:t>(2016). </a:t>
            </a:r>
            <a:r>
              <a:rPr sz="1536" spc="4" dirty="0">
                <a:latin typeface="Times New Roman"/>
                <a:cs typeface="Times New Roman"/>
              </a:rPr>
              <a:t>Joint </a:t>
            </a:r>
            <a:r>
              <a:rPr sz="1536" spc="7" dirty="0">
                <a:latin typeface="Times New Roman"/>
                <a:cs typeface="Times New Roman"/>
              </a:rPr>
              <a:t>face detection and </a:t>
            </a:r>
            <a:r>
              <a:rPr sz="1536" spc="-375" dirty="0">
                <a:latin typeface="Times New Roman"/>
                <a:cs typeface="Times New Roman"/>
              </a:rPr>
              <a:t> </a:t>
            </a:r>
            <a:r>
              <a:rPr sz="1536" spc="7" dirty="0">
                <a:latin typeface="Times New Roman"/>
                <a:cs typeface="Times New Roman"/>
              </a:rPr>
              <a:t>alignment using </a:t>
            </a:r>
            <a:r>
              <a:rPr sz="1536" spc="4" dirty="0">
                <a:latin typeface="Times New Roman"/>
                <a:cs typeface="Times New Roman"/>
              </a:rPr>
              <a:t>multitask </a:t>
            </a:r>
            <a:r>
              <a:rPr sz="1536" spc="7" dirty="0">
                <a:latin typeface="Times New Roman"/>
                <a:cs typeface="Times New Roman"/>
              </a:rPr>
              <a:t>cascaded convolutional networks. </a:t>
            </a:r>
            <a:r>
              <a:rPr sz="1536" spc="11" dirty="0">
                <a:latin typeface="Times New Roman"/>
                <a:cs typeface="Times New Roman"/>
              </a:rPr>
              <a:t>IEEE </a:t>
            </a:r>
            <a:r>
              <a:rPr sz="1536" spc="7" dirty="0">
                <a:latin typeface="Times New Roman"/>
                <a:cs typeface="Times New Roman"/>
              </a:rPr>
              <a:t>Signal </a:t>
            </a:r>
            <a:r>
              <a:rPr sz="1536" spc="11" dirty="0">
                <a:latin typeface="Times New Roman"/>
                <a:cs typeface="Times New Roman"/>
              </a:rPr>
              <a:t> </a:t>
            </a:r>
            <a:r>
              <a:rPr sz="1536" spc="7" dirty="0">
                <a:latin typeface="Times New Roman"/>
                <a:cs typeface="Times New Roman"/>
              </a:rPr>
              <a:t>Processing</a:t>
            </a:r>
            <a:r>
              <a:rPr sz="1536" dirty="0">
                <a:latin typeface="Times New Roman"/>
                <a:cs typeface="Times New Roman"/>
              </a:rPr>
              <a:t> </a:t>
            </a:r>
            <a:r>
              <a:rPr sz="1536" spc="4" dirty="0">
                <a:latin typeface="Times New Roman"/>
                <a:cs typeface="Times New Roman"/>
              </a:rPr>
              <a:t>Letters, </a:t>
            </a:r>
            <a:r>
              <a:rPr sz="1536" spc="7" dirty="0">
                <a:latin typeface="Times New Roman"/>
                <a:cs typeface="Times New Roman"/>
              </a:rPr>
              <a:t>23(10),</a:t>
            </a:r>
            <a:r>
              <a:rPr sz="1536" spc="-4" dirty="0">
                <a:latin typeface="Times New Roman"/>
                <a:cs typeface="Times New Roman"/>
              </a:rPr>
              <a:t> </a:t>
            </a:r>
            <a:r>
              <a:rPr sz="1536" spc="11" dirty="0">
                <a:latin typeface="Times New Roman"/>
                <a:cs typeface="Times New Roman"/>
              </a:rPr>
              <a:t>1499-1503.</a:t>
            </a:r>
            <a:endParaRPr sz="1536">
              <a:latin typeface="Times New Roman"/>
              <a:cs typeface="Times New Roman"/>
            </a:endParaRPr>
          </a:p>
          <a:p>
            <a:pPr>
              <a:spcBef>
                <a:spcPts val="34"/>
              </a:spcBef>
              <a:buFont typeface="Times New Roman"/>
              <a:buAutoNum type="arabicPlain"/>
            </a:pPr>
            <a:endParaRPr sz="1798">
              <a:latin typeface="Times New Roman"/>
              <a:cs typeface="Times New Roman"/>
            </a:endParaRPr>
          </a:p>
          <a:p>
            <a:pPr marL="9515" marR="236920">
              <a:lnSpc>
                <a:spcPts val="1678"/>
              </a:lnSpc>
              <a:buAutoNum type="arabicPlain"/>
              <a:tabLst>
                <a:tab pos="290203" algn="l"/>
                <a:tab pos="915803" algn="l"/>
              </a:tabLst>
            </a:pPr>
            <a:r>
              <a:rPr sz="1536" spc="7" dirty="0">
                <a:latin typeface="Times New Roman"/>
                <a:cs typeface="Times New Roman"/>
              </a:rPr>
              <a:t>Saad</a:t>
            </a:r>
            <a:r>
              <a:rPr sz="1536" spc="-71" dirty="0">
                <a:latin typeface="Times New Roman"/>
                <a:cs typeface="Times New Roman"/>
              </a:rPr>
              <a:t> </a:t>
            </a:r>
            <a:r>
              <a:rPr sz="1536" spc="-11" dirty="0">
                <a:latin typeface="Times New Roman"/>
                <a:cs typeface="Times New Roman"/>
              </a:rPr>
              <a:t>ALBAWI</a:t>
            </a:r>
            <a:r>
              <a:rPr sz="1536" spc="7" dirty="0">
                <a:latin typeface="Times New Roman"/>
                <a:cs typeface="Times New Roman"/>
              </a:rPr>
              <a:t> </a:t>
            </a:r>
            <a:r>
              <a:rPr sz="1536" spc="4" dirty="0">
                <a:latin typeface="Times New Roman"/>
                <a:cs typeface="Times New Roman"/>
              </a:rPr>
              <a:t>,</a:t>
            </a:r>
            <a:r>
              <a:rPr sz="1536" spc="-26" dirty="0">
                <a:latin typeface="Times New Roman"/>
                <a:cs typeface="Times New Roman"/>
              </a:rPr>
              <a:t> </a:t>
            </a:r>
            <a:r>
              <a:rPr sz="1536" spc="-15" dirty="0">
                <a:latin typeface="Times New Roman"/>
                <a:cs typeface="Times New Roman"/>
              </a:rPr>
              <a:t>Tareq</a:t>
            </a:r>
            <a:r>
              <a:rPr sz="1536" spc="-79" dirty="0">
                <a:latin typeface="Times New Roman"/>
                <a:cs typeface="Times New Roman"/>
              </a:rPr>
              <a:t> </a:t>
            </a:r>
            <a:r>
              <a:rPr sz="1536" spc="11" dirty="0">
                <a:latin typeface="Times New Roman"/>
                <a:cs typeface="Times New Roman"/>
              </a:rPr>
              <a:t>Abed</a:t>
            </a:r>
            <a:r>
              <a:rPr sz="1536" spc="7" dirty="0">
                <a:latin typeface="Times New Roman"/>
                <a:cs typeface="Times New Roman"/>
              </a:rPr>
              <a:t> </a:t>
            </a:r>
            <a:r>
              <a:rPr sz="1536" spc="11" dirty="0">
                <a:latin typeface="Times New Roman"/>
                <a:cs typeface="Times New Roman"/>
              </a:rPr>
              <a:t>MOHAMMED</a:t>
            </a:r>
            <a:r>
              <a:rPr sz="1536" spc="7" dirty="0">
                <a:latin typeface="Times New Roman"/>
                <a:cs typeface="Times New Roman"/>
              </a:rPr>
              <a:t> (2017).</a:t>
            </a:r>
            <a:r>
              <a:rPr sz="1536" spc="4" dirty="0">
                <a:latin typeface="Times New Roman"/>
                <a:cs typeface="Times New Roman"/>
              </a:rPr>
              <a:t> Stress</a:t>
            </a:r>
            <a:r>
              <a:rPr sz="1536" dirty="0">
                <a:latin typeface="Times New Roman"/>
                <a:cs typeface="Times New Roman"/>
              </a:rPr>
              <a:t> </a:t>
            </a:r>
            <a:r>
              <a:rPr sz="1536" spc="7" dirty="0">
                <a:latin typeface="Times New Roman"/>
                <a:cs typeface="Times New Roman"/>
              </a:rPr>
              <a:t>detection</a:t>
            </a:r>
            <a:r>
              <a:rPr sz="1536" spc="4" dirty="0">
                <a:latin typeface="Times New Roman"/>
                <a:cs typeface="Times New Roman"/>
              </a:rPr>
              <a:t> </a:t>
            </a:r>
            <a:r>
              <a:rPr sz="1536" spc="7" dirty="0">
                <a:latin typeface="Times New Roman"/>
                <a:cs typeface="Times New Roman"/>
              </a:rPr>
              <a:t>in </a:t>
            </a:r>
            <a:r>
              <a:rPr sz="1536" spc="-371" dirty="0">
                <a:latin typeface="Times New Roman"/>
                <a:cs typeface="Times New Roman"/>
              </a:rPr>
              <a:t> </a:t>
            </a:r>
            <a:r>
              <a:rPr sz="1536" spc="7" dirty="0">
                <a:latin typeface="Times New Roman"/>
                <a:cs typeface="Times New Roman"/>
              </a:rPr>
              <a:t>working	people.</a:t>
            </a:r>
            <a:r>
              <a:rPr sz="1536" spc="-4" dirty="0">
                <a:latin typeface="Times New Roman"/>
                <a:cs typeface="Times New Roman"/>
              </a:rPr>
              <a:t> </a:t>
            </a:r>
            <a:r>
              <a:rPr sz="1536" spc="7" dirty="0">
                <a:latin typeface="Times New Roman"/>
                <a:cs typeface="Times New Roman"/>
              </a:rPr>
              <a:t>Procedia</a:t>
            </a:r>
            <a:r>
              <a:rPr sz="1536" dirty="0">
                <a:latin typeface="Times New Roman"/>
                <a:cs typeface="Times New Roman"/>
              </a:rPr>
              <a:t> </a:t>
            </a:r>
            <a:r>
              <a:rPr sz="1536" spc="7" dirty="0">
                <a:latin typeface="Times New Roman"/>
                <a:cs typeface="Times New Roman"/>
              </a:rPr>
              <a:t>computer</a:t>
            </a:r>
            <a:r>
              <a:rPr sz="1536" spc="4" dirty="0">
                <a:latin typeface="Times New Roman"/>
                <a:cs typeface="Times New Roman"/>
              </a:rPr>
              <a:t> science,</a:t>
            </a:r>
            <a:r>
              <a:rPr sz="1536" spc="-4" dirty="0">
                <a:latin typeface="Times New Roman"/>
                <a:cs typeface="Times New Roman"/>
              </a:rPr>
              <a:t> </a:t>
            </a:r>
            <a:r>
              <a:rPr sz="1536" spc="-7" dirty="0">
                <a:latin typeface="Times New Roman"/>
                <a:cs typeface="Times New Roman"/>
              </a:rPr>
              <a:t>115,</a:t>
            </a:r>
            <a:r>
              <a:rPr sz="1536" spc="7" dirty="0">
                <a:latin typeface="Times New Roman"/>
                <a:cs typeface="Times New Roman"/>
              </a:rPr>
              <a:t> </a:t>
            </a:r>
            <a:r>
              <a:rPr sz="1536" spc="11" dirty="0">
                <a:latin typeface="Times New Roman"/>
                <a:cs typeface="Times New Roman"/>
              </a:rPr>
              <a:t>359-366.</a:t>
            </a:r>
            <a:endParaRPr sz="1536">
              <a:latin typeface="Times New Roman"/>
              <a:cs typeface="Times New Roman"/>
            </a:endParaRPr>
          </a:p>
          <a:p>
            <a:pPr>
              <a:spcBef>
                <a:spcPts val="19"/>
              </a:spcBef>
              <a:buFont typeface="Times New Roman"/>
              <a:buAutoNum type="arabicPlain"/>
            </a:pPr>
            <a:endParaRPr sz="1761">
              <a:latin typeface="Times New Roman"/>
              <a:cs typeface="Times New Roman"/>
            </a:endParaRPr>
          </a:p>
          <a:p>
            <a:pPr marL="9515" marR="66604">
              <a:lnSpc>
                <a:spcPct val="91200"/>
              </a:lnSpc>
              <a:buAutoNum type="arabicPlain"/>
              <a:tabLst>
                <a:tab pos="275455" algn="l"/>
              </a:tabLst>
            </a:pPr>
            <a:r>
              <a:rPr sz="1536" spc="7" dirty="0">
                <a:latin typeface="Times New Roman"/>
                <a:cs typeface="Times New Roman"/>
              </a:rPr>
              <a:t>Vlad-Adrian </a:t>
            </a:r>
            <a:r>
              <a:rPr sz="1536" spc="4" dirty="0">
                <a:latin typeface="Times New Roman"/>
                <a:cs typeface="Times New Roman"/>
              </a:rPr>
              <a:t>Stefanescu </a:t>
            </a:r>
            <a:r>
              <a:rPr sz="1536" spc="7" dirty="0">
                <a:latin typeface="Times New Roman"/>
                <a:cs typeface="Times New Roman"/>
              </a:rPr>
              <a:t>,Ion Emilian Radoi (2019). Mental </a:t>
            </a:r>
            <a:r>
              <a:rPr sz="1536" spc="4" dirty="0">
                <a:latin typeface="Times New Roman"/>
                <a:cs typeface="Times New Roman"/>
              </a:rPr>
              <a:t>stress </a:t>
            </a:r>
            <a:r>
              <a:rPr sz="1536" spc="7" dirty="0">
                <a:latin typeface="Times New Roman"/>
                <a:cs typeface="Times New Roman"/>
              </a:rPr>
              <a:t> recognition</a:t>
            </a:r>
            <a:r>
              <a:rPr sz="1536" spc="11" dirty="0">
                <a:latin typeface="Times New Roman"/>
                <a:cs typeface="Times New Roman"/>
              </a:rPr>
              <a:t> </a:t>
            </a:r>
            <a:r>
              <a:rPr sz="1536" spc="7" dirty="0">
                <a:latin typeface="Times New Roman"/>
                <a:cs typeface="Times New Roman"/>
              </a:rPr>
              <a:t>based</a:t>
            </a:r>
            <a:r>
              <a:rPr sz="1536" spc="19" dirty="0">
                <a:latin typeface="Times New Roman"/>
                <a:cs typeface="Times New Roman"/>
              </a:rPr>
              <a:t> </a:t>
            </a:r>
            <a:r>
              <a:rPr sz="1536" spc="11" dirty="0">
                <a:latin typeface="Times New Roman"/>
                <a:cs typeface="Times New Roman"/>
              </a:rPr>
              <a:t>on </a:t>
            </a:r>
            <a:r>
              <a:rPr sz="1536" spc="7" dirty="0">
                <a:latin typeface="Times New Roman"/>
                <a:cs typeface="Times New Roman"/>
              </a:rPr>
              <a:t>non-invasive and</a:t>
            </a:r>
            <a:r>
              <a:rPr sz="1536" spc="11" dirty="0">
                <a:latin typeface="Times New Roman"/>
                <a:cs typeface="Times New Roman"/>
              </a:rPr>
              <a:t> </a:t>
            </a:r>
            <a:r>
              <a:rPr sz="1536" spc="7" dirty="0">
                <a:latin typeface="Times New Roman"/>
                <a:cs typeface="Times New Roman"/>
              </a:rPr>
              <a:t>non-contact</a:t>
            </a:r>
            <a:r>
              <a:rPr sz="1536" dirty="0">
                <a:latin typeface="Times New Roman"/>
                <a:cs typeface="Times New Roman"/>
              </a:rPr>
              <a:t> </a:t>
            </a:r>
            <a:r>
              <a:rPr sz="1536" spc="7" dirty="0">
                <a:latin typeface="Times New Roman"/>
                <a:cs typeface="Times New Roman"/>
              </a:rPr>
              <a:t>measurement</a:t>
            </a:r>
            <a:r>
              <a:rPr sz="1536" spc="4" dirty="0">
                <a:latin typeface="Times New Roman"/>
                <a:cs typeface="Times New Roman"/>
              </a:rPr>
              <a:t> </a:t>
            </a:r>
            <a:r>
              <a:rPr sz="1536" spc="11" dirty="0">
                <a:latin typeface="Times New Roman"/>
                <a:cs typeface="Times New Roman"/>
              </a:rPr>
              <a:t>from</a:t>
            </a:r>
            <a:r>
              <a:rPr sz="1536" spc="4" dirty="0">
                <a:latin typeface="Times New Roman"/>
                <a:cs typeface="Times New Roman"/>
              </a:rPr>
              <a:t> stereo </a:t>
            </a:r>
            <a:r>
              <a:rPr sz="1536" spc="-371" dirty="0">
                <a:latin typeface="Times New Roman"/>
                <a:cs typeface="Times New Roman"/>
              </a:rPr>
              <a:t> </a:t>
            </a:r>
            <a:r>
              <a:rPr sz="1536" spc="7" dirty="0">
                <a:latin typeface="Times New Roman"/>
                <a:cs typeface="Times New Roman"/>
              </a:rPr>
              <a:t>thermal and visible </a:t>
            </a:r>
            <a:r>
              <a:rPr sz="1536" spc="4" dirty="0">
                <a:latin typeface="Times New Roman"/>
                <a:cs typeface="Times New Roman"/>
              </a:rPr>
              <a:t>sensors. </a:t>
            </a:r>
            <a:r>
              <a:rPr sz="1536" spc="7" dirty="0">
                <a:latin typeface="Times New Roman"/>
                <a:cs typeface="Times New Roman"/>
              </a:rPr>
              <a:t>International Journal </a:t>
            </a:r>
            <a:r>
              <a:rPr sz="1536" spc="11" dirty="0">
                <a:latin typeface="Times New Roman"/>
                <a:cs typeface="Times New Roman"/>
              </a:rPr>
              <a:t>of </a:t>
            </a:r>
            <a:r>
              <a:rPr sz="1536" spc="4" dirty="0">
                <a:latin typeface="Times New Roman"/>
                <a:cs typeface="Times New Roman"/>
              </a:rPr>
              <a:t>Affective </a:t>
            </a:r>
            <a:r>
              <a:rPr sz="1536" spc="7" dirty="0">
                <a:latin typeface="Times New Roman"/>
                <a:cs typeface="Times New Roman"/>
              </a:rPr>
              <a:t>Engineering, </a:t>
            </a:r>
            <a:r>
              <a:rPr sz="1536" spc="11" dirty="0">
                <a:latin typeface="Times New Roman"/>
                <a:cs typeface="Times New Roman"/>
              </a:rPr>
              <a:t> </a:t>
            </a:r>
            <a:r>
              <a:rPr sz="1536" spc="7" dirty="0">
                <a:latin typeface="Times New Roman"/>
                <a:cs typeface="Times New Roman"/>
              </a:rPr>
              <a:t>14(1),</a:t>
            </a:r>
            <a:r>
              <a:rPr sz="1536" spc="-7" dirty="0">
                <a:latin typeface="Times New Roman"/>
                <a:cs typeface="Times New Roman"/>
              </a:rPr>
              <a:t> </a:t>
            </a:r>
            <a:r>
              <a:rPr sz="1536" spc="7" dirty="0">
                <a:latin typeface="Times New Roman"/>
                <a:cs typeface="Times New Roman"/>
              </a:rPr>
              <a:t>9-17.</a:t>
            </a:r>
            <a:endParaRPr sz="1536">
              <a:latin typeface="Times New Roman"/>
              <a:cs typeface="Times New Roman"/>
            </a:endParaRPr>
          </a:p>
          <a:p>
            <a:pPr>
              <a:spcBef>
                <a:spcPts val="4"/>
              </a:spcBef>
              <a:buFont typeface="Times New Roman"/>
              <a:buAutoNum type="arabicPlain"/>
            </a:pPr>
            <a:endParaRPr sz="1798">
              <a:latin typeface="Times New Roman"/>
              <a:cs typeface="Times New Roman"/>
            </a:endParaRPr>
          </a:p>
          <a:p>
            <a:pPr marL="9515" marR="3806">
              <a:lnSpc>
                <a:spcPct val="91200"/>
              </a:lnSpc>
              <a:spcBef>
                <a:spcPts val="4"/>
              </a:spcBef>
              <a:buAutoNum type="arabicPlain"/>
              <a:tabLst>
                <a:tab pos="287348" algn="l"/>
              </a:tabLst>
            </a:pPr>
            <a:r>
              <a:rPr sz="1536" spc="-11" dirty="0">
                <a:latin typeface="Times New Roman"/>
                <a:cs typeface="Times New Roman"/>
              </a:rPr>
              <a:t>Taejae </a:t>
            </a:r>
            <a:r>
              <a:rPr sz="1536" spc="7" dirty="0">
                <a:latin typeface="Times New Roman"/>
                <a:cs typeface="Times New Roman"/>
              </a:rPr>
              <a:t>Jeon, Hanbyeol Bae, (2020). Support </a:t>
            </a:r>
            <a:r>
              <a:rPr sz="1536" spc="-22" dirty="0">
                <a:latin typeface="Times New Roman"/>
                <a:cs typeface="Times New Roman"/>
              </a:rPr>
              <a:t>Vector </a:t>
            </a:r>
            <a:r>
              <a:rPr sz="1536" spc="7" dirty="0">
                <a:latin typeface="Times New Roman"/>
                <a:cs typeface="Times New Roman"/>
              </a:rPr>
              <a:t>Slant Binary </a:t>
            </a:r>
            <a:r>
              <a:rPr sz="1536" spc="-4" dirty="0">
                <a:latin typeface="Times New Roman"/>
                <a:cs typeface="Times New Roman"/>
              </a:rPr>
              <a:t>Tree </a:t>
            </a:r>
            <a:r>
              <a:rPr sz="1536" dirty="0">
                <a:latin typeface="Times New Roman"/>
                <a:cs typeface="Times New Roman"/>
              </a:rPr>
              <a:t> </a:t>
            </a:r>
            <a:r>
              <a:rPr sz="1536" spc="7" dirty="0">
                <a:latin typeface="Times New Roman"/>
                <a:cs typeface="Times New Roman"/>
              </a:rPr>
              <a:t>Architecture for Facial </a:t>
            </a:r>
            <a:r>
              <a:rPr sz="1536" spc="4" dirty="0">
                <a:latin typeface="Times New Roman"/>
                <a:cs typeface="Times New Roman"/>
              </a:rPr>
              <a:t>Stress </a:t>
            </a:r>
            <a:r>
              <a:rPr sz="1536" spc="7" dirty="0">
                <a:latin typeface="Times New Roman"/>
                <a:cs typeface="Times New Roman"/>
              </a:rPr>
              <a:t>Recognition Based </a:t>
            </a:r>
            <a:r>
              <a:rPr sz="1536" spc="11" dirty="0">
                <a:latin typeface="Times New Roman"/>
                <a:cs typeface="Times New Roman"/>
              </a:rPr>
              <a:t>on </a:t>
            </a:r>
            <a:r>
              <a:rPr sz="1536" spc="7" dirty="0">
                <a:latin typeface="Times New Roman"/>
                <a:cs typeface="Times New Roman"/>
              </a:rPr>
              <a:t>Gabor and </a:t>
            </a:r>
            <a:r>
              <a:rPr sz="1536" spc="11" dirty="0">
                <a:latin typeface="Times New Roman"/>
                <a:cs typeface="Times New Roman"/>
              </a:rPr>
              <a:t>HOG </a:t>
            </a:r>
            <a:r>
              <a:rPr sz="1536" spc="4" dirty="0">
                <a:latin typeface="Times New Roman"/>
                <a:cs typeface="Times New Roman"/>
              </a:rPr>
              <a:t>Feature. </a:t>
            </a:r>
            <a:r>
              <a:rPr sz="1536" spc="-375" dirty="0">
                <a:latin typeface="Times New Roman"/>
                <a:cs typeface="Times New Roman"/>
              </a:rPr>
              <a:t> </a:t>
            </a:r>
            <a:r>
              <a:rPr sz="1536" spc="11" dirty="0">
                <a:latin typeface="Times New Roman"/>
                <a:cs typeface="Times New Roman"/>
              </a:rPr>
              <a:t>In 2018 </a:t>
            </a:r>
            <a:r>
              <a:rPr sz="1536" spc="7" dirty="0">
                <a:latin typeface="Times New Roman"/>
                <a:cs typeface="Times New Roman"/>
              </a:rPr>
              <a:t>International </a:t>
            </a:r>
            <a:r>
              <a:rPr sz="1536" spc="-7" dirty="0">
                <a:latin typeface="Times New Roman"/>
                <a:cs typeface="Times New Roman"/>
              </a:rPr>
              <a:t>Workshop </a:t>
            </a:r>
            <a:r>
              <a:rPr sz="1536" spc="11" dirty="0">
                <a:latin typeface="Times New Roman"/>
                <a:cs typeface="Times New Roman"/>
              </a:rPr>
              <a:t>on </a:t>
            </a:r>
            <a:r>
              <a:rPr sz="1536" spc="7" dirty="0">
                <a:latin typeface="Times New Roman"/>
                <a:cs typeface="Times New Roman"/>
              </a:rPr>
              <a:t>Big Data and Information </a:t>
            </a:r>
            <a:r>
              <a:rPr sz="1536" spc="4" dirty="0">
                <a:latin typeface="Times New Roman"/>
                <a:cs typeface="Times New Roman"/>
              </a:rPr>
              <a:t>Security </a:t>
            </a:r>
            <a:r>
              <a:rPr sz="1536" spc="7" dirty="0">
                <a:latin typeface="Times New Roman"/>
                <a:cs typeface="Times New Roman"/>
              </a:rPr>
              <a:t> (IWBIS)</a:t>
            </a:r>
            <a:r>
              <a:rPr sz="1536" dirty="0">
                <a:latin typeface="Times New Roman"/>
                <a:cs typeface="Times New Roman"/>
              </a:rPr>
              <a:t> </a:t>
            </a:r>
            <a:r>
              <a:rPr sz="1536" spc="7" dirty="0">
                <a:latin typeface="Times New Roman"/>
                <a:cs typeface="Times New Roman"/>
              </a:rPr>
              <a:t>(pp.</a:t>
            </a:r>
            <a:r>
              <a:rPr sz="1536" spc="-4" dirty="0">
                <a:latin typeface="Times New Roman"/>
                <a:cs typeface="Times New Roman"/>
              </a:rPr>
              <a:t> </a:t>
            </a:r>
            <a:r>
              <a:rPr sz="1536" spc="7" dirty="0">
                <a:latin typeface="Times New Roman"/>
                <a:cs typeface="Times New Roman"/>
              </a:rPr>
              <a:t>63-68).</a:t>
            </a:r>
            <a:r>
              <a:rPr sz="1536" spc="4" dirty="0">
                <a:latin typeface="Times New Roman"/>
                <a:cs typeface="Times New Roman"/>
              </a:rPr>
              <a:t> </a:t>
            </a:r>
            <a:r>
              <a:rPr sz="1536" spc="7" dirty="0">
                <a:latin typeface="Times New Roman"/>
                <a:cs typeface="Times New Roman"/>
              </a:rPr>
              <a:t>IEEE.</a:t>
            </a:r>
            <a:endParaRPr sz="1536">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50308" y="100584"/>
            <a:ext cx="4393692" cy="56525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695575" y="2133600"/>
            <a:ext cx="2181225" cy="33308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975" y="342900"/>
            <a:ext cx="3838575" cy="8763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1000" y="1415542"/>
            <a:ext cx="8389493" cy="4721164"/>
          </a:xfrm>
          <a:prstGeom prst="rect">
            <a:avLst/>
          </a:prstGeom>
        </p:spPr>
        <p:txBody>
          <a:bodyPr vert="horz" wrap="square" lIns="0" tIns="62865" rIns="0" bIns="0" rtlCol="0">
            <a:spAutoFit/>
          </a:bodyPr>
          <a:lstStyle/>
          <a:p>
            <a:pPr marL="469900" indent="-457200" algn="just">
              <a:lnSpc>
                <a:spcPct val="100000"/>
              </a:lnSpc>
              <a:spcBef>
                <a:spcPts val="495"/>
              </a:spcBef>
              <a:buFont typeface="Arial" panose="020B0604020202020204" pitchFamily="34" charset="0"/>
              <a:buChar char="•"/>
              <a:tabLst>
                <a:tab pos="268605" algn="l"/>
              </a:tabLst>
            </a:pPr>
            <a:r>
              <a:rPr lang="en-US" sz="2600" dirty="0"/>
              <a:t>Stress contributes to sustained feeling of low-energy and depression. </a:t>
            </a:r>
          </a:p>
          <a:p>
            <a:pPr marL="469900" indent="-457200" algn="just">
              <a:lnSpc>
                <a:spcPct val="100000"/>
              </a:lnSpc>
              <a:spcBef>
                <a:spcPts val="495"/>
              </a:spcBef>
              <a:buFont typeface="Arial" panose="020B0604020202020204" pitchFamily="34" charset="0"/>
              <a:buChar char="•"/>
              <a:tabLst>
                <a:tab pos="268605" algn="l"/>
              </a:tabLst>
            </a:pPr>
            <a:r>
              <a:rPr lang="en-US" sz="2600" dirty="0"/>
              <a:t>Stress causes inefficiency during routine work which makes it a social cause. </a:t>
            </a:r>
          </a:p>
          <a:p>
            <a:pPr marL="469900" indent="-457200" algn="just">
              <a:lnSpc>
                <a:spcPct val="100000"/>
              </a:lnSpc>
              <a:spcBef>
                <a:spcPts val="495"/>
              </a:spcBef>
              <a:buFont typeface="Arial" panose="020B0604020202020204" pitchFamily="34" charset="0"/>
              <a:buChar char="•"/>
              <a:tabLst>
                <a:tab pos="268605" algn="l"/>
              </a:tabLst>
            </a:pPr>
            <a:r>
              <a:rPr lang="en-US" sz="2600" dirty="0"/>
              <a:t>Chronic stress can negatively affect people causing anxiety and bipolar disorders. </a:t>
            </a:r>
          </a:p>
          <a:p>
            <a:pPr marL="469900" indent="-457200" algn="just">
              <a:lnSpc>
                <a:spcPct val="100000"/>
              </a:lnSpc>
              <a:spcBef>
                <a:spcPts val="495"/>
              </a:spcBef>
              <a:buFont typeface="Arial" panose="020B0604020202020204" pitchFamily="34" charset="0"/>
              <a:buChar char="•"/>
              <a:tabLst>
                <a:tab pos="268605" algn="l"/>
              </a:tabLst>
            </a:pPr>
            <a:r>
              <a:rPr lang="en-US" sz="2600" dirty="0"/>
              <a:t>Mental stress can also take a toll on our physical health. As per the recent survey 526,000 workers suffering from work-related stress, depression or anxiety (new or long-standing) in 2020. </a:t>
            </a:r>
          </a:p>
          <a:p>
            <a:pPr marL="469900" indent="-457200" algn="just">
              <a:lnSpc>
                <a:spcPct val="100000"/>
              </a:lnSpc>
              <a:spcBef>
                <a:spcPts val="495"/>
              </a:spcBef>
              <a:buFont typeface="Arial" panose="020B0604020202020204" pitchFamily="34" charset="0"/>
              <a:buChar char="•"/>
              <a:tabLst>
                <a:tab pos="268605" algn="l"/>
              </a:tabLst>
            </a:pPr>
            <a:r>
              <a:rPr lang="en-US" sz="2600" dirty="0"/>
              <a:t>Mental health care has become a demand. </a:t>
            </a:r>
            <a:endParaRPr sz="26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35727" y="1332207"/>
          <a:ext cx="7299975" cy="4193631"/>
        </p:xfrm>
        <a:graphic>
          <a:graphicData uri="http://schemas.openxmlformats.org/drawingml/2006/table">
            <a:tbl>
              <a:tblPr firstRow="1" bandRow="1">
                <a:tableStyleId>{2D5ABB26-0587-4C30-8999-92F81FD0307C}</a:tableStyleId>
              </a:tblPr>
              <a:tblGrid>
                <a:gridCol w="1824994">
                  <a:extLst>
                    <a:ext uri="{9D8B030D-6E8A-4147-A177-3AD203B41FA5}">
                      <a16:colId xmlns="" xmlns:a16="http://schemas.microsoft.com/office/drawing/2014/main" val="20000"/>
                    </a:ext>
                  </a:extLst>
                </a:gridCol>
                <a:gridCol w="1824994">
                  <a:extLst>
                    <a:ext uri="{9D8B030D-6E8A-4147-A177-3AD203B41FA5}">
                      <a16:colId xmlns="" xmlns:a16="http://schemas.microsoft.com/office/drawing/2014/main" val="20001"/>
                    </a:ext>
                  </a:extLst>
                </a:gridCol>
                <a:gridCol w="1824994">
                  <a:extLst>
                    <a:ext uri="{9D8B030D-6E8A-4147-A177-3AD203B41FA5}">
                      <a16:colId xmlns="" xmlns:a16="http://schemas.microsoft.com/office/drawing/2014/main" val="20002"/>
                    </a:ext>
                  </a:extLst>
                </a:gridCol>
                <a:gridCol w="1824993">
                  <a:extLst>
                    <a:ext uri="{9D8B030D-6E8A-4147-A177-3AD203B41FA5}">
                      <a16:colId xmlns="" xmlns:a16="http://schemas.microsoft.com/office/drawing/2014/main" val="20003"/>
                    </a:ext>
                  </a:extLst>
                </a:gridCol>
              </a:tblGrid>
              <a:tr h="364656">
                <a:tc>
                  <a:txBody>
                    <a:bodyPr/>
                    <a:lstStyle/>
                    <a:p>
                      <a:pPr marL="91440">
                        <a:lnSpc>
                          <a:spcPts val="3025"/>
                        </a:lnSpc>
                      </a:pPr>
                      <a:r>
                        <a:rPr sz="2100" b="1" spc="-5" dirty="0">
                          <a:solidFill>
                            <a:srgbClr val="FFFFFF"/>
                          </a:solidFill>
                          <a:latin typeface="Calibri"/>
                          <a:cs typeface="Calibri"/>
                        </a:rPr>
                        <a:t>Author</a:t>
                      </a:r>
                      <a:r>
                        <a:rPr sz="2100" b="1" spc="-50" dirty="0">
                          <a:solidFill>
                            <a:srgbClr val="FFFFFF"/>
                          </a:solidFill>
                          <a:latin typeface="Calibri"/>
                          <a:cs typeface="Calibri"/>
                        </a:rPr>
                        <a:t> </a:t>
                      </a:r>
                      <a:r>
                        <a:rPr sz="2100" b="1" dirty="0">
                          <a:solidFill>
                            <a:srgbClr val="FFFFFF"/>
                          </a:solidFill>
                          <a:latin typeface="Calibri"/>
                          <a:cs typeface="Calibri"/>
                        </a:rPr>
                        <a:t>&amp;</a:t>
                      </a:r>
                      <a:r>
                        <a:rPr sz="2100" b="1" spc="-45" dirty="0">
                          <a:solidFill>
                            <a:srgbClr val="FFFFFF"/>
                          </a:solidFill>
                          <a:latin typeface="Calibri"/>
                          <a:cs typeface="Calibri"/>
                        </a:rPr>
                        <a:t> </a:t>
                      </a:r>
                      <a:r>
                        <a:rPr sz="2100" b="1" spc="-65" dirty="0">
                          <a:solidFill>
                            <a:srgbClr val="FFFFFF"/>
                          </a:solidFill>
                          <a:latin typeface="Calibri"/>
                          <a:cs typeface="Calibri"/>
                        </a:rPr>
                        <a:t>Year</a:t>
                      </a:r>
                      <a:endParaRPr sz="2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tc>
                  <a:txBody>
                    <a:bodyPr/>
                    <a:lstStyle/>
                    <a:p>
                      <a:pPr marL="90805">
                        <a:lnSpc>
                          <a:spcPts val="3025"/>
                        </a:lnSpc>
                      </a:pPr>
                      <a:r>
                        <a:rPr sz="2100" b="1" spc="-5" dirty="0">
                          <a:solidFill>
                            <a:srgbClr val="FFFFFF"/>
                          </a:solidFill>
                          <a:latin typeface="Calibri"/>
                          <a:cs typeface="Calibri"/>
                        </a:rPr>
                        <a:t>Title</a:t>
                      </a:r>
                      <a:endParaRPr sz="2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tc>
                  <a:txBody>
                    <a:bodyPr/>
                    <a:lstStyle/>
                    <a:p>
                      <a:pPr marL="90805">
                        <a:lnSpc>
                          <a:spcPts val="3025"/>
                        </a:lnSpc>
                      </a:pPr>
                      <a:r>
                        <a:rPr sz="2100" b="1" spc="-10" dirty="0">
                          <a:solidFill>
                            <a:srgbClr val="FFFFFF"/>
                          </a:solidFill>
                          <a:latin typeface="Calibri"/>
                          <a:cs typeface="Calibri"/>
                        </a:rPr>
                        <a:t>Contribution</a:t>
                      </a:r>
                      <a:endParaRPr sz="2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tc>
                  <a:txBody>
                    <a:bodyPr/>
                    <a:lstStyle/>
                    <a:p>
                      <a:pPr marL="90805">
                        <a:lnSpc>
                          <a:spcPts val="3025"/>
                        </a:lnSpc>
                      </a:pPr>
                      <a:r>
                        <a:rPr sz="2100" b="1" spc="-15" dirty="0">
                          <a:solidFill>
                            <a:srgbClr val="FFFFFF"/>
                          </a:solidFill>
                          <a:latin typeface="Calibri"/>
                          <a:cs typeface="Calibri"/>
                        </a:rPr>
                        <a:t>Limitations</a:t>
                      </a:r>
                      <a:endParaRPr sz="21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371C3"/>
                    </a:solidFill>
                  </a:tcPr>
                </a:tc>
                <a:extLst>
                  <a:ext uri="{0D108BD9-81ED-4DB2-BD59-A6C34878D82A}">
                    <a16:rowId xmlns="" xmlns:a16="http://schemas.microsoft.com/office/drawing/2014/main" val="10000"/>
                  </a:ext>
                </a:extLst>
              </a:tr>
              <a:tr h="1222908">
                <a:tc>
                  <a:txBody>
                    <a:bodyPr/>
                    <a:lstStyle/>
                    <a:p>
                      <a:pPr marL="91440" marR="260350">
                        <a:lnSpc>
                          <a:spcPct val="84000"/>
                        </a:lnSpc>
                        <a:spcBef>
                          <a:spcPts val="254"/>
                        </a:spcBef>
                      </a:pPr>
                      <a:r>
                        <a:rPr sz="1300" spc="-5" dirty="0">
                          <a:latin typeface="Calibri"/>
                          <a:cs typeface="Calibri"/>
                        </a:rPr>
                        <a:t>1.Saad</a:t>
                      </a:r>
                      <a:r>
                        <a:rPr sz="1300" spc="-30" dirty="0">
                          <a:latin typeface="Calibri"/>
                          <a:cs typeface="Calibri"/>
                        </a:rPr>
                        <a:t> </a:t>
                      </a:r>
                      <a:r>
                        <a:rPr sz="1300" spc="-20" dirty="0">
                          <a:latin typeface="Calibri"/>
                          <a:cs typeface="Calibri"/>
                        </a:rPr>
                        <a:t>ALBAWI </a:t>
                      </a:r>
                      <a:r>
                        <a:rPr sz="1300" dirty="0">
                          <a:latin typeface="Calibri"/>
                          <a:cs typeface="Calibri"/>
                        </a:rPr>
                        <a:t>,</a:t>
                      </a:r>
                      <a:r>
                        <a:rPr sz="1300" spc="-35" dirty="0">
                          <a:latin typeface="Calibri"/>
                          <a:cs typeface="Calibri"/>
                        </a:rPr>
                        <a:t> Tareq </a:t>
                      </a:r>
                      <a:r>
                        <a:rPr sz="1300" spc="-390" dirty="0">
                          <a:latin typeface="Calibri"/>
                          <a:cs typeface="Calibri"/>
                        </a:rPr>
                        <a:t> </a:t>
                      </a:r>
                      <a:r>
                        <a:rPr sz="1300" spc="-5" dirty="0">
                          <a:latin typeface="Calibri"/>
                          <a:cs typeface="Calibri"/>
                        </a:rPr>
                        <a:t>Abed </a:t>
                      </a:r>
                      <a:r>
                        <a:rPr sz="1300" spc="-10" dirty="0">
                          <a:latin typeface="Calibri"/>
                          <a:cs typeface="Calibri"/>
                        </a:rPr>
                        <a:t>MOHAMMED </a:t>
                      </a:r>
                      <a:r>
                        <a:rPr sz="1300" spc="-5" dirty="0">
                          <a:latin typeface="Calibri"/>
                          <a:cs typeface="Calibri"/>
                        </a:rPr>
                        <a:t> 2017</a:t>
                      </a:r>
                      <a:endParaRPr sz="1300">
                        <a:latin typeface="Calibri"/>
                        <a:cs typeface="Calibri"/>
                      </a:endParaRPr>
                    </a:p>
                  </a:txBody>
                  <a:tcPr marL="0" marR="0" marT="2426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tc>
                  <a:txBody>
                    <a:bodyPr/>
                    <a:lstStyle/>
                    <a:p>
                      <a:pPr marL="90805" marR="624840">
                        <a:lnSpc>
                          <a:spcPts val="1810"/>
                        </a:lnSpc>
                        <a:spcBef>
                          <a:spcPts val="265"/>
                        </a:spcBef>
                      </a:pPr>
                      <a:r>
                        <a:rPr sz="1300" spc="-10" dirty="0">
                          <a:latin typeface="Calibri"/>
                          <a:cs typeface="Calibri"/>
                        </a:rPr>
                        <a:t>Stress detection </a:t>
                      </a:r>
                      <a:r>
                        <a:rPr sz="1300" spc="-5" dirty="0">
                          <a:latin typeface="Calibri"/>
                          <a:cs typeface="Calibri"/>
                        </a:rPr>
                        <a:t>in </a:t>
                      </a:r>
                      <a:r>
                        <a:rPr sz="1300" spc="-395" dirty="0">
                          <a:latin typeface="Calibri"/>
                          <a:cs typeface="Calibri"/>
                        </a:rPr>
                        <a:t> </a:t>
                      </a:r>
                      <a:r>
                        <a:rPr sz="1300" spc="-10" dirty="0">
                          <a:latin typeface="Calibri"/>
                          <a:cs typeface="Calibri"/>
                        </a:rPr>
                        <a:t>working </a:t>
                      </a:r>
                      <a:r>
                        <a:rPr sz="1300" spc="-5" dirty="0">
                          <a:latin typeface="Calibri"/>
                          <a:cs typeface="Calibri"/>
                        </a:rPr>
                        <a:t>people</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tc>
                  <a:txBody>
                    <a:bodyPr/>
                    <a:lstStyle/>
                    <a:p>
                      <a:pPr marL="90805" marR="160655">
                        <a:lnSpc>
                          <a:spcPts val="1810"/>
                        </a:lnSpc>
                        <a:spcBef>
                          <a:spcPts val="265"/>
                        </a:spcBef>
                      </a:pPr>
                      <a:r>
                        <a:rPr sz="1300" spc="-15" dirty="0">
                          <a:latin typeface="Calibri"/>
                          <a:cs typeface="Calibri"/>
                        </a:rPr>
                        <a:t>Linked </a:t>
                      </a:r>
                      <a:r>
                        <a:rPr sz="1300" spc="-10" dirty="0">
                          <a:latin typeface="Calibri"/>
                          <a:cs typeface="Calibri"/>
                        </a:rPr>
                        <a:t>facial expression </a:t>
                      </a:r>
                      <a:r>
                        <a:rPr sz="1300" spc="-400" dirty="0">
                          <a:latin typeface="Calibri"/>
                          <a:cs typeface="Calibri"/>
                        </a:rPr>
                        <a:t> </a:t>
                      </a:r>
                      <a:r>
                        <a:rPr sz="1300" spc="-5" dirty="0">
                          <a:latin typeface="Calibri"/>
                          <a:cs typeface="Calibri"/>
                        </a:rPr>
                        <a:t>with</a:t>
                      </a:r>
                      <a:r>
                        <a:rPr sz="1300" spc="-15" dirty="0">
                          <a:latin typeface="Calibri"/>
                          <a:cs typeface="Calibri"/>
                        </a:rPr>
                        <a:t> </a:t>
                      </a:r>
                      <a:r>
                        <a:rPr sz="1300" spc="-5" dirty="0">
                          <a:latin typeface="Calibri"/>
                          <a:cs typeface="Calibri"/>
                        </a:rPr>
                        <a:t>analyzing</a:t>
                      </a:r>
                      <a:r>
                        <a:rPr sz="1300" spc="-15" dirty="0">
                          <a:latin typeface="Calibri"/>
                          <a:cs typeface="Calibri"/>
                        </a:rPr>
                        <a:t> </a:t>
                      </a:r>
                      <a:r>
                        <a:rPr sz="1300" spc="-10" dirty="0">
                          <a:latin typeface="Calibri"/>
                          <a:cs typeface="Calibri"/>
                        </a:rPr>
                        <a:t>stress</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tc>
                  <a:txBody>
                    <a:bodyPr/>
                    <a:lstStyle/>
                    <a:p>
                      <a:pPr marL="90805" marR="95250">
                        <a:lnSpc>
                          <a:spcPts val="1810"/>
                        </a:lnSpc>
                        <a:spcBef>
                          <a:spcPts val="265"/>
                        </a:spcBef>
                      </a:pPr>
                      <a:r>
                        <a:rPr sz="1300" spc="-5" dirty="0">
                          <a:latin typeface="Calibri"/>
                          <a:cs typeface="Calibri"/>
                        </a:rPr>
                        <a:t>They had </a:t>
                      </a:r>
                      <a:r>
                        <a:rPr sz="1300" dirty="0">
                          <a:latin typeface="Calibri"/>
                          <a:cs typeface="Calibri"/>
                        </a:rPr>
                        <a:t>no </a:t>
                      </a:r>
                      <a:r>
                        <a:rPr sz="1300" spc="-5" dirty="0">
                          <a:latin typeface="Calibri"/>
                          <a:cs typeface="Calibri"/>
                        </a:rPr>
                        <a:t>clear idea </a:t>
                      </a:r>
                      <a:r>
                        <a:rPr sz="1300" dirty="0">
                          <a:latin typeface="Calibri"/>
                          <a:cs typeface="Calibri"/>
                        </a:rPr>
                        <a:t> </a:t>
                      </a:r>
                      <a:r>
                        <a:rPr sz="1300" spc="-5" dirty="0">
                          <a:latin typeface="Calibri"/>
                          <a:cs typeface="Calibri"/>
                        </a:rPr>
                        <a:t>how</a:t>
                      </a:r>
                      <a:r>
                        <a:rPr sz="1300" spc="-25" dirty="0">
                          <a:latin typeface="Calibri"/>
                          <a:cs typeface="Calibri"/>
                        </a:rPr>
                        <a:t> </a:t>
                      </a:r>
                      <a:r>
                        <a:rPr sz="1300" spc="-10" dirty="0">
                          <a:latin typeface="Calibri"/>
                          <a:cs typeface="Calibri"/>
                        </a:rPr>
                        <a:t>to</a:t>
                      </a:r>
                      <a:r>
                        <a:rPr sz="1300" spc="-15" dirty="0">
                          <a:latin typeface="Calibri"/>
                          <a:cs typeface="Calibri"/>
                        </a:rPr>
                        <a:t> </a:t>
                      </a:r>
                      <a:r>
                        <a:rPr sz="1300" spc="-10" dirty="0">
                          <a:latin typeface="Calibri"/>
                          <a:cs typeface="Calibri"/>
                        </a:rPr>
                        <a:t>detect</a:t>
                      </a:r>
                      <a:r>
                        <a:rPr sz="1300" spc="-20" dirty="0">
                          <a:latin typeface="Calibri"/>
                          <a:cs typeface="Calibri"/>
                        </a:rPr>
                        <a:t> </a:t>
                      </a:r>
                      <a:r>
                        <a:rPr sz="1300" spc="-5" dirty="0">
                          <a:latin typeface="Calibri"/>
                          <a:cs typeface="Calibri"/>
                        </a:rPr>
                        <a:t>the</a:t>
                      </a:r>
                      <a:r>
                        <a:rPr sz="1300" spc="-15" dirty="0">
                          <a:latin typeface="Calibri"/>
                          <a:cs typeface="Calibri"/>
                        </a:rPr>
                        <a:t> </a:t>
                      </a:r>
                      <a:r>
                        <a:rPr sz="1300" spc="-10" dirty="0">
                          <a:latin typeface="Calibri"/>
                          <a:cs typeface="Calibri"/>
                        </a:rPr>
                        <a:t>stress</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4E8"/>
                    </a:solidFill>
                  </a:tcPr>
                </a:tc>
                <a:extLst>
                  <a:ext uri="{0D108BD9-81ED-4DB2-BD59-A6C34878D82A}">
                    <a16:rowId xmlns="" xmlns:a16="http://schemas.microsoft.com/office/drawing/2014/main" val="10001"/>
                  </a:ext>
                </a:extLst>
              </a:tr>
              <a:tr h="1275231">
                <a:tc>
                  <a:txBody>
                    <a:bodyPr/>
                    <a:lstStyle/>
                    <a:p>
                      <a:pPr marL="91440" marR="1016635">
                        <a:lnSpc>
                          <a:spcPts val="1810"/>
                        </a:lnSpc>
                        <a:spcBef>
                          <a:spcPts val="270"/>
                        </a:spcBef>
                      </a:pPr>
                      <a:r>
                        <a:rPr sz="1300" spc="-5" dirty="0">
                          <a:latin typeface="Calibri"/>
                          <a:cs typeface="Calibri"/>
                        </a:rPr>
                        <a:t>2.</a:t>
                      </a:r>
                      <a:r>
                        <a:rPr sz="1300" spc="-75" dirty="0">
                          <a:latin typeface="Calibri"/>
                          <a:cs typeface="Calibri"/>
                        </a:rPr>
                        <a:t> </a:t>
                      </a:r>
                      <a:r>
                        <a:rPr sz="1300" spc="-5" dirty="0">
                          <a:latin typeface="Calibri"/>
                          <a:cs typeface="Calibri"/>
                        </a:rPr>
                        <a:t>Vlad-Adrian </a:t>
                      </a:r>
                      <a:r>
                        <a:rPr sz="1300" spc="-390" dirty="0">
                          <a:latin typeface="Calibri"/>
                          <a:cs typeface="Calibri"/>
                        </a:rPr>
                        <a:t> </a:t>
                      </a:r>
                      <a:r>
                        <a:rPr sz="1300" spc="-10" dirty="0">
                          <a:latin typeface="Calibri"/>
                          <a:cs typeface="Calibri"/>
                        </a:rPr>
                        <a:t>Stefanescu</a:t>
                      </a:r>
                      <a:r>
                        <a:rPr sz="1300" spc="-20" dirty="0">
                          <a:latin typeface="Calibri"/>
                          <a:cs typeface="Calibri"/>
                        </a:rPr>
                        <a:t> </a:t>
                      </a:r>
                      <a:r>
                        <a:rPr sz="1300" dirty="0">
                          <a:latin typeface="Calibri"/>
                          <a:cs typeface="Calibri"/>
                        </a:rPr>
                        <a:t>,</a:t>
                      </a:r>
                      <a:endParaRPr sz="1300">
                        <a:latin typeface="Calibri"/>
                        <a:cs typeface="Calibri"/>
                      </a:endParaRPr>
                    </a:p>
                    <a:p>
                      <a:pPr marL="91440" marR="729615">
                        <a:lnSpc>
                          <a:spcPts val="1810"/>
                        </a:lnSpc>
                      </a:pPr>
                      <a:r>
                        <a:rPr sz="1300" spc="-5" dirty="0">
                          <a:latin typeface="Calibri"/>
                          <a:cs typeface="Calibri"/>
                        </a:rPr>
                        <a:t>Ion</a:t>
                      </a:r>
                      <a:r>
                        <a:rPr sz="1300" spc="-45" dirty="0">
                          <a:latin typeface="Calibri"/>
                          <a:cs typeface="Calibri"/>
                        </a:rPr>
                        <a:t> </a:t>
                      </a:r>
                      <a:r>
                        <a:rPr sz="1300" spc="-5" dirty="0">
                          <a:latin typeface="Calibri"/>
                          <a:cs typeface="Calibri"/>
                        </a:rPr>
                        <a:t>Emilian</a:t>
                      </a:r>
                      <a:r>
                        <a:rPr sz="1300" spc="-40" dirty="0">
                          <a:latin typeface="Calibri"/>
                          <a:cs typeface="Calibri"/>
                        </a:rPr>
                        <a:t> </a:t>
                      </a:r>
                      <a:r>
                        <a:rPr sz="1300" spc="-5" dirty="0">
                          <a:latin typeface="Calibri"/>
                          <a:cs typeface="Calibri"/>
                        </a:rPr>
                        <a:t>Radoi </a:t>
                      </a:r>
                      <a:r>
                        <a:rPr sz="1300" spc="-395" dirty="0">
                          <a:latin typeface="Calibri"/>
                          <a:cs typeface="Calibri"/>
                        </a:rPr>
                        <a:t> </a:t>
                      </a:r>
                      <a:r>
                        <a:rPr sz="1300" spc="-5" dirty="0">
                          <a:latin typeface="Calibri"/>
                          <a:cs typeface="Calibri"/>
                        </a:rPr>
                        <a:t>2019</a:t>
                      </a:r>
                      <a:endParaRPr sz="1300">
                        <a:latin typeface="Calibri"/>
                        <a:cs typeface="Calibri"/>
                      </a:endParaRPr>
                    </a:p>
                  </a:txBody>
                  <a:tcPr marL="0" marR="0" marT="2569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tc>
                  <a:txBody>
                    <a:bodyPr/>
                    <a:lstStyle/>
                    <a:p>
                      <a:pPr marL="90805" marR="95885">
                        <a:lnSpc>
                          <a:spcPct val="83800"/>
                        </a:lnSpc>
                        <a:spcBef>
                          <a:spcPts val="270"/>
                        </a:spcBef>
                      </a:pPr>
                      <a:r>
                        <a:rPr sz="1300" spc="-10" dirty="0">
                          <a:latin typeface="Calibri"/>
                          <a:cs typeface="Calibri"/>
                        </a:rPr>
                        <a:t>Mental Stress </a:t>
                      </a:r>
                      <a:r>
                        <a:rPr sz="1300" spc="-5" dirty="0">
                          <a:latin typeface="Calibri"/>
                          <a:cs typeface="Calibri"/>
                        </a:rPr>
                        <a:t> </a:t>
                      </a:r>
                      <a:r>
                        <a:rPr sz="1300" spc="-15" dirty="0">
                          <a:latin typeface="Calibri"/>
                          <a:cs typeface="Calibri"/>
                        </a:rPr>
                        <a:t>Recognization</a:t>
                      </a:r>
                      <a:r>
                        <a:rPr sz="1300" dirty="0">
                          <a:latin typeface="Calibri"/>
                          <a:cs typeface="Calibri"/>
                        </a:rPr>
                        <a:t> </a:t>
                      </a:r>
                      <a:r>
                        <a:rPr sz="1300" spc="-5" dirty="0">
                          <a:latin typeface="Calibri"/>
                          <a:cs typeface="Calibri"/>
                        </a:rPr>
                        <a:t>based</a:t>
                      </a:r>
                      <a:r>
                        <a:rPr sz="1300" spc="-10" dirty="0">
                          <a:latin typeface="Calibri"/>
                          <a:cs typeface="Calibri"/>
                        </a:rPr>
                        <a:t> </a:t>
                      </a:r>
                      <a:r>
                        <a:rPr sz="1300" spc="-5" dirty="0">
                          <a:latin typeface="Calibri"/>
                          <a:cs typeface="Calibri"/>
                        </a:rPr>
                        <a:t>on </a:t>
                      </a:r>
                      <a:r>
                        <a:rPr sz="1300" spc="-395" dirty="0">
                          <a:latin typeface="Calibri"/>
                          <a:cs typeface="Calibri"/>
                        </a:rPr>
                        <a:t> </a:t>
                      </a:r>
                      <a:r>
                        <a:rPr sz="1300" spc="-10" dirty="0">
                          <a:latin typeface="Calibri"/>
                          <a:cs typeface="Calibri"/>
                        </a:rPr>
                        <a:t>non-invasive </a:t>
                      </a:r>
                      <a:r>
                        <a:rPr sz="1300" spc="-5" dirty="0">
                          <a:latin typeface="Calibri"/>
                          <a:cs typeface="Calibri"/>
                        </a:rPr>
                        <a:t>and </a:t>
                      </a:r>
                      <a:r>
                        <a:rPr sz="1300" spc="-10" dirty="0">
                          <a:latin typeface="Calibri"/>
                          <a:cs typeface="Calibri"/>
                        </a:rPr>
                        <a:t>non </a:t>
                      </a:r>
                      <a:r>
                        <a:rPr sz="1300" spc="-5" dirty="0">
                          <a:latin typeface="Calibri"/>
                          <a:cs typeface="Calibri"/>
                        </a:rPr>
                        <a:t> </a:t>
                      </a:r>
                      <a:r>
                        <a:rPr sz="1300" spc="-15" dirty="0">
                          <a:latin typeface="Calibri"/>
                          <a:cs typeface="Calibri"/>
                        </a:rPr>
                        <a:t>contact </a:t>
                      </a:r>
                      <a:r>
                        <a:rPr sz="1300" spc="-10" dirty="0">
                          <a:latin typeface="Calibri"/>
                          <a:cs typeface="Calibri"/>
                        </a:rPr>
                        <a:t>measurement </a:t>
                      </a:r>
                      <a:r>
                        <a:rPr sz="1300" spc="-5" dirty="0">
                          <a:latin typeface="Calibri"/>
                          <a:cs typeface="Calibri"/>
                        </a:rPr>
                        <a:t> </a:t>
                      </a:r>
                      <a:r>
                        <a:rPr sz="1300" spc="-10" dirty="0">
                          <a:latin typeface="Calibri"/>
                          <a:cs typeface="Calibri"/>
                        </a:rPr>
                        <a:t>from</a:t>
                      </a:r>
                      <a:r>
                        <a:rPr sz="1300" spc="385" dirty="0">
                          <a:latin typeface="Calibri"/>
                          <a:cs typeface="Calibri"/>
                        </a:rPr>
                        <a:t> </a:t>
                      </a:r>
                      <a:r>
                        <a:rPr sz="1300" spc="-10" dirty="0">
                          <a:latin typeface="Calibri"/>
                          <a:cs typeface="Calibri"/>
                        </a:rPr>
                        <a:t>stereo-thermal </a:t>
                      </a:r>
                      <a:r>
                        <a:rPr sz="1300" spc="-5" dirty="0">
                          <a:latin typeface="Calibri"/>
                          <a:cs typeface="Calibri"/>
                        </a:rPr>
                        <a:t> and visible </a:t>
                      </a:r>
                      <a:r>
                        <a:rPr sz="1300" spc="-10" dirty="0">
                          <a:latin typeface="Calibri"/>
                          <a:cs typeface="Calibri"/>
                        </a:rPr>
                        <a:t>sensors</a:t>
                      </a:r>
                      <a:endParaRPr sz="1300">
                        <a:latin typeface="Calibri"/>
                        <a:cs typeface="Calibri"/>
                      </a:endParaRPr>
                    </a:p>
                  </a:txBody>
                  <a:tcPr marL="0" marR="0" marT="2569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tc>
                  <a:txBody>
                    <a:bodyPr/>
                    <a:lstStyle/>
                    <a:p>
                      <a:pPr marL="90805" marR="134620">
                        <a:lnSpc>
                          <a:spcPct val="83800"/>
                        </a:lnSpc>
                        <a:spcBef>
                          <a:spcPts val="270"/>
                        </a:spcBef>
                      </a:pPr>
                      <a:r>
                        <a:rPr sz="1300" spc="-5" dirty="0">
                          <a:latin typeface="Calibri"/>
                          <a:cs typeface="Calibri"/>
                        </a:rPr>
                        <a:t>Explained about </a:t>
                      </a:r>
                      <a:r>
                        <a:rPr sz="1300" spc="-10" dirty="0">
                          <a:latin typeface="Calibri"/>
                          <a:cs typeface="Calibri"/>
                        </a:rPr>
                        <a:t>stress </a:t>
                      </a:r>
                      <a:r>
                        <a:rPr sz="1300" spc="-5" dirty="0">
                          <a:latin typeface="Calibri"/>
                          <a:cs typeface="Calibri"/>
                        </a:rPr>
                        <a:t> </a:t>
                      </a:r>
                      <a:r>
                        <a:rPr sz="1300" spc="-15" dirty="0">
                          <a:latin typeface="Calibri"/>
                          <a:cs typeface="Calibri"/>
                        </a:rPr>
                        <a:t>recognization</a:t>
                      </a:r>
                      <a:r>
                        <a:rPr sz="1300" spc="-10" dirty="0">
                          <a:latin typeface="Calibri"/>
                          <a:cs typeface="Calibri"/>
                        </a:rPr>
                        <a:t> </a:t>
                      </a:r>
                      <a:r>
                        <a:rPr sz="1300" spc="-5" dirty="0">
                          <a:latin typeface="Calibri"/>
                          <a:cs typeface="Calibri"/>
                        </a:rPr>
                        <a:t>using </a:t>
                      </a:r>
                      <a:r>
                        <a:rPr sz="1300" spc="-10" dirty="0">
                          <a:latin typeface="Calibri"/>
                          <a:cs typeface="Calibri"/>
                        </a:rPr>
                        <a:t>bio- </a:t>
                      </a:r>
                      <a:r>
                        <a:rPr sz="1300" spc="-390" dirty="0">
                          <a:latin typeface="Calibri"/>
                          <a:cs typeface="Calibri"/>
                        </a:rPr>
                        <a:t> </a:t>
                      </a:r>
                      <a:r>
                        <a:rPr sz="1300" spc="-5" dirty="0">
                          <a:latin typeface="Calibri"/>
                          <a:cs typeface="Calibri"/>
                        </a:rPr>
                        <a:t>signals </a:t>
                      </a:r>
                      <a:r>
                        <a:rPr sz="1300" spc="-10" dirty="0">
                          <a:latin typeface="Calibri"/>
                          <a:cs typeface="Calibri"/>
                        </a:rPr>
                        <a:t>,thermal image </a:t>
                      </a:r>
                      <a:r>
                        <a:rPr sz="1300" spc="-5" dirty="0">
                          <a:latin typeface="Calibri"/>
                          <a:cs typeface="Calibri"/>
                        </a:rPr>
                        <a:t> and</a:t>
                      </a:r>
                      <a:r>
                        <a:rPr sz="1300" spc="-10" dirty="0">
                          <a:latin typeface="Calibri"/>
                          <a:cs typeface="Calibri"/>
                        </a:rPr>
                        <a:t> general</a:t>
                      </a:r>
                      <a:r>
                        <a:rPr sz="1300" spc="-20" dirty="0">
                          <a:latin typeface="Calibri"/>
                          <a:cs typeface="Calibri"/>
                        </a:rPr>
                        <a:t> </a:t>
                      </a:r>
                      <a:r>
                        <a:rPr sz="1300" spc="-10" dirty="0">
                          <a:latin typeface="Calibri"/>
                          <a:cs typeface="Calibri"/>
                        </a:rPr>
                        <a:t>image</a:t>
                      </a:r>
                      <a:endParaRPr sz="1300">
                        <a:latin typeface="Calibri"/>
                        <a:cs typeface="Calibri"/>
                      </a:endParaRPr>
                    </a:p>
                  </a:txBody>
                  <a:tcPr marL="0" marR="0" marT="2569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tc>
                  <a:txBody>
                    <a:bodyPr/>
                    <a:lstStyle/>
                    <a:p>
                      <a:pPr marL="90805" marR="125095">
                        <a:lnSpc>
                          <a:spcPct val="83800"/>
                        </a:lnSpc>
                        <a:spcBef>
                          <a:spcPts val="270"/>
                        </a:spcBef>
                      </a:pPr>
                      <a:r>
                        <a:rPr sz="1300" spc="-10" dirty="0">
                          <a:latin typeface="Calibri"/>
                          <a:cs typeface="Calibri"/>
                        </a:rPr>
                        <a:t>More pre-requisites </a:t>
                      </a:r>
                      <a:r>
                        <a:rPr sz="1300" spc="-5" dirty="0">
                          <a:latin typeface="Calibri"/>
                          <a:cs typeface="Calibri"/>
                        </a:rPr>
                        <a:t> </a:t>
                      </a:r>
                      <a:r>
                        <a:rPr sz="1300" spc="-10" dirty="0">
                          <a:latin typeface="Calibri"/>
                          <a:cs typeface="Calibri"/>
                        </a:rPr>
                        <a:t>required </a:t>
                      </a:r>
                      <a:r>
                        <a:rPr sz="1300" spc="-20" dirty="0">
                          <a:latin typeface="Calibri"/>
                          <a:cs typeface="Calibri"/>
                        </a:rPr>
                        <a:t>like </a:t>
                      </a:r>
                      <a:r>
                        <a:rPr sz="1300" spc="-15" dirty="0">
                          <a:latin typeface="Calibri"/>
                          <a:cs typeface="Calibri"/>
                        </a:rPr>
                        <a:t>respiration </a:t>
                      </a:r>
                      <a:r>
                        <a:rPr sz="1300" spc="-395" dirty="0">
                          <a:latin typeface="Calibri"/>
                          <a:cs typeface="Calibri"/>
                        </a:rPr>
                        <a:t> </a:t>
                      </a:r>
                      <a:r>
                        <a:rPr sz="1300" spc="-5" dirty="0">
                          <a:latin typeface="Calibri"/>
                          <a:cs typeface="Calibri"/>
                        </a:rPr>
                        <a:t>response, </a:t>
                      </a:r>
                      <a:r>
                        <a:rPr sz="1300" spc="-10" dirty="0">
                          <a:latin typeface="Calibri"/>
                          <a:cs typeface="Calibri"/>
                        </a:rPr>
                        <a:t>galvanic </a:t>
                      </a:r>
                      <a:r>
                        <a:rPr sz="1300" spc="-5" dirty="0">
                          <a:latin typeface="Calibri"/>
                          <a:cs typeface="Calibri"/>
                        </a:rPr>
                        <a:t>skin </a:t>
                      </a:r>
                      <a:r>
                        <a:rPr sz="1300" dirty="0">
                          <a:latin typeface="Calibri"/>
                          <a:cs typeface="Calibri"/>
                        </a:rPr>
                        <a:t> </a:t>
                      </a:r>
                      <a:r>
                        <a:rPr sz="1300" spc="-5" dirty="0">
                          <a:latin typeface="Calibri"/>
                          <a:cs typeface="Calibri"/>
                        </a:rPr>
                        <a:t>response.</a:t>
                      </a:r>
                      <a:endParaRPr sz="1300">
                        <a:latin typeface="Calibri"/>
                        <a:cs typeface="Calibri"/>
                      </a:endParaRPr>
                    </a:p>
                  </a:txBody>
                  <a:tcPr marL="0" marR="0" marT="2569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F3"/>
                    </a:solidFill>
                  </a:tcPr>
                </a:tc>
                <a:extLst>
                  <a:ext uri="{0D108BD9-81ED-4DB2-BD59-A6C34878D82A}">
                    <a16:rowId xmlns="" xmlns:a16="http://schemas.microsoft.com/office/drawing/2014/main" val="10002"/>
                  </a:ext>
                </a:extLst>
              </a:tr>
              <a:tr h="1222365">
                <a:tc>
                  <a:txBody>
                    <a:bodyPr/>
                    <a:lstStyle/>
                    <a:p>
                      <a:pPr marL="91440" marR="981075">
                        <a:lnSpc>
                          <a:spcPct val="83800"/>
                        </a:lnSpc>
                        <a:spcBef>
                          <a:spcPts val="265"/>
                        </a:spcBef>
                      </a:pPr>
                      <a:r>
                        <a:rPr sz="1300" spc="-5" dirty="0">
                          <a:latin typeface="Calibri"/>
                          <a:cs typeface="Calibri"/>
                        </a:rPr>
                        <a:t>3. </a:t>
                      </a:r>
                      <a:r>
                        <a:rPr sz="1300" spc="-30" dirty="0">
                          <a:latin typeface="Calibri"/>
                          <a:cs typeface="Calibri"/>
                        </a:rPr>
                        <a:t>Taejae </a:t>
                      </a:r>
                      <a:r>
                        <a:rPr sz="1300" spc="-5" dirty="0">
                          <a:latin typeface="Calibri"/>
                          <a:cs typeface="Calibri"/>
                        </a:rPr>
                        <a:t>Jeon, </a:t>
                      </a:r>
                      <a:r>
                        <a:rPr sz="1300" spc="-395" dirty="0">
                          <a:latin typeface="Calibri"/>
                          <a:cs typeface="Calibri"/>
                        </a:rPr>
                        <a:t> </a:t>
                      </a:r>
                      <a:r>
                        <a:rPr sz="1300" spc="-10" dirty="0">
                          <a:latin typeface="Calibri"/>
                          <a:cs typeface="Calibri"/>
                        </a:rPr>
                        <a:t>Hanbyeol </a:t>
                      </a:r>
                      <a:r>
                        <a:rPr sz="1300" spc="-5" dirty="0">
                          <a:latin typeface="Calibri"/>
                          <a:cs typeface="Calibri"/>
                        </a:rPr>
                        <a:t>Bae </a:t>
                      </a:r>
                      <a:r>
                        <a:rPr sz="1300" dirty="0">
                          <a:latin typeface="Calibri"/>
                          <a:cs typeface="Calibri"/>
                        </a:rPr>
                        <a:t> </a:t>
                      </a:r>
                      <a:r>
                        <a:rPr sz="1300" spc="-5" dirty="0">
                          <a:latin typeface="Calibri"/>
                          <a:cs typeface="Calibri"/>
                        </a:rPr>
                        <a:t>2020</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tc>
                  <a:txBody>
                    <a:bodyPr/>
                    <a:lstStyle/>
                    <a:p>
                      <a:pPr marL="90805" marR="190500">
                        <a:lnSpc>
                          <a:spcPct val="83800"/>
                        </a:lnSpc>
                        <a:spcBef>
                          <a:spcPts val="265"/>
                        </a:spcBef>
                      </a:pPr>
                      <a:r>
                        <a:rPr sz="1300" spc="-5" dirty="0">
                          <a:latin typeface="Calibri"/>
                          <a:cs typeface="Calibri"/>
                        </a:rPr>
                        <a:t>Support </a:t>
                      </a:r>
                      <a:r>
                        <a:rPr sz="1300" spc="-10" dirty="0">
                          <a:latin typeface="Calibri"/>
                          <a:cs typeface="Calibri"/>
                        </a:rPr>
                        <a:t>vector </a:t>
                      </a:r>
                      <a:r>
                        <a:rPr sz="1300" spc="-5" dirty="0">
                          <a:latin typeface="Calibri"/>
                          <a:cs typeface="Calibri"/>
                        </a:rPr>
                        <a:t>/binary </a:t>
                      </a:r>
                      <a:r>
                        <a:rPr sz="1300" spc="-395" dirty="0">
                          <a:latin typeface="Calibri"/>
                          <a:cs typeface="Calibri"/>
                        </a:rPr>
                        <a:t> </a:t>
                      </a:r>
                      <a:r>
                        <a:rPr sz="1300" spc="-10" dirty="0">
                          <a:latin typeface="Calibri"/>
                          <a:cs typeface="Calibri"/>
                        </a:rPr>
                        <a:t>tree architecture </a:t>
                      </a:r>
                      <a:r>
                        <a:rPr sz="1300" spc="-15" dirty="0">
                          <a:latin typeface="Calibri"/>
                          <a:cs typeface="Calibri"/>
                        </a:rPr>
                        <a:t>for </a:t>
                      </a:r>
                      <a:r>
                        <a:rPr sz="1300" spc="-10" dirty="0">
                          <a:latin typeface="Calibri"/>
                          <a:cs typeface="Calibri"/>
                        </a:rPr>
                        <a:t> facial stress </a:t>
                      </a:r>
                      <a:r>
                        <a:rPr sz="1300" spc="-5" dirty="0">
                          <a:latin typeface="Calibri"/>
                          <a:cs typeface="Calibri"/>
                        </a:rPr>
                        <a:t> </a:t>
                      </a:r>
                      <a:r>
                        <a:rPr sz="1300" spc="-15" dirty="0">
                          <a:latin typeface="Calibri"/>
                          <a:cs typeface="Calibri"/>
                        </a:rPr>
                        <a:t>recognization </a:t>
                      </a:r>
                      <a:r>
                        <a:rPr sz="1300" spc="-5" dirty="0">
                          <a:latin typeface="Calibri"/>
                          <a:cs typeface="Calibri"/>
                        </a:rPr>
                        <a:t>based on </a:t>
                      </a:r>
                      <a:r>
                        <a:rPr sz="1300" spc="-395" dirty="0">
                          <a:latin typeface="Calibri"/>
                          <a:cs typeface="Calibri"/>
                        </a:rPr>
                        <a:t> </a:t>
                      </a:r>
                      <a:r>
                        <a:rPr sz="1300" spc="-10" dirty="0">
                          <a:latin typeface="Calibri"/>
                          <a:cs typeface="Calibri"/>
                        </a:rPr>
                        <a:t>gabor</a:t>
                      </a:r>
                      <a:r>
                        <a:rPr sz="1300" spc="-25" dirty="0">
                          <a:latin typeface="Calibri"/>
                          <a:cs typeface="Calibri"/>
                        </a:rPr>
                        <a:t> </a:t>
                      </a:r>
                      <a:r>
                        <a:rPr sz="1300" spc="-5" dirty="0">
                          <a:latin typeface="Calibri"/>
                          <a:cs typeface="Calibri"/>
                        </a:rPr>
                        <a:t>and</a:t>
                      </a:r>
                      <a:r>
                        <a:rPr sz="1300" spc="-15" dirty="0">
                          <a:latin typeface="Calibri"/>
                          <a:cs typeface="Calibri"/>
                        </a:rPr>
                        <a:t> </a:t>
                      </a:r>
                      <a:r>
                        <a:rPr sz="1300" spc="-10" dirty="0">
                          <a:latin typeface="Calibri"/>
                          <a:cs typeface="Calibri"/>
                        </a:rPr>
                        <a:t>HOG </a:t>
                      </a:r>
                      <a:r>
                        <a:rPr sz="1300" spc="-20" dirty="0">
                          <a:latin typeface="Calibri"/>
                          <a:cs typeface="Calibri"/>
                        </a:rPr>
                        <a:t>feature</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tc>
                  <a:txBody>
                    <a:bodyPr/>
                    <a:lstStyle/>
                    <a:p>
                      <a:pPr marL="90805" marR="187960">
                        <a:lnSpc>
                          <a:spcPct val="83800"/>
                        </a:lnSpc>
                        <a:spcBef>
                          <a:spcPts val="265"/>
                        </a:spcBef>
                      </a:pPr>
                      <a:r>
                        <a:rPr sz="1300" spc="-10" dirty="0">
                          <a:latin typeface="Calibri"/>
                          <a:cs typeface="Calibri"/>
                        </a:rPr>
                        <a:t>Proposed </a:t>
                      </a:r>
                      <a:r>
                        <a:rPr sz="1300" dirty="0">
                          <a:latin typeface="Calibri"/>
                          <a:cs typeface="Calibri"/>
                        </a:rPr>
                        <a:t>an </a:t>
                      </a:r>
                      <a:r>
                        <a:rPr sz="1300" spc="-5" dirty="0">
                          <a:latin typeface="Calibri"/>
                          <a:cs typeface="Calibri"/>
                        </a:rPr>
                        <a:t>algorithm </a:t>
                      </a:r>
                      <a:r>
                        <a:rPr sz="1300" spc="-395" dirty="0">
                          <a:latin typeface="Calibri"/>
                          <a:cs typeface="Calibri"/>
                        </a:rPr>
                        <a:t> </a:t>
                      </a:r>
                      <a:r>
                        <a:rPr sz="1300" spc="-10" dirty="0">
                          <a:latin typeface="Calibri"/>
                          <a:cs typeface="Calibri"/>
                        </a:rPr>
                        <a:t>that </a:t>
                      </a:r>
                      <a:r>
                        <a:rPr sz="1300" spc="-5" dirty="0">
                          <a:latin typeface="Calibri"/>
                          <a:cs typeface="Calibri"/>
                        </a:rPr>
                        <a:t>uses </a:t>
                      </a:r>
                      <a:r>
                        <a:rPr sz="1300" dirty="0">
                          <a:latin typeface="Calibri"/>
                          <a:cs typeface="Calibri"/>
                        </a:rPr>
                        <a:t>a </a:t>
                      </a:r>
                      <a:r>
                        <a:rPr sz="1300" spc="-10" dirty="0">
                          <a:latin typeface="Calibri"/>
                          <a:cs typeface="Calibri"/>
                        </a:rPr>
                        <a:t>cascade </a:t>
                      </a:r>
                      <a:r>
                        <a:rPr sz="1300" spc="-5" dirty="0">
                          <a:latin typeface="Calibri"/>
                          <a:cs typeface="Calibri"/>
                        </a:rPr>
                        <a:t> method</a:t>
                      </a:r>
                      <a:r>
                        <a:rPr sz="1300" spc="-30" dirty="0">
                          <a:latin typeface="Calibri"/>
                          <a:cs typeface="Calibri"/>
                        </a:rPr>
                        <a:t> </a:t>
                      </a:r>
                      <a:r>
                        <a:rPr sz="1300" spc="-5" dirty="0">
                          <a:latin typeface="Calibri"/>
                          <a:cs typeface="Calibri"/>
                        </a:rPr>
                        <a:t>of</a:t>
                      </a:r>
                      <a:r>
                        <a:rPr sz="1300" spc="-20" dirty="0">
                          <a:latin typeface="Calibri"/>
                          <a:cs typeface="Calibri"/>
                        </a:rPr>
                        <a:t> </a:t>
                      </a:r>
                      <a:r>
                        <a:rPr sz="1300" spc="-5" dirty="0">
                          <a:latin typeface="Calibri"/>
                          <a:cs typeface="Calibri"/>
                        </a:rPr>
                        <a:t>the</a:t>
                      </a:r>
                      <a:r>
                        <a:rPr sz="1300" spc="-20" dirty="0">
                          <a:latin typeface="Calibri"/>
                          <a:cs typeface="Calibri"/>
                        </a:rPr>
                        <a:t> </a:t>
                      </a:r>
                      <a:r>
                        <a:rPr sz="1300" spc="-15" dirty="0">
                          <a:latin typeface="Calibri"/>
                          <a:cs typeface="Calibri"/>
                        </a:rPr>
                        <a:t>features </a:t>
                      </a:r>
                      <a:r>
                        <a:rPr sz="1300" spc="-390" dirty="0">
                          <a:latin typeface="Calibri"/>
                          <a:cs typeface="Calibri"/>
                        </a:rPr>
                        <a:t> </a:t>
                      </a:r>
                      <a:r>
                        <a:rPr sz="1300" spc="-5" dirty="0">
                          <a:latin typeface="Calibri"/>
                          <a:cs typeface="Calibri"/>
                        </a:rPr>
                        <a:t>if</a:t>
                      </a:r>
                      <a:r>
                        <a:rPr sz="1300" spc="-20" dirty="0">
                          <a:latin typeface="Calibri"/>
                          <a:cs typeface="Calibri"/>
                        </a:rPr>
                        <a:t> </a:t>
                      </a:r>
                      <a:r>
                        <a:rPr sz="1300" spc="-15" dirty="0">
                          <a:latin typeface="Calibri"/>
                          <a:cs typeface="Calibri"/>
                        </a:rPr>
                        <a:t>extracted</a:t>
                      </a:r>
                      <a:r>
                        <a:rPr sz="1300" spc="-20" dirty="0">
                          <a:latin typeface="Calibri"/>
                          <a:cs typeface="Calibri"/>
                        </a:rPr>
                        <a:t> </a:t>
                      </a:r>
                      <a:r>
                        <a:rPr sz="1300" spc="-5" dirty="0">
                          <a:latin typeface="Calibri"/>
                          <a:cs typeface="Calibri"/>
                        </a:rPr>
                        <a:t>by</a:t>
                      </a:r>
                      <a:r>
                        <a:rPr sz="1300" spc="-25" dirty="0">
                          <a:latin typeface="Calibri"/>
                          <a:cs typeface="Calibri"/>
                        </a:rPr>
                        <a:t> </a:t>
                      </a:r>
                      <a:r>
                        <a:rPr sz="1300" spc="-10" dirty="0">
                          <a:latin typeface="Calibri"/>
                          <a:cs typeface="Calibri"/>
                        </a:rPr>
                        <a:t>random</a:t>
                      </a:r>
                      <a:endParaRPr sz="1300">
                        <a:latin typeface="Calibri"/>
                        <a:cs typeface="Calibri"/>
                      </a:endParaRPr>
                    </a:p>
                    <a:p>
                      <a:pPr marL="90805" marR="90805">
                        <a:lnSpc>
                          <a:spcPts val="1810"/>
                        </a:lnSpc>
                        <a:spcBef>
                          <a:spcPts val="5"/>
                        </a:spcBef>
                      </a:pPr>
                      <a:r>
                        <a:rPr sz="1300" spc="-10" dirty="0">
                          <a:latin typeface="Calibri"/>
                          <a:cs typeface="Calibri"/>
                        </a:rPr>
                        <a:t>–fern</a:t>
                      </a:r>
                      <a:r>
                        <a:rPr sz="1300" spc="-5" dirty="0">
                          <a:latin typeface="Calibri"/>
                          <a:cs typeface="Calibri"/>
                        </a:rPr>
                        <a:t> </a:t>
                      </a:r>
                      <a:r>
                        <a:rPr sz="1300" dirty="0">
                          <a:latin typeface="Calibri"/>
                          <a:cs typeface="Calibri"/>
                        </a:rPr>
                        <a:t>and</a:t>
                      </a:r>
                      <a:r>
                        <a:rPr sz="1300" spc="405" dirty="0">
                          <a:latin typeface="Calibri"/>
                          <a:cs typeface="Calibri"/>
                        </a:rPr>
                        <a:t> </a:t>
                      </a:r>
                      <a:r>
                        <a:rPr sz="1300" spc="-5" dirty="0">
                          <a:latin typeface="Calibri"/>
                          <a:cs typeface="Calibri"/>
                        </a:rPr>
                        <a:t>the </a:t>
                      </a:r>
                      <a:r>
                        <a:rPr sz="1300" dirty="0">
                          <a:latin typeface="Calibri"/>
                          <a:cs typeface="Calibri"/>
                        </a:rPr>
                        <a:t> </a:t>
                      </a:r>
                      <a:r>
                        <a:rPr sz="1300" spc="-10" dirty="0">
                          <a:latin typeface="Calibri"/>
                          <a:cs typeface="Calibri"/>
                        </a:rPr>
                        <a:t>regression</a:t>
                      </a:r>
                      <a:r>
                        <a:rPr sz="1300" spc="-35" dirty="0">
                          <a:latin typeface="Calibri"/>
                          <a:cs typeface="Calibri"/>
                        </a:rPr>
                        <a:t> </a:t>
                      </a:r>
                      <a:r>
                        <a:rPr sz="1300" spc="-10" dirty="0">
                          <a:latin typeface="Calibri"/>
                          <a:cs typeface="Calibri"/>
                        </a:rPr>
                        <a:t>tree</a:t>
                      </a:r>
                      <a:r>
                        <a:rPr sz="1300" spc="-25" dirty="0">
                          <a:latin typeface="Calibri"/>
                          <a:cs typeface="Calibri"/>
                        </a:rPr>
                        <a:t> </a:t>
                      </a:r>
                      <a:r>
                        <a:rPr sz="1300" spc="-5" dirty="0">
                          <a:latin typeface="Calibri"/>
                          <a:cs typeface="Calibri"/>
                        </a:rPr>
                        <a:t>classifier</a:t>
                      </a:r>
                      <a:endParaRPr sz="1300">
                        <a:latin typeface="Calibri"/>
                        <a:cs typeface="Calibri"/>
                      </a:endParaRPr>
                    </a:p>
                  </a:txBody>
                  <a:tcPr marL="0" marR="0" marT="252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tc>
                  <a:txBody>
                    <a:bodyPr/>
                    <a:lstStyle/>
                    <a:p>
                      <a:pPr marL="90805" marR="122555">
                        <a:lnSpc>
                          <a:spcPts val="1810"/>
                        </a:lnSpc>
                        <a:spcBef>
                          <a:spcPts val="270"/>
                        </a:spcBef>
                      </a:pPr>
                      <a:r>
                        <a:rPr sz="1300" spc="-10" dirty="0">
                          <a:latin typeface="Calibri"/>
                          <a:cs typeface="Calibri"/>
                        </a:rPr>
                        <a:t>Regresses analization </a:t>
                      </a:r>
                      <a:r>
                        <a:rPr sz="1300" spc="-5" dirty="0">
                          <a:latin typeface="Calibri"/>
                          <a:cs typeface="Calibri"/>
                        </a:rPr>
                        <a:t>of </a:t>
                      </a:r>
                      <a:r>
                        <a:rPr sz="1300" spc="-395" dirty="0">
                          <a:latin typeface="Calibri"/>
                          <a:cs typeface="Calibri"/>
                        </a:rPr>
                        <a:t> </a:t>
                      </a:r>
                      <a:r>
                        <a:rPr sz="1300" spc="-5" dirty="0">
                          <a:latin typeface="Calibri"/>
                          <a:cs typeface="Calibri"/>
                        </a:rPr>
                        <a:t>image.</a:t>
                      </a:r>
                      <a:endParaRPr sz="1300">
                        <a:latin typeface="Calibri"/>
                        <a:cs typeface="Calibri"/>
                      </a:endParaRPr>
                    </a:p>
                  </a:txBody>
                  <a:tcPr marL="0" marR="0" marT="25691"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4E8"/>
                    </a:solidFill>
                  </a:tcPr>
                </a:tc>
                <a:extLst>
                  <a:ext uri="{0D108BD9-81ED-4DB2-BD59-A6C34878D82A}">
                    <a16:rowId xmlns="" xmlns:a16="http://schemas.microsoft.com/office/drawing/2014/main" val="10003"/>
                  </a:ext>
                </a:extLst>
              </a:tr>
            </a:tbl>
          </a:graphicData>
        </a:graphic>
      </p:graphicFrame>
      <p:sp>
        <p:nvSpPr>
          <p:cNvPr id="3" name="object 3"/>
          <p:cNvSpPr txBox="1">
            <a:spLocks noGrp="1"/>
          </p:cNvSpPr>
          <p:nvPr>
            <p:ph type="title"/>
          </p:nvPr>
        </p:nvSpPr>
        <p:spPr>
          <a:xfrm>
            <a:off x="3233313" y="930755"/>
            <a:ext cx="3243218" cy="364126"/>
          </a:xfrm>
          <a:prstGeom prst="rect">
            <a:avLst/>
          </a:prstGeom>
        </p:spPr>
        <p:txBody>
          <a:bodyPr vert="horz" wrap="square" lIns="0" tIns="12370" rIns="0" bIns="0" rtlCol="0" anchor="ctr">
            <a:spAutoFit/>
          </a:bodyPr>
          <a:lstStyle/>
          <a:p>
            <a:pPr marL="9515">
              <a:spcBef>
                <a:spcPts val="97"/>
              </a:spcBef>
            </a:pPr>
            <a:r>
              <a:rPr sz="2285" u="heavy" spc="-4" dirty="0">
                <a:uFill>
                  <a:solidFill>
                    <a:srgbClr val="000000"/>
                  </a:solidFill>
                </a:uFill>
              </a:rPr>
              <a:t>LITERATURE</a:t>
            </a:r>
            <a:r>
              <a:rPr sz="2285" spc="34" dirty="0"/>
              <a:t> </a:t>
            </a:r>
            <a:r>
              <a:rPr sz="2285" u="heavy" spc="15" dirty="0">
                <a:uFill>
                  <a:solidFill>
                    <a:srgbClr val="000000"/>
                  </a:solidFill>
                </a:uFill>
              </a:rPr>
              <a:t>REVIEW</a:t>
            </a:r>
            <a:endParaRPr sz="228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46918" y="1198424"/>
          <a:ext cx="8008850" cy="4102153"/>
        </p:xfrm>
        <a:graphic>
          <a:graphicData uri="http://schemas.openxmlformats.org/drawingml/2006/table">
            <a:tbl>
              <a:tblPr firstRow="1" bandRow="1">
                <a:tableStyleId>{2D5ABB26-0587-4C30-8999-92F81FD0307C}</a:tableStyleId>
              </a:tblPr>
              <a:tblGrid>
                <a:gridCol w="3974928">
                  <a:extLst>
                    <a:ext uri="{9D8B030D-6E8A-4147-A177-3AD203B41FA5}">
                      <a16:colId xmlns="" xmlns:a16="http://schemas.microsoft.com/office/drawing/2014/main" val="20000"/>
                    </a:ext>
                  </a:extLst>
                </a:gridCol>
                <a:gridCol w="4033922">
                  <a:extLst>
                    <a:ext uri="{9D8B030D-6E8A-4147-A177-3AD203B41FA5}">
                      <a16:colId xmlns="" xmlns:a16="http://schemas.microsoft.com/office/drawing/2014/main" val="20001"/>
                    </a:ext>
                  </a:extLst>
                </a:gridCol>
              </a:tblGrid>
              <a:tr h="2154510">
                <a:tc>
                  <a:txBody>
                    <a:bodyPr/>
                    <a:lstStyle/>
                    <a:p>
                      <a:pPr>
                        <a:lnSpc>
                          <a:spcPct val="100000"/>
                        </a:lnSpc>
                      </a:pPr>
                      <a:endParaRPr sz="2000">
                        <a:latin typeface="Times New Roman"/>
                        <a:cs typeface="Times New Roman"/>
                      </a:endParaRPr>
                    </a:p>
                    <a:p>
                      <a:pPr>
                        <a:lnSpc>
                          <a:spcPct val="100000"/>
                        </a:lnSpc>
                        <a:spcBef>
                          <a:spcPts val="20"/>
                        </a:spcBef>
                      </a:pPr>
                      <a:endParaRPr sz="1600">
                        <a:latin typeface="Times New Roman"/>
                        <a:cs typeface="Times New Roman"/>
                      </a:endParaRPr>
                    </a:p>
                    <a:p>
                      <a:pPr marL="655955">
                        <a:lnSpc>
                          <a:spcPts val="2880"/>
                        </a:lnSpc>
                        <a:spcBef>
                          <a:spcPts val="5"/>
                        </a:spcBef>
                      </a:pPr>
                      <a:r>
                        <a:rPr sz="1900" b="1" spc="-5" dirty="0">
                          <a:latin typeface="Times New Roman"/>
                          <a:cs typeface="Times New Roman"/>
                        </a:rPr>
                        <a:t>A.</a:t>
                      </a:r>
                      <a:r>
                        <a:rPr sz="1900" b="1" spc="-25" dirty="0">
                          <a:latin typeface="Times New Roman"/>
                          <a:cs typeface="Times New Roman"/>
                        </a:rPr>
                        <a:t> </a:t>
                      </a:r>
                      <a:r>
                        <a:rPr sz="1900" b="1" spc="-10" dirty="0">
                          <a:latin typeface="Times New Roman"/>
                          <a:cs typeface="Times New Roman"/>
                        </a:rPr>
                        <a:t>Stress</a:t>
                      </a:r>
                      <a:r>
                        <a:rPr sz="1900" b="1" spc="-25" dirty="0">
                          <a:latin typeface="Times New Roman"/>
                          <a:cs typeface="Times New Roman"/>
                        </a:rPr>
                        <a:t> </a:t>
                      </a:r>
                      <a:r>
                        <a:rPr sz="1900" b="1" spc="-5" dirty="0">
                          <a:latin typeface="Times New Roman"/>
                          <a:cs typeface="Times New Roman"/>
                        </a:rPr>
                        <a:t>Recognition</a:t>
                      </a:r>
                      <a:r>
                        <a:rPr sz="1900" b="1" spc="-20" dirty="0">
                          <a:latin typeface="Times New Roman"/>
                          <a:cs typeface="Times New Roman"/>
                        </a:rPr>
                        <a:t> </a:t>
                      </a:r>
                      <a:r>
                        <a:rPr sz="1900" b="1" spc="-5" dirty="0">
                          <a:latin typeface="Times New Roman"/>
                          <a:cs typeface="Times New Roman"/>
                        </a:rPr>
                        <a:t>using</a:t>
                      </a:r>
                      <a:r>
                        <a:rPr sz="1900" b="1" spc="-15" dirty="0">
                          <a:latin typeface="Times New Roman"/>
                          <a:cs typeface="Times New Roman"/>
                        </a:rPr>
                        <a:t> </a:t>
                      </a:r>
                      <a:r>
                        <a:rPr sz="1900" b="1" spc="-5" dirty="0">
                          <a:latin typeface="Times New Roman"/>
                          <a:cs typeface="Times New Roman"/>
                        </a:rPr>
                        <a:t>Bio</a:t>
                      </a:r>
                      <a:endParaRPr sz="1900">
                        <a:latin typeface="Times New Roman"/>
                        <a:cs typeface="Times New Roman"/>
                      </a:endParaRPr>
                    </a:p>
                    <a:p>
                      <a:pPr marL="2154555">
                        <a:lnSpc>
                          <a:spcPts val="2880"/>
                        </a:lnSpc>
                      </a:pPr>
                      <a:r>
                        <a:rPr sz="1900" b="1" spc="-5" dirty="0">
                          <a:latin typeface="Times New Roman"/>
                          <a:cs typeface="Times New Roman"/>
                        </a:rPr>
                        <a:t>signals</a:t>
                      </a: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marR="109220">
                        <a:lnSpc>
                          <a:spcPct val="92200"/>
                        </a:lnSpc>
                        <a:spcBef>
                          <a:spcPts val="335"/>
                        </a:spcBef>
                      </a:pPr>
                      <a:r>
                        <a:rPr sz="1300" spc="-5" dirty="0">
                          <a:latin typeface="Times New Roman"/>
                          <a:cs typeface="Times New Roman"/>
                        </a:rPr>
                        <a:t>Bio</a:t>
                      </a:r>
                      <a:r>
                        <a:rPr sz="1300" spc="25" dirty="0">
                          <a:latin typeface="Times New Roman"/>
                          <a:cs typeface="Times New Roman"/>
                        </a:rPr>
                        <a:t> </a:t>
                      </a:r>
                      <a:r>
                        <a:rPr sz="1300" spc="-5" dirty="0">
                          <a:latin typeface="Times New Roman"/>
                          <a:cs typeface="Times New Roman"/>
                        </a:rPr>
                        <a:t>signals</a:t>
                      </a:r>
                      <a:r>
                        <a:rPr sz="1300" spc="15" dirty="0">
                          <a:latin typeface="Times New Roman"/>
                          <a:cs typeface="Times New Roman"/>
                        </a:rPr>
                        <a:t> </a:t>
                      </a:r>
                      <a:r>
                        <a:rPr sz="1300" spc="-5" dirty="0">
                          <a:latin typeface="Times New Roman"/>
                          <a:cs typeface="Times New Roman"/>
                        </a:rPr>
                        <a:t>were</a:t>
                      </a:r>
                      <a:r>
                        <a:rPr sz="1300" spc="25" dirty="0">
                          <a:latin typeface="Times New Roman"/>
                          <a:cs typeface="Times New Roman"/>
                        </a:rPr>
                        <a:t> </a:t>
                      </a:r>
                      <a:r>
                        <a:rPr sz="1300" dirty="0">
                          <a:latin typeface="Times New Roman"/>
                          <a:cs typeface="Times New Roman"/>
                        </a:rPr>
                        <a:t>used</a:t>
                      </a:r>
                      <a:r>
                        <a:rPr sz="1300" spc="25" dirty="0">
                          <a:latin typeface="Times New Roman"/>
                          <a:cs typeface="Times New Roman"/>
                        </a:rPr>
                        <a:t> </a:t>
                      </a:r>
                      <a:r>
                        <a:rPr sz="1300" spc="-5" dirty="0">
                          <a:latin typeface="Times New Roman"/>
                          <a:cs typeface="Times New Roman"/>
                        </a:rPr>
                        <a:t>in</a:t>
                      </a:r>
                      <a:r>
                        <a:rPr sz="1300" spc="25" dirty="0">
                          <a:latin typeface="Times New Roman"/>
                          <a:cs typeface="Times New Roman"/>
                        </a:rPr>
                        <a:t> </a:t>
                      </a:r>
                      <a:r>
                        <a:rPr sz="1300" spc="-5" dirty="0">
                          <a:latin typeface="Times New Roman"/>
                          <a:cs typeface="Times New Roman"/>
                        </a:rPr>
                        <a:t>early</a:t>
                      </a:r>
                      <a:r>
                        <a:rPr sz="1300" spc="20" dirty="0">
                          <a:latin typeface="Times New Roman"/>
                          <a:cs typeface="Times New Roman"/>
                        </a:rPr>
                        <a:t> </a:t>
                      </a:r>
                      <a:r>
                        <a:rPr sz="1300" spc="-5" dirty="0">
                          <a:latin typeface="Times New Roman"/>
                          <a:cs typeface="Times New Roman"/>
                        </a:rPr>
                        <a:t>stress</a:t>
                      </a:r>
                      <a:r>
                        <a:rPr sz="1300" spc="25" dirty="0">
                          <a:latin typeface="Times New Roman"/>
                          <a:cs typeface="Times New Roman"/>
                        </a:rPr>
                        <a:t> </a:t>
                      </a:r>
                      <a:r>
                        <a:rPr sz="1300" dirty="0">
                          <a:latin typeface="Times New Roman"/>
                          <a:cs typeface="Times New Roman"/>
                        </a:rPr>
                        <a:t>recognition </a:t>
                      </a:r>
                      <a:r>
                        <a:rPr sz="1300" spc="5" dirty="0">
                          <a:latin typeface="Times New Roman"/>
                          <a:cs typeface="Times New Roman"/>
                        </a:rPr>
                        <a:t> </a:t>
                      </a:r>
                      <a:r>
                        <a:rPr sz="1300" dirty="0">
                          <a:latin typeface="Times New Roman"/>
                          <a:cs typeface="Times New Roman"/>
                        </a:rPr>
                        <a:t>research </a:t>
                      </a:r>
                      <a:r>
                        <a:rPr sz="1300" spc="-5" dirty="0">
                          <a:latin typeface="Times New Roman"/>
                          <a:cs typeface="Times New Roman"/>
                        </a:rPr>
                        <a:t>because</a:t>
                      </a:r>
                      <a:r>
                        <a:rPr sz="1300" spc="5" dirty="0">
                          <a:latin typeface="Times New Roman"/>
                          <a:cs typeface="Times New Roman"/>
                        </a:rPr>
                        <a:t> </a:t>
                      </a:r>
                      <a:r>
                        <a:rPr sz="1300" spc="-5" dirty="0">
                          <a:latin typeface="Times New Roman"/>
                          <a:cs typeface="Times New Roman"/>
                        </a:rPr>
                        <a:t>they show the</a:t>
                      </a:r>
                      <a:r>
                        <a:rPr sz="1300" spc="5" dirty="0">
                          <a:latin typeface="Times New Roman"/>
                          <a:cs typeface="Times New Roman"/>
                        </a:rPr>
                        <a:t> </a:t>
                      </a:r>
                      <a:r>
                        <a:rPr sz="1300" dirty="0">
                          <a:latin typeface="Times New Roman"/>
                          <a:cs typeface="Times New Roman"/>
                        </a:rPr>
                        <a:t>body's</a:t>
                      </a:r>
                      <a:r>
                        <a:rPr sz="1300" spc="-5" dirty="0">
                          <a:latin typeface="Times New Roman"/>
                          <a:cs typeface="Times New Roman"/>
                        </a:rPr>
                        <a:t> most</a:t>
                      </a:r>
                      <a:r>
                        <a:rPr sz="1300" dirty="0">
                          <a:latin typeface="Times New Roman"/>
                          <a:cs typeface="Times New Roman"/>
                        </a:rPr>
                        <a:t> </a:t>
                      </a:r>
                      <a:r>
                        <a:rPr sz="1300" spc="-5" dirty="0">
                          <a:latin typeface="Times New Roman"/>
                          <a:cs typeface="Times New Roman"/>
                        </a:rPr>
                        <a:t>sensitive </a:t>
                      </a:r>
                      <a:r>
                        <a:rPr sz="1300" dirty="0">
                          <a:latin typeface="Times New Roman"/>
                          <a:cs typeface="Times New Roman"/>
                        </a:rPr>
                        <a:t> </a:t>
                      </a:r>
                      <a:r>
                        <a:rPr sz="1300" spc="-5" dirty="0">
                          <a:latin typeface="Times New Roman"/>
                          <a:cs typeface="Times New Roman"/>
                        </a:rPr>
                        <a:t>changes,</a:t>
                      </a:r>
                      <a:r>
                        <a:rPr sz="1300" spc="5" dirty="0">
                          <a:latin typeface="Times New Roman"/>
                          <a:cs typeface="Times New Roman"/>
                        </a:rPr>
                        <a:t> </a:t>
                      </a:r>
                      <a:r>
                        <a:rPr sz="1300" spc="-5" dirty="0">
                          <a:latin typeface="Times New Roman"/>
                          <a:cs typeface="Times New Roman"/>
                        </a:rPr>
                        <a:t>while</a:t>
                      </a:r>
                      <a:r>
                        <a:rPr sz="1300" spc="10" dirty="0">
                          <a:latin typeface="Times New Roman"/>
                          <a:cs typeface="Times New Roman"/>
                        </a:rPr>
                        <a:t> </a:t>
                      </a:r>
                      <a:r>
                        <a:rPr sz="1300" dirty="0">
                          <a:latin typeface="Times New Roman"/>
                          <a:cs typeface="Times New Roman"/>
                        </a:rPr>
                        <a:t>allowing it</a:t>
                      </a:r>
                      <a:r>
                        <a:rPr sz="1300" spc="5"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identify</a:t>
                      </a:r>
                      <a:r>
                        <a:rPr sz="1300" spc="5" dirty="0">
                          <a:latin typeface="Times New Roman"/>
                          <a:cs typeface="Times New Roman"/>
                        </a:rPr>
                        <a:t> </a:t>
                      </a:r>
                      <a:r>
                        <a:rPr sz="1300" spc="-5" dirty="0">
                          <a:latin typeface="Times New Roman"/>
                          <a:cs typeface="Times New Roman"/>
                        </a:rPr>
                        <a:t>changes</a:t>
                      </a:r>
                      <a:r>
                        <a:rPr sz="1300" dirty="0">
                          <a:latin typeface="Times New Roman"/>
                          <a:cs typeface="Times New Roman"/>
                        </a:rPr>
                        <a:t> in the </a:t>
                      </a:r>
                      <a:r>
                        <a:rPr sz="1300" spc="5" dirty="0">
                          <a:latin typeface="Times New Roman"/>
                          <a:cs typeface="Times New Roman"/>
                        </a:rPr>
                        <a:t> </a:t>
                      </a:r>
                      <a:r>
                        <a:rPr sz="1300" dirty="0">
                          <a:latin typeface="Times New Roman"/>
                          <a:cs typeface="Times New Roman"/>
                        </a:rPr>
                        <a:t>body</a:t>
                      </a:r>
                      <a:r>
                        <a:rPr sz="1300" spc="-5" dirty="0">
                          <a:latin typeface="Times New Roman"/>
                          <a:cs typeface="Times New Roman"/>
                        </a:rPr>
                        <a:t> that</a:t>
                      </a:r>
                      <a:r>
                        <a:rPr sz="1300" dirty="0">
                          <a:latin typeface="Times New Roman"/>
                          <a:cs typeface="Times New Roman"/>
                        </a:rPr>
                        <a:t> are not</a:t>
                      </a:r>
                      <a:r>
                        <a:rPr sz="1300" spc="-5" dirty="0">
                          <a:latin typeface="Times New Roman"/>
                          <a:cs typeface="Times New Roman"/>
                        </a:rPr>
                        <a:t> </a:t>
                      </a:r>
                      <a:r>
                        <a:rPr sz="1300" dirty="0">
                          <a:latin typeface="Times New Roman"/>
                          <a:cs typeface="Times New Roman"/>
                        </a:rPr>
                        <a:t>revealed</a:t>
                      </a:r>
                      <a:r>
                        <a:rPr sz="1300" spc="-5" dirty="0">
                          <a:latin typeface="Times New Roman"/>
                          <a:cs typeface="Times New Roman"/>
                        </a:rPr>
                        <a:t> </a:t>
                      </a:r>
                      <a:r>
                        <a:rPr sz="1300" dirty="0">
                          <a:latin typeface="Times New Roman"/>
                          <a:cs typeface="Times New Roman"/>
                        </a:rPr>
                        <a:t>by face </a:t>
                      </a:r>
                      <a:r>
                        <a:rPr sz="1300" spc="-5" dirty="0">
                          <a:latin typeface="Times New Roman"/>
                          <a:cs typeface="Times New Roman"/>
                        </a:rPr>
                        <a:t>and </a:t>
                      </a:r>
                      <a:r>
                        <a:rPr sz="1300" spc="-10" dirty="0">
                          <a:latin typeface="Times New Roman"/>
                          <a:cs typeface="Times New Roman"/>
                        </a:rPr>
                        <a:t>behavior.</a:t>
                      </a:r>
                      <a:r>
                        <a:rPr sz="1300" spc="10" dirty="0">
                          <a:latin typeface="Times New Roman"/>
                          <a:cs typeface="Times New Roman"/>
                        </a:rPr>
                        <a:t> </a:t>
                      </a:r>
                      <a:r>
                        <a:rPr sz="1300" dirty="0">
                          <a:latin typeface="Times New Roman"/>
                          <a:cs typeface="Times New Roman"/>
                        </a:rPr>
                        <a:t>In</a:t>
                      </a:r>
                      <a:r>
                        <a:rPr sz="1300" spc="-5" dirty="0">
                          <a:latin typeface="Times New Roman"/>
                          <a:cs typeface="Times New Roman"/>
                        </a:rPr>
                        <a:t> </a:t>
                      </a:r>
                      <a:r>
                        <a:rPr sz="1300" dirty="0">
                          <a:latin typeface="Times New Roman"/>
                          <a:cs typeface="Times New Roman"/>
                        </a:rPr>
                        <a:t>these </a:t>
                      </a:r>
                      <a:r>
                        <a:rPr sz="1300" spc="-434" dirty="0">
                          <a:latin typeface="Times New Roman"/>
                          <a:cs typeface="Times New Roman"/>
                        </a:rPr>
                        <a:t> </a:t>
                      </a:r>
                      <a:r>
                        <a:rPr sz="1300" spc="-5" dirty="0">
                          <a:latin typeface="Times New Roman"/>
                          <a:cs typeface="Times New Roman"/>
                        </a:rPr>
                        <a:t>studies,</a:t>
                      </a:r>
                      <a:r>
                        <a:rPr sz="1300" spc="65" dirty="0">
                          <a:latin typeface="Times New Roman"/>
                          <a:cs typeface="Times New Roman"/>
                        </a:rPr>
                        <a:t> </a:t>
                      </a:r>
                      <a:r>
                        <a:rPr sz="1300" spc="-5" dirty="0">
                          <a:latin typeface="Times New Roman"/>
                          <a:cs typeface="Times New Roman"/>
                        </a:rPr>
                        <a:t>they</a:t>
                      </a:r>
                      <a:r>
                        <a:rPr sz="1300" spc="60" dirty="0">
                          <a:latin typeface="Times New Roman"/>
                          <a:cs typeface="Times New Roman"/>
                        </a:rPr>
                        <a:t> </a:t>
                      </a:r>
                      <a:r>
                        <a:rPr sz="1300" dirty="0">
                          <a:latin typeface="Times New Roman"/>
                          <a:cs typeface="Times New Roman"/>
                        </a:rPr>
                        <a:t>extracted</a:t>
                      </a:r>
                      <a:r>
                        <a:rPr sz="1300" spc="50" dirty="0">
                          <a:latin typeface="Times New Roman"/>
                          <a:cs typeface="Times New Roman"/>
                        </a:rPr>
                        <a:t> </a:t>
                      </a:r>
                      <a:r>
                        <a:rPr sz="1300" spc="-5" dirty="0">
                          <a:latin typeface="Times New Roman"/>
                          <a:cs typeface="Times New Roman"/>
                        </a:rPr>
                        <a:t>and</a:t>
                      </a:r>
                      <a:r>
                        <a:rPr sz="1300" spc="55" dirty="0">
                          <a:latin typeface="Times New Roman"/>
                          <a:cs typeface="Times New Roman"/>
                        </a:rPr>
                        <a:t> </a:t>
                      </a:r>
                      <a:r>
                        <a:rPr sz="1300" dirty="0">
                          <a:latin typeface="Times New Roman"/>
                          <a:cs typeface="Times New Roman"/>
                        </a:rPr>
                        <a:t>used</a:t>
                      </a:r>
                      <a:r>
                        <a:rPr sz="1300" spc="60" dirty="0">
                          <a:latin typeface="Times New Roman"/>
                          <a:cs typeface="Times New Roman"/>
                        </a:rPr>
                        <a:t> </a:t>
                      </a:r>
                      <a:r>
                        <a:rPr sz="1300" dirty="0">
                          <a:latin typeface="Times New Roman"/>
                          <a:cs typeface="Times New Roman"/>
                        </a:rPr>
                        <a:t>features</a:t>
                      </a:r>
                      <a:r>
                        <a:rPr sz="1300" spc="55" dirty="0">
                          <a:latin typeface="Times New Roman"/>
                          <a:cs typeface="Times New Roman"/>
                        </a:rPr>
                        <a:t> </a:t>
                      </a:r>
                      <a:r>
                        <a:rPr sz="1300" dirty="0">
                          <a:latin typeface="Times New Roman"/>
                          <a:cs typeface="Times New Roman"/>
                        </a:rPr>
                        <a:t>that</a:t>
                      </a:r>
                      <a:r>
                        <a:rPr sz="1300" spc="60" dirty="0">
                          <a:latin typeface="Times New Roman"/>
                          <a:cs typeface="Times New Roman"/>
                        </a:rPr>
                        <a:t> </a:t>
                      </a:r>
                      <a:r>
                        <a:rPr sz="1300" spc="-5" dirty="0">
                          <a:latin typeface="Times New Roman"/>
                          <a:cs typeface="Times New Roman"/>
                        </a:rPr>
                        <a:t>can </a:t>
                      </a:r>
                      <a:r>
                        <a:rPr sz="1300" dirty="0">
                          <a:latin typeface="Times New Roman"/>
                          <a:cs typeface="Times New Roman"/>
                        </a:rPr>
                        <a:t> </a:t>
                      </a:r>
                      <a:r>
                        <a:rPr sz="1300" spc="-5" dirty="0">
                          <a:latin typeface="Times New Roman"/>
                          <a:cs typeface="Times New Roman"/>
                        </a:rPr>
                        <a:t>express</a:t>
                      </a:r>
                      <a:r>
                        <a:rPr sz="1300" spc="5" dirty="0">
                          <a:latin typeface="Times New Roman"/>
                          <a:cs typeface="Times New Roman"/>
                        </a:rPr>
                        <a:t> </a:t>
                      </a:r>
                      <a:r>
                        <a:rPr sz="1300" spc="-5" dirty="0">
                          <a:latin typeface="Times New Roman"/>
                          <a:cs typeface="Times New Roman"/>
                        </a:rPr>
                        <a:t>stress</a:t>
                      </a:r>
                      <a:r>
                        <a:rPr sz="1300" dirty="0">
                          <a:latin typeface="Times New Roman"/>
                          <a:cs typeface="Times New Roman"/>
                        </a:rPr>
                        <a:t> </a:t>
                      </a:r>
                      <a:r>
                        <a:rPr sz="1300" spc="-5" dirty="0">
                          <a:latin typeface="Times New Roman"/>
                          <a:cs typeface="Times New Roman"/>
                        </a:rPr>
                        <a:t>in</a:t>
                      </a:r>
                      <a:r>
                        <a:rPr sz="1300" spc="5" dirty="0">
                          <a:latin typeface="Times New Roman"/>
                          <a:cs typeface="Times New Roman"/>
                        </a:rPr>
                        <a:t> </a:t>
                      </a:r>
                      <a:r>
                        <a:rPr sz="1300" dirty="0">
                          <a:latin typeface="Times New Roman"/>
                          <a:cs typeface="Times New Roman"/>
                        </a:rPr>
                        <a:t>bio</a:t>
                      </a:r>
                      <a:r>
                        <a:rPr sz="1300" spc="10" dirty="0">
                          <a:latin typeface="Times New Roman"/>
                          <a:cs typeface="Times New Roman"/>
                        </a:rPr>
                        <a:t> </a:t>
                      </a:r>
                      <a:r>
                        <a:rPr sz="1300" spc="-5" dirty="0">
                          <a:latin typeface="Times New Roman"/>
                          <a:cs typeface="Times New Roman"/>
                        </a:rPr>
                        <a:t>signals such</a:t>
                      </a:r>
                      <a:r>
                        <a:rPr sz="1300" spc="5" dirty="0">
                          <a:latin typeface="Times New Roman"/>
                          <a:cs typeface="Times New Roman"/>
                        </a:rPr>
                        <a:t> </a:t>
                      </a:r>
                      <a:r>
                        <a:rPr sz="1300" dirty="0">
                          <a:latin typeface="Times New Roman"/>
                          <a:cs typeface="Times New Roman"/>
                        </a:rPr>
                        <a:t>as</a:t>
                      </a:r>
                      <a:r>
                        <a:rPr sz="1300" spc="-5" dirty="0">
                          <a:latin typeface="Times New Roman"/>
                          <a:cs typeface="Times New Roman"/>
                        </a:rPr>
                        <a:t> Electrocardiogram, </a:t>
                      </a:r>
                      <a:r>
                        <a:rPr sz="1300" dirty="0">
                          <a:latin typeface="Times New Roman"/>
                          <a:cs typeface="Times New Roman"/>
                        </a:rPr>
                        <a:t> </a:t>
                      </a:r>
                      <a:r>
                        <a:rPr sz="1300" spc="-5" dirty="0">
                          <a:latin typeface="Times New Roman"/>
                          <a:cs typeface="Times New Roman"/>
                        </a:rPr>
                        <a:t>Electrodermal </a:t>
                      </a:r>
                      <a:r>
                        <a:rPr sz="1300" spc="-15" dirty="0">
                          <a:latin typeface="Times New Roman"/>
                          <a:cs typeface="Times New Roman"/>
                        </a:rPr>
                        <a:t>Activity, </a:t>
                      </a:r>
                      <a:r>
                        <a:rPr sz="1300" spc="-5" dirty="0">
                          <a:latin typeface="Times New Roman"/>
                          <a:cs typeface="Times New Roman"/>
                        </a:rPr>
                        <a:t>Respiration, Galvanic Skin </a:t>
                      </a:r>
                      <a:r>
                        <a:rPr sz="1300" dirty="0">
                          <a:latin typeface="Times New Roman"/>
                          <a:cs typeface="Times New Roman"/>
                        </a:rPr>
                        <a:t> </a:t>
                      </a:r>
                      <a:r>
                        <a:rPr sz="1300" spc="-5" dirty="0">
                          <a:latin typeface="Times New Roman"/>
                          <a:cs typeface="Times New Roman"/>
                        </a:rPr>
                        <a:t>Response</a:t>
                      </a:r>
                      <a:r>
                        <a:rPr sz="1300" dirty="0">
                          <a:latin typeface="Times New Roman"/>
                          <a:cs typeface="Times New Roman"/>
                        </a:rPr>
                        <a:t>,</a:t>
                      </a:r>
                      <a:r>
                        <a:rPr sz="1300" spc="5" dirty="0">
                          <a:latin typeface="Times New Roman"/>
                          <a:cs typeface="Times New Roman"/>
                        </a:rPr>
                        <a:t> a</a:t>
                      </a:r>
                      <a:r>
                        <a:rPr sz="1300" dirty="0">
                          <a:latin typeface="Times New Roman"/>
                          <a:cs typeface="Times New Roman"/>
                        </a:rPr>
                        <a:t>nd </a:t>
                      </a:r>
                      <a:r>
                        <a:rPr sz="1300" spc="-5" dirty="0">
                          <a:latin typeface="Times New Roman"/>
                          <a:cs typeface="Times New Roman"/>
                        </a:rPr>
                        <a:t>He</a:t>
                      </a:r>
                      <a:r>
                        <a:rPr sz="1300" spc="10" dirty="0">
                          <a:latin typeface="Times New Roman"/>
                          <a:cs typeface="Times New Roman"/>
                        </a:rPr>
                        <a:t>a</a:t>
                      </a:r>
                      <a:r>
                        <a:rPr sz="1300" dirty="0">
                          <a:latin typeface="Times New Roman"/>
                          <a:cs typeface="Times New Roman"/>
                        </a:rPr>
                        <a:t>rt</a:t>
                      </a:r>
                      <a:r>
                        <a:rPr sz="1300" spc="5" dirty="0">
                          <a:latin typeface="Times New Roman"/>
                          <a:cs typeface="Times New Roman"/>
                        </a:rPr>
                        <a:t> </a:t>
                      </a:r>
                      <a:r>
                        <a:rPr sz="1300" spc="-5" dirty="0">
                          <a:latin typeface="Times New Roman"/>
                          <a:cs typeface="Times New Roman"/>
                        </a:rPr>
                        <a:t>Rat</a:t>
                      </a:r>
                      <a:r>
                        <a:rPr sz="1300" dirty="0">
                          <a:latin typeface="Times New Roman"/>
                          <a:cs typeface="Times New Roman"/>
                        </a:rPr>
                        <a:t>e</a:t>
                      </a:r>
                      <a:r>
                        <a:rPr sz="1300" spc="-25" dirty="0">
                          <a:latin typeface="Times New Roman"/>
                          <a:cs typeface="Times New Roman"/>
                        </a:rPr>
                        <a:t> </a:t>
                      </a:r>
                      <a:r>
                        <a:rPr sz="1300" spc="-204" dirty="0">
                          <a:latin typeface="Times New Roman"/>
                          <a:cs typeface="Times New Roman"/>
                        </a:rPr>
                        <a:t>V</a:t>
                      </a:r>
                      <a:r>
                        <a:rPr sz="1300" spc="5" dirty="0">
                          <a:latin typeface="Times New Roman"/>
                          <a:cs typeface="Times New Roman"/>
                        </a:rPr>
                        <a:t>a</a:t>
                      </a:r>
                      <a:r>
                        <a:rPr sz="1300" dirty="0">
                          <a:latin typeface="Times New Roman"/>
                          <a:cs typeface="Times New Roman"/>
                        </a:rPr>
                        <a:t>riab</a:t>
                      </a:r>
                      <a:r>
                        <a:rPr sz="1300" spc="5" dirty="0">
                          <a:latin typeface="Times New Roman"/>
                          <a:cs typeface="Times New Roman"/>
                        </a:rPr>
                        <a:t>i</a:t>
                      </a:r>
                      <a:r>
                        <a:rPr sz="1300" spc="-5" dirty="0">
                          <a:latin typeface="Times New Roman"/>
                          <a:cs typeface="Times New Roman"/>
                        </a:rPr>
                        <a:t>l</a:t>
                      </a:r>
                      <a:r>
                        <a:rPr sz="1300" spc="5" dirty="0">
                          <a:latin typeface="Times New Roman"/>
                          <a:cs typeface="Times New Roman"/>
                        </a:rPr>
                        <a:t>i</a:t>
                      </a:r>
                      <a:r>
                        <a:rPr sz="1300" spc="-5" dirty="0">
                          <a:latin typeface="Times New Roman"/>
                          <a:cs typeface="Times New Roman"/>
                        </a:rPr>
                        <a:t>t</a:t>
                      </a:r>
                      <a:r>
                        <a:rPr sz="1300" spc="-125" dirty="0">
                          <a:latin typeface="Times New Roman"/>
                          <a:cs typeface="Times New Roman"/>
                        </a:rPr>
                        <a:t>y</a:t>
                      </a:r>
                      <a:r>
                        <a:rPr sz="1300" dirty="0">
                          <a:latin typeface="Times New Roman"/>
                          <a:cs typeface="Times New Roman"/>
                        </a:rPr>
                        <a:t>.</a:t>
                      </a:r>
                      <a:r>
                        <a:rPr sz="1300" spc="-105" dirty="0">
                          <a:latin typeface="Times New Roman"/>
                          <a:cs typeface="Times New Roman"/>
                        </a:rPr>
                        <a:t> </a:t>
                      </a:r>
                      <a:r>
                        <a:rPr sz="1300" spc="-5" dirty="0">
                          <a:latin typeface="Times New Roman"/>
                          <a:cs typeface="Times New Roman"/>
                        </a:rPr>
                        <a:t>An</a:t>
                      </a:r>
                      <a:r>
                        <a:rPr sz="1300" dirty="0">
                          <a:latin typeface="Times New Roman"/>
                          <a:cs typeface="Times New Roman"/>
                        </a:rPr>
                        <a:t>d</a:t>
                      </a:r>
                      <a:r>
                        <a:rPr sz="1300" spc="5" dirty="0">
                          <a:latin typeface="Times New Roman"/>
                          <a:cs typeface="Times New Roman"/>
                        </a:rPr>
                        <a:t> </a:t>
                      </a:r>
                      <a:r>
                        <a:rPr sz="1300" spc="-5" dirty="0">
                          <a:latin typeface="Times New Roman"/>
                          <a:cs typeface="Times New Roman"/>
                        </a:rPr>
                        <a:t>man</a:t>
                      </a:r>
                      <a:r>
                        <a:rPr sz="1300" dirty="0">
                          <a:latin typeface="Times New Roman"/>
                          <a:cs typeface="Times New Roman"/>
                        </a:rPr>
                        <a:t>y</a:t>
                      </a:r>
                      <a:r>
                        <a:rPr sz="1300" spc="5" dirty="0">
                          <a:latin typeface="Times New Roman"/>
                          <a:cs typeface="Times New Roman"/>
                        </a:rPr>
                        <a:t> </a:t>
                      </a:r>
                      <a:r>
                        <a:rPr sz="1300" dirty="0">
                          <a:latin typeface="Times New Roman"/>
                          <a:cs typeface="Times New Roman"/>
                        </a:rPr>
                        <a:t>of  </a:t>
                      </a:r>
                      <a:r>
                        <a:rPr sz="1300" spc="-5" dirty="0">
                          <a:latin typeface="Times New Roman"/>
                          <a:cs typeface="Times New Roman"/>
                        </a:rPr>
                        <a:t>them</a:t>
                      </a:r>
                      <a:r>
                        <a:rPr sz="1300" spc="5" dirty="0">
                          <a:latin typeface="Times New Roman"/>
                          <a:cs typeface="Times New Roman"/>
                        </a:rPr>
                        <a:t> </a:t>
                      </a:r>
                      <a:r>
                        <a:rPr sz="1300" spc="-5" dirty="0">
                          <a:latin typeface="Times New Roman"/>
                          <a:cs typeface="Times New Roman"/>
                        </a:rPr>
                        <a:t>used</a:t>
                      </a:r>
                      <a:r>
                        <a:rPr sz="1300" spc="5" dirty="0">
                          <a:latin typeface="Times New Roman"/>
                          <a:cs typeface="Times New Roman"/>
                        </a:rPr>
                        <a:t> </a:t>
                      </a:r>
                      <a:r>
                        <a:rPr sz="1300" spc="-5" dirty="0">
                          <a:latin typeface="Times New Roman"/>
                          <a:cs typeface="Times New Roman"/>
                        </a:rPr>
                        <a:t>classical</a:t>
                      </a:r>
                      <a:r>
                        <a:rPr sz="1300" spc="5" dirty="0">
                          <a:latin typeface="Times New Roman"/>
                          <a:cs typeface="Times New Roman"/>
                        </a:rPr>
                        <a:t> </a:t>
                      </a:r>
                      <a:r>
                        <a:rPr sz="1300" spc="-5" dirty="0">
                          <a:latin typeface="Times New Roman"/>
                          <a:cs typeface="Times New Roman"/>
                        </a:rPr>
                        <a:t>classifiers such</a:t>
                      </a:r>
                      <a:r>
                        <a:rPr sz="1300" spc="5" dirty="0">
                          <a:latin typeface="Times New Roman"/>
                          <a:cs typeface="Times New Roman"/>
                        </a:rPr>
                        <a:t> </a:t>
                      </a:r>
                      <a:r>
                        <a:rPr sz="1300" dirty="0">
                          <a:latin typeface="Times New Roman"/>
                          <a:cs typeface="Times New Roman"/>
                        </a:rPr>
                        <a:t>as</a:t>
                      </a:r>
                      <a:r>
                        <a:rPr sz="1300" spc="-5" dirty="0">
                          <a:latin typeface="Times New Roman"/>
                          <a:cs typeface="Times New Roman"/>
                        </a:rPr>
                        <a:t> Support</a:t>
                      </a:r>
                      <a:r>
                        <a:rPr sz="1300" spc="-30" dirty="0">
                          <a:latin typeface="Times New Roman"/>
                          <a:cs typeface="Times New Roman"/>
                        </a:rPr>
                        <a:t> </a:t>
                      </a:r>
                      <a:r>
                        <a:rPr sz="1300" spc="-35" dirty="0">
                          <a:latin typeface="Times New Roman"/>
                          <a:cs typeface="Times New Roman"/>
                        </a:rPr>
                        <a:t>Vector </a:t>
                      </a:r>
                      <a:r>
                        <a:rPr sz="1300" spc="-30" dirty="0">
                          <a:latin typeface="Times New Roman"/>
                          <a:cs typeface="Times New Roman"/>
                        </a:rPr>
                        <a:t> </a:t>
                      </a:r>
                      <a:r>
                        <a:rPr sz="1300" spc="-5" dirty="0">
                          <a:latin typeface="Times New Roman"/>
                          <a:cs typeface="Times New Roman"/>
                        </a:rPr>
                        <a:t>Machine, Linear Discriminant Analysis, Ad </a:t>
                      </a:r>
                      <a:r>
                        <a:rPr sz="1300" dirty="0">
                          <a:latin typeface="Times New Roman"/>
                          <a:cs typeface="Times New Roman"/>
                        </a:rPr>
                        <a:t>boost, and </a:t>
                      </a:r>
                      <a:r>
                        <a:rPr sz="1300" spc="5" dirty="0">
                          <a:latin typeface="Times New Roman"/>
                          <a:cs typeface="Times New Roman"/>
                        </a:rPr>
                        <a:t> </a:t>
                      </a:r>
                      <a:r>
                        <a:rPr sz="1300" spc="-5" dirty="0">
                          <a:latin typeface="Times New Roman"/>
                          <a:cs typeface="Times New Roman"/>
                        </a:rPr>
                        <a:t>K-Nearest</a:t>
                      </a:r>
                      <a:r>
                        <a:rPr sz="1300" dirty="0">
                          <a:latin typeface="Times New Roman"/>
                          <a:cs typeface="Times New Roman"/>
                        </a:rPr>
                        <a:t> </a:t>
                      </a:r>
                      <a:r>
                        <a:rPr sz="1300" spc="-15" dirty="0">
                          <a:latin typeface="Times New Roman"/>
                          <a:cs typeface="Times New Roman"/>
                        </a:rPr>
                        <a:t>Neighbor.</a:t>
                      </a:r>
                      <a:endParaRPr sz="1300">
                        <a:latin typeface="Times New Roman"/>
                        <a:cs typeface="Times New Roman"/>
                      </a:endParaRPr>
                    </a:p>
                  </a:txBody>
                  <a:tcPr marL="0" marR="0" marT="318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0"/>
                  </a:ext>
                </a:extLst>
              </a:tr>
              <a:tr h="1947643">
                <a:tc>
                  <a:txBody>
                    <a:bodyPr/>
                    <a:lstStyle/>
                    <a:p>
                      <a:pPr>
                        <a:lnSpc>
                          <a:spcPct val="100000"/>
                        </a:lnSpc>
                        <a:spcBef>
                          <a:spcPts val="25"/>
                        </a:spcBef>
                      </a:pPr>
                      <a:endParaRPr sz="2000">
                        <a:latin typeface="Times New Roman"/>
                        <a:cs typeface="Times New Roman"/>
                      </a:endParaRPr>
                    </a:p>
                    <a:p>
                      <a:pPr marL="2191385" marR="182880" indent="-2004695">
                        <a:lnSpc>
                          <a:spcPts val="2760"/>
                        </a:lnSpc>
                      </a:pPr>
                      <a:r>
                        <a:rPr sz="1900" b="1" dirty="0">
                          <a:latin typeface="Times New Roman"/>
                          <a:cs typeface="Times New Roman"/>
                        </a:rPr>
                        <a:t>B.</a:t>
                      </a:r>
                      <a:r>
                        <a:rPr sz="1900" b="1" spc="-20" dirty="0">
                          <a:latin typeface="Times New Roman"/>
                          <a:cs typeface="Times New Roman"/>
                        </a:rPr>
                        <a:t> </a:t>
                      </a:r>
                      <a:r>
                        <a:rPr sz="1900" b="1" spc="-15" dirty="0">
                          <a:latin typeface="Times New Roman"/>
                          <a:cs typeface="Times New Roman"/>
                        </a:rPr>
                        <a:t>Stress </a:t>
                      </a:r>
                      <a:r>
                        <a:rPr sz="1900" b="1" spc="-5" dirty="0">
                          <a:latin typeface="Times New Roman"/>
                          <a:cs typeface="Times New Roman"/>
                        </a:rPr>
                        <a:t>Recognition</a:t>
                      </a:r>
                      <a:r>
                        <a:rPr sz="1900" b="1" spc="-15" dirty="0">
                          <a:latin typeface="Times New Roman"/>
                          <a:cs typeface="Times New Roman"/>
                        </a:rPr>
                        <a:t> </a:t>
                      </a:r>
                      <a:r>
                        <a:rPr sz="1900" b="1" spc="-5" dirty="0">
                          <a:latin typeface="Times New Roman"/>
                          <a:cs typeface="Times New Roman"/>
                        </a:rPr>
                        <a:t>using</a:t>
                      </a:r>
                      <a:r>
                        <a:rPr sz="1900" b="1" spc="-70" dirty="0">
                          <a:latin typeface="Times New Roman"/>
                          <a:cs typeface="Times New Roman"/>
                        </a:rPr>
                        <a:t> </a:t>
                      </a:r>
                      <a:r>
                        <a:rPr sz="1900" b="1" spc="-5" dirty="0">
                          <a:latin typeface="Times New Roman"/>
                          <a:cs typeface="Times New Roman"/>
                        </a:rPr>
                        <a:t>Thermal </a:t>
                      </a:r>
                      <a:r>
                        <a:rPr sz="1900" b="1" spc="-610" dirty="0">
                          <a:latin typeface="Times New Roman"/>
                          <a:cs typeface="Times New Roman"/>
                        </a:rPr>
                        <a:t> </a:t>
                      </a:r>
                      <a:r>
                        <a:rPr sz="1900" b="1" spc="-5" dirty="0">
                          <a:latin typeface="Times New Roman"/>
                          <a:cs typeface="Times New Roman"/>
                        </a:rPr>
                        <a:t>Image</a:t>
                      </a:r>
                      <a:endParaRPr sz="1900">
                        <a:latin typeface="Times New Roman"/>
                        <a:cs typeface="Times New Roman"/>
                      </a:endParaRPr>
                    </a:p>
                  </a:txBody>
                  <a:tcPr marL="0" marR="0" marT="237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tc>
                  <a:txBody>
                    <a:bodyPr/>
                    <a:lstStyle/>
                    <a:p>
                      <a:pPr marL="91440" marR="114935">
                        <a:lnSpc>
                          <a:spcPct val="92200"/>
                        </a:lnSpc>
                        <a:spcBef>
                          <a:spcPts val="335"/>
                        </a:spcBef>
                      </a:pPr>
                      <a:r>
                        <a:rPr sz="1300" spc="-5" dirty="0">
                          <a:latin typeface="Times New Roman"/>
                          <a:cs typeface="Times New Roman"/>
                        </a:rPr>
                        <a:t>When</a:t>
                      </a:r>
                      <a:r>
                        <a:rPr sz="1300" dirty="0">
                          <a:latin typeface="Times New Roman"/>
                          <a:cs typeface="Times New Roman"/>
                        </a:rPr>
                        <a:t> a</a:t>
                      </a:r>
                      <a:r>
                        <a:rPr sz="1300" spc="-5" dirty="0">
                          <a:latin typeface="Times New Roman"/>
                          <a:cs typeface="Times New Roman"/>
                        </a:rPr>
                        <a:t> person</a:t>
                      </a:r>
                      <a:r>
                        <a:rPr sz="1300" spc="5"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stressed,</a:t>
                      </a:r>
                      <a:r>
                        <a:rPr sz="1300" spc="5" dirty="0">
                          <a:latin typeface="Times New Roman"/>
                          <a:cs typeface="Times New Roman"/>
                        </a:rPr>
                        <a:t> </a:t>
                      </a:r>
                      <a:r>
                        <a:rPr sz="1300" spc="-5" dirty="0">
                          <a:latin typeface="Times New Roman"/>
                          <a:cs typeface="Times New Roman"/>
                        </a:rPr>
                        <a:t>the</a:t>
                      </a:r>
                      <a:r>
                        <a:rPr sz="1300" dirty="0">
                          <a:latin typeface="Times New Roman"/>
                          <a:cs typeface="Times New Roman"/>
                        </a:rPr>
                        <a:t> blood flow of</a:t>
                      </a:r>
                      <a:r>
                        <a:rPr sz="1300" spc="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dirty="0">
                          <a:latin typeface="Times New Roman"/>
                          <a:cs typeface="Times New Roman"/>
                        </a:rPr>
                        <a:t>face </a:t>
                      </a:r>
                      <a:r>
                        <a:rPr sz="1300" spc="5" dirty="0">
                          <a:latin typeface="Times New Roman"/>
                          <a:cs typeface="Times New Roman"/>
                        </a:rPr>
                        <a:t> </a:t>
                      </a:r>
                      <a:r>
                        <a:rPr sz="1300" spc="-5" dirty="0">
                          <a:latin typeface="Times New Roman"/>
                          <a:cs typeface="Times New Roman"/>
                        </a:rPr>
                        <a:t>increases</a:t>
                      </a:r>
                      <a:r>
                        <a:rPr sz="1300" spc="-1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the</a:t>
                      </a:r>
                      <a:r>
                        <a:rPr sz="1300" dirty="0">
                          <a:latin typeface="Times New Roman"/>
                          <a:cs typeface="Times New Roman"/>
                        </a:rPr>
                        <a:t> temperature</a:t>
                      </a:r>
                      <a:r>
                        <a:rPr sz="1300" spc="5" dirty="0">
                          <a:latin typeface="Times New Roman"/>
                          <a:cs typeface="Times New Roman"/>
                        </a:rPr>
                        <a:t> </a:t>
                      </a:r>
                      <a:r>
                        <a:rPr sz="1300" dirty="0">
                          <a:latin typeface="Times New Roman"/>
                          <a:cs typeface="Times New Roman"/>
                        </a:rPr>
                        <a:t>of</a:t>
                      </a:r>
                      <a:r>
                        <a:rPr sz="1300" spc="-5" dirty="0">
                          <a:latin typeface="Times New Roman"/>
                          <a:cs typeface="Times New Roman"/>
                        </a:rPr>
                        <a:t> </a:t>
                      </a:r>
                      <a:r>
                        <a:rPr sz="1300" dirty="0">
                          <a:latin typeface="Times New Roman"/>
                          <a:cs typeface="Times New Roman"/>
                        </a:rPr>
                        <a:t>the</a:t>
                      </a:r>
                      <a:r>
                        <a:rPr sz="1300" spc="5" dirty="0">
                          <a:latin typeface="Times New Roman"/>
                          <a:cs typeface="Times New Roman"/>
                        </a:rPr>
                        <a:t> </a:t>
                      </a:r>
                      <a:r>
                        <a:rPr sz="1300" dirty="0">
                          <a:latin typeface="Times New Roman"/>
                          <a:cs typeface="Times New Roman"/>
                        </a:rPr>
                        <a:t>face</a:t>
                      </a:r>
                      <a:r>
                        <a:rPr sz="1300" spc="10" dirty="0">
                          <a:latin typeface="Times New Roman"/>
                          <a:cs typeface="Times New Roman"/>
                        </a:rPr>
                        <a:t> </a:t>
                      </a:r>
                      <a:r>
                        <a:rPr sz="1300" spc="-5" dirty="0">
                          <a:latin typeface="Times New Roman"/>
                          <a:cs typeface="Times New Roman"/>
                        </a:rPr>
                        <a:t>increases,</a:t>
                      </a:r>
                      <a:r>
                        <a:rPr sz="1300" spc="5" dirty="0">
                          <a:latin typeface="Times New Roman"/>
                          <a:cs typeface="Times New Roman"/>
                        </a:rPr>
                        <a:t> </a:t>
                      </a:r>
                      <a:r>
                        <a:rPr sz="1300" spc="-10" dirty="0">
                          <a:latin typeface="Times New Roman"/>
                          <a:cs typeface="Times New Roman"/>
                        </a:rPr>
                        <a:t>so</a:t>
                      </a:r>
                      <a:r>
                        <a:rPr sz="1300" dirty="0">
                          <a:latin typeface="Times New Roman"/>
                          <a:cs typeface="Times New Roman"/>
                        </a:rPr>
                        <a:t> a </a:t>
                      </a:r>
                      <a:r>
                        <a:rPr sz="1300" spc="5" dirty="0">
                          <a:latin typeface="Times New Roman"/>
                          <a:cs typeface="Times New Roman"/>
                        </a:rPr>
                        <a:t> </a:t>
                      </a:r>
                      <a:r>
                        <a:rPr sz="1300" spc="-5" dirty="0">
                          <a:latin typeface="Times New Roman"/>
                          <a:cs typeface="Times New Roman"/>
                        </a:rPr>
                        <a:t>lot</a:t>
                      </a:r>
                      <a:r>
                        <a:rPr sz="1300" dirty="0">
                          <a:latin typeface="Times New Roman"/>
                          <a:cs typeface="Times New Roman"/>
                        </a:rPr>
                        <a:t> of</a:t>
                      </a:r>
                      <a:r>
                        <a:rPr sz="1300" spc="5" dirty="0">
                          <a:latin typeface="Times New Roman"/>
                          <a:cs typeface="Times New Roman"/>
                        </a:rPr>
                        <a:t> </a:t>
                      </a:r>
                      <a:r>
                        <a:rPr sz="1300" dirty="0">
                          <a:latin typeface="Times New Roman"/>
                          <a:cs typeface="Times New Roman"/>
                        </a:rPr>
                        <a:t>research has been </a:t>
                      </a:r>
                      <a:r>
                        <a:rPr sz="1300" spc="-5" dirty="0">
                          <a:latin typeface="Times New Roman"/>
                          <a:cs typeface="Times New Roman"/>
                        </a:rPr>
                        <a:t>conducted</a:t>
                      </a:r>
                      <a:r>
                        <a:rPr sz="1300" spc="5" dirty="0">
                          <a:latin typeface="Times New Roman"/>
                          <a:cs typeface="Times New Roman"/>
                        </a:rPr>
                        <a:t> </a:t>
                      </a:r>
                      <a:r>
                        <a:rPr sz="1300" spc="-5" dirty="0">
                          <a:latin typeface="Times New Roman"/>
                          <a:cs typeface="Times New Roman"/>
                        </a:rPr>
                        <a:t>to</a:t>
                      </a:r>
                      <a:r>
                        <a:rPr sz="1300" dirty="0">
                          <a:latin typeface="Times New Roman"/>
                          <a:cs typeface="Times New Roman"/>
                        </a:rPr>
                        <a:t> detect</a:t>
                      </a:r>
                      <a:r>
                        <a:rPr sz="1300" spc="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change </a:t>
                      </a:r>
                      <a:r>
                        <a:rPr sz="1300" dirty="0">
                          <a:latin typeface="Times New Roman"/>
                          <a:cs typeface="Times New Roman"/>
                        </a:rPr>
                        <a:t> by</a:t>
                      </a:r>
                      <a:r>
                        <a:rPr sz="1300" spc="40" dirty="0">
                          <a:latin typeface="Times New Roman"/>
                          <a:cs typeface="Times New Roman"/>
                        </a:rPr>
                        <a:t> </a:t>
                      </a:r>
                      <a:r>
                        <a:rPr sz="1300" spc="-5" dirty="0">
                          <a:latin typeface="Times New Roman"/>
                          <a:cs typeface="Times New Roman"/>
                        </a:rPr>
                        <a:t>using</a:t>
                      </a:r>
                      <a:r>
                        <a:rPr sz="1300" spc="35" dirty="0">
                          <a:latin typeface="Times New Roman"/>
                          <a:cs typeface="Times New Roman"/>
                        </a:rPr>
                        <a:t> </a:t>
                      </a:r>
                      <a:r>
                        <a:rPr sz="1300" dirty="0">
                          <a:latin typeface="Times New Roman"/>
                          <a:cs typeface="Times New Roman"/>
                        </a:rPr>
                        <a:t>the</a:t>
                      </a:r>
                      <a:r>
                        <a:rPr sz="1300" spc="40" dirty="0">
                          <a:latin typeface="Times New Roman"/>
                          <a:cs typeface="Times New Roman"/>
                        </a:rPr>
                        <a:t> </a:t>
                      </a:r>
                      <a:r>
                        <a:rPr sz="1300" spc="-5" dirty="0">
                          <a:latin typeface="Times New Roman"/>
                          <a:cs typeface="Times New Roman"/>
                        </a:rPr>
                        <a:t>thermal</a:t>
                      </a:r>
                      <a:r>
                        <a:rPr sz="1300" spc="40" dirty="0">
                          <a:latin typeface="Times New Roman"/>
                          <a:cs typeface="Times New Roman"/>
                        </a:rPr>
                        <a:t> </a:t>
                      </a:r>
                      <a:r>
                        <a:rPr sz="1300" spc="-5" dirty="0">
                          <a:latin typeface="Times New Roman"/>
                          <a:cs typeface="Times New Roman"/>
                        </a:rPr>
                        <a:t>image</a:t>
                      </a:r>
                      <a:r>
                        <a:rPr sz="1300" spc="40" dirty="0">
                          <a:latin typeface="Times New Roman"/>
                          <a:cs typeface="Times New Roman"/>
                        </a:rPr>
                        <a:t> </a:t>
                      </a:r>
                      <a:r>
                        <a:rPr sz="1300" dirty="0">
                          <a:latin typeface="Times New Roman"/>
                          <a:cs typeface="Times New Roman"/>
                        </a:rPr>
                        <a:t>to</a:t>
                      </a:r>
                      <a:r>
                        <a:rPr sz="1300" spc="35" dirty="0">
                          <a:latin typeface="Times New Roman"/>
                          <a:cs typeface="Times New Roman"/>
                        </a:rPr>
                        <a:t> </a:t>
                      </a:r>
                      <a:r>
                        <a:rPr sz="1300" dirty="0">
                          <a:latin typeface="Times New Roman"/>
                          <a:cs typeface="Times New Roman"/>
                        </a:rPr>
                        <a:t>detect</a:t>
                      </a:r>
                      <a:r>
                        <a:rPr sz="1300" spc="40" dirty="0">
                          <a:latin typeface="Times New Roman"/>
                          <a:cs typeface="Times New Roman"/>
                        </a:rPr>
                        <a:t> </a:t>
                      </a:r>
                      <a:r>
                        <a:rPr sz="1300" dirty="0">
                          <a:latin typeface="Times New Roman"/>
                          <a:cs typeface="Times New Roman"/>
                        </a:rPr>
                        <a:t>the</a:t>
                      </a:r>
                      <a:r>
                        <a:rPr sz="1300" spc="30" dirty="0">
                          <a:latin typeface="Times New Roman"/>
                          <a:cs typeface="Times New Roman"/>
                        </a:rPr>
                        <a:t> </a:t>
                      </a:r>
                      <a:r>
                        <a:rPr sz="1300" dirty="0">
                          <a:latin typeface="Times New Roman"/>
                          <a:cs typeface="Times New Roman"/>
                        </a:rPr>
                        <a:t>change.</a:t>
                      </a:r>
                      <a:r>
                        <a:rPr sz="1300" spc="40" dirty="0">
                          <a:latin typeface="Times New Roman"/>
                          <a:cs typeface="Times New Roman"/>
                        </a:rPr>
                        <a:t> </a:t>
                      </a:r>
                      <a:r>
                        <a:rPr sz="1300" dirty="0">
                          <a:latin typeface="Times New Roman"/>
                          <a:cs typeface="Times New Roman"/>
                        </a:rPr>
                        <a:t>In </a:t>
                      </a:r>
                      <a:r>
                        <a:rPr sz="1300" spc="5" dirty="0">
                          <a:latin typeface="Times New Roman"/>
                          <a:cs typeface="Times New Roman"/>
                        </a:rPr>
                        <a:t> </a:t>
                      </a:r>
                      <a:r>
                        <a:rPr sz="1300" spc="-5" dirty="0">
                          <a:latin typeface="Times New Roman"/>
                          <a:cs typeface="Times New Roman"/>
                        </a:rPr>
                        <a:t>these</a:t>
                      </a:r>
                      <a:r>
                        <a:rPr sz="1300" dirty="0">
                          <a:latin typeface="Times New Roman"/>
                          <a:cs typeface="Times New Roman"/>
                        </a:rPr>
                        <a:t> </a:t>
                      </a:r>
                      <a:r>
                        <a:rPr sz="1300" spc="-5" dirty="0">
                          <a:latin typeface="Times New Roman"/>
                          <a:cs typeface="Times New Roman"/>
                        </a:rPr>
                        <a:t>studies,</a:t>
                      </a:r>
                      <a:r>
                        <a:rPr sz="1300" dirty="0">
                          <a:latin typeface="Times New Roman"/>
                          <a:cs typeface="Times New Roman"/>
                        </a:rPr>
                        <a:t> many methods</a:t>
                      </a:r>
                      <a:r>
                        <a:rPr sz="1300" spc="-10" dirty="0">
                          <a:latin typeface="Times New Roman"/>
                          <a:cs typeface="Times New Roman"/>
                        </a:rPr>
                        <a:t> </a:t>
                      </a:r>
                      <a:r>
                        <a:rPr sz="1300" spc="-5" dirty="0">
                          <a:latin typeface="Times New Roman"/>
                          <a:cs typeface="Times New Roman"/>
                        </a:rPr>
                        <a:t>were</a:t>
                      </a:r>
                      <a:r>
                        <a:rPr sz="1300" spc="5" dirty="0">
                          <a:latin typeface="Times New Roman"/>
                          <a:cs typeface="Times New Roman"/>
                        </a:rPr>
                        <a:t> </a:t>
                      </a:r>
                      <a:r>
                        <a:rPr sz="1300" spc="-5" dirty="0">
                          <a:latin typeface="Times New Roman"/>
                          <a:cs typeface="Times New Roman"/>
                        </a:rPr>
                        <a:t>used </a:t>
                      </a:r>
                      <a:r>
                        <a:rPr sz="1300" dirty="0">
                          <a:latin typeface="Times New Roman"/>
                          <a:cs typeface="Times New Roman"/>
                        </a:rPr>
                        <a:t>to</a:t>
                      </a:r>
                      <a:r>
                        <a:rPr sz="1300" spc="5" dirty="0">
                          <a:latin typeface="Times New Roman"/>
                          <a:cs typeface="Times New Roman"/>
                        </a:rPr>
                        <a:t> </a:t>
                      </a:r>
                      <a:r>
                        <a:rPr sz="1300" spc="-5" dirty="0">
                          <a:latin typeface="Times New Roman"/>
                          <a:cs typeface="Times New Roman"/>
                        </a:rPr>
                        <a:t>recognize </a:t>
                      </a:r>
                      <a:r>
                        <a:rPr sz="1300" dirty="0">
                          <a:latin typeface="Times New Roman"/>
                          <a:cs typeface="Times New Roman"/>
                        </a:rPr>
                        <a:t> </a:t>
                      </a:r>
                      <a:r>
                        <a:rPr sz="1300" spc="-5" dirty="0">
                          <a:latin typeface="Times New Roman"/>
                          <a:cs typeface="Times New Roman"/>
                        </a:rPr>
                        <a:t>stress </a:t>
                      </a:r>
                      <a:r>
                        <a:rPr sz="1300" dirty="0">
                          <a:latin typeface="Times New Roman"/>
                          <a:cs typeface="Times New Roman"/>
                        </a:rPr>
                        <a:t>by</a:t>
                      </a:r>
                      <a:r>
                        <a:rPr sz="1300" spc="5" dirty="0">
                          <a:latin typeface="Times New Roman"/>
                          <a:cs typeface="Times New Roman"/>
                        </a:rPr>
                        <a:t> </a:t>
                      </a:r>
                      <a:r>
                        <a:rPr sz="1300" spc="-5" dirty="0">
                          <a:latin typeface="Times New Roman"/>
                          <a:cs typeface="Times New Roman"/>
                        </a:rPr>
                        <a:t>extracting</a:t>
                      </a:r>
                      <a:r>
                        <a:rPr sz="1300" spc="5" dirty="0">
                          <a:latin typeface="Times New Roman"/>
                          <a:cs typeface="Times New Roman"/>
                        </a:rPr>
                        <a:t> </a:t>
                      </a:r>
                      <a:r>
                        <a:rPr sz="1300" spc="-5" dirty="0">
                          <a:latin typeface="Times New Roman"/>
                          <a:cs typeface="Times New Roman"/>
                        </a:rPr>
                        <a:t>features</a:t>
                      </a:r>
                      <a:r>
                        <a:rPr sz="1300" spc="5" dirty="0">
                          <a:latin typeface="Times New Roman"/>
                          <a:cs typeface="Times New Roman"/>
                        </a:rPr>
                        <a:t> </a:t>
                      </a:r>
                      <a:r>
                        <a:rPr sz="1300" dirty="0">
                          <a:latin typeface="Times New Roman"/>
                          <a:cs typeface="Times New Roman"/>
                        </a:rPr>
                        <a:t>directly from</a:t>
                      </a:r>
                      <a:r>
                        <a:rPr sz="1300" spc="5" dirty="0">
                          <a:latin typeface="Times New Roman"/>
                          <a:cs typeface="Times New Roman"/>
                        </a:rPr>
                        <a:t> </a:t>
                      </a:r>
                      <a:r>
                        <a:rPr sz="1300" dirty="0">
                          <a:latin typeface="Times New Roman"/>
                          <a:cs typeface="Times New Roman"/>
                        </a:rPr>
                        <a:t>thermal </a:t>
                      </a:r>
                      <a:r>
                        <a:rPr sz="1300" spc="5" dirty="0">
                          <a:latin typeface="Times New Roman"/>
                          <a:cs typeface="Times New Roman"/>
                        </a:rPr>
                        <a:t> </a:t>
                      </a:r>
                      <a:r>
                        <a:rPr sz="1300" spc="-5" dirty="0">
                          <a:latin typeface="Times New Roman"/>
                          <a:cs typeface="Times New Roman"/>
                        </a:rPr>
                        <a:t>images</a:t>
                      </a:r>
                      <a:r>
                        <a:rPr sz="1300" dirty="0">
                          <a:latin typeface="Times New Roman"/>
                          <a:cs typeface="Times New Roman"/>
                        </a:rPr>
                        <a:t> or</a:t>
                      </a:r>
                      <a:r>
                        <a:rPr sz="1300" spc="5" dirty="0">
                          <a:latin typeface="Times New Roman"/>
                          <a:cs typeface="Times New Roman"/>
                        </a:rPr>
                        <a:t> </a:t>
                      </a:r>
                      <a:r>
                        <a:rPr sz="1300" dirty="0">
                          <a:latin typeface="Times New Roman"/>
                          <a:cs typeface="Times New Roman"/>
                        </a:rPr>
                        <a:t>by</a:t>
                      </a:r>
                      <a:r>
                        <a:rPr sz="1300" spc="10" dirty="0">
                          <a:latin typeface="Times New Roman"/>
                          <a:cs typeface="Times New Roman"/>
                        </a:rPr>
                        <a:t> </a:t>
                      </a:r>
                      <a:r>
                        <a:rPr sz="1300" spc="-5" dirty="0">
                          <a:latin typeface="Times New Roman"/>
                          <a:cs typeface="Times New Roman"/>
                        </a:rPr>
                        <a:t>extracting</a:t>
                      </a:r>
                      <a:r>
                        <a:rPr sz="1300" spc="10" dirty="0">
                          <a:latin typeface="Times New Roman"/>
                          <a:cs typeface="Times New Roman"/>
                        </a:rPr>
                        <a:t> </a:t>
                      </a:r>
                      <a:r>
                        <a:rPr sz="1300" dirty="0">
                          <a:latin typeface="Times New Roman"/>
                          <a:cs typeface="Times New Roman"/>
                        </a:rPr>
                        <a:t>features </a:t>
                      </a:r>
                      <a:r>
                        <a:rPr sz="1300" spc="-5" dirty="0">
                          <a:latin typeface="Times New Roman"/>
                          <a:cs typeface="Times New Roman"/>
                        </a:rPr>
                        <a:t>such</a:t>
                      </a:r>
                      <a:r>
                        <a:rPr sz="1300" spc="5" dirty="0">
                          <a:latin typeface="Times New Roman"/>
                          <a:cs typeface="Times New Roman"/>
                        </a:rPr>
                        <a:t> </a:t>
                      </a:r>
                      <a:r>
                        <a:rPr sz="1300" dirty="0">
                          <a:latin typeface="Times New Roman"/>
                          <a:cs typeface="Times New Roman"/>
                        </a:rPr>
                        <a:t>as </a:t>
                      </a:r>
                      <a:r>
                        <a:rPr sz="1300" spc="-5" dirty="0">
                          <a:latin typeface="Times New Roman"/>
                          <a:cs typeface="Times New Roman"/>
                        </a:rPr>
                        <a:t>respiratory</a:t>
                      </a:r>
                      <a:r>
                        <a:rPr sz="1300" spc="10" dirty="0">
                          <a:latin typeface="Times New Roman"/>
                          <a:cs typeface="Times New Roman"/>
                        </a:rPr>
                        <a:t> </a:t>
                      </a:r>
                      <a:r>
                        <a:rPr sz="1300" spc="-5" dirty="0">
                          <a:latin typeface="Times New Roman"/>
                          <a:cs typeface="Times New Roman"/>
                        </a:rPr>
                        <a:t>rate, </a:t>
                      </a:r>
                      <a:r>
                        <a:rPr sz="1300" spc="-434" dirty="0">
                          <a:latin typeface="Times New Roman"/>
                          <a:cs typeface="Times New Roman"/>
                        </a:rPr>
                        <a:t> </a:t>
                      </a:r>
                      <a:r>
                        <a:rPr sz="1300" dirty="0">
                          <a:latin typeface="Times New Roman"/>
                          <a:cs typeface="Times New Roman"/>
                        </a:rPr>
                        <a:t>number</a:t>
                      </a:r>
                      <a:r>
                        <a:rPr sz="1300" spc="25" dirty="0">
                          <a:latin typeface="Times New Roman"/>
                          <a:cs typeface="Times New Roman"/>
                        </a:rPr>
                        <a:t> </a:t>
                      </a:r>
                      <a:r>
                        <a:rPr sz="1300" dirty="0">
                          <a:latin typeface="Times New Roman"/>
                          <a:cs typeface="Times New Roman"/>
                        </a:rPr>
                        <a:t>of</a:t>
                      </a:r>
                      <a:r>
                        <a:rPr sz="1300" spc="30" dirty="0">
                          <a:latin typeface="Times New Roman"/>
                          <a:cs typeface="Times New Roman"/>
                        </a:rPr>
                        <a:t> </a:t>
                      </a:r>
                      <a:r>
                        <a:rPr sz="1300" dirty="0">
                          <a:latin typeface="Times New Roman"/>
                          <a:cs typeface="Times New Roman"/>
                        </a:rPr>
                        <a:t>blinks,</a:t>
                      </a:r>
                      <a:r>
                        <a:rPr sz="1300" spc="30" dirty="0">
                          <a:latin typeface="Times New Roman"/>
                          <a:cs typeface="Times New Roman"/>
                        </a:rPr>
                        <a:t> </a:t>
                      </a:r>
                      <a:r>
                        <a:rPr sz="1300" spc="-5" dirty="0">
                          <a:latin typeface="Times New Roman"/>
                          <a:cs typeface="Times New Roman"/>
                        </a:rPr>
                        <a:t>skin</a:t>
                      </a:r>
                      <a:r>
                        <a:rPr sz="1300" spc="30" dirty="0">
                          <a:latin typeface="Times New Roman"/>
                          <a:cs typeface="Times New Roman"/>
                        </a:rPr>
                        <a:t> </a:t>
                      </a:r>
                      <a:r>
                        <a:rPr sz="1300" dirty="0">
                          <a:latin typeface="Times New Roman"/>
                          <a:cs typeface="Times New Roman"/>
                        </a:rPr>
                        <a:t>temperature,</a:t>
                      </a:r>
                      <a:r>
                        <a:rPr sz="1300" spc="30" dirty="0">
                          <a:latin typeface="Times New Roman"/>
                          <a:cs typeface="Times New Roman"/>
                        </a:rPr>
                        <a:t> </a:t>
                      </a:r>
                      <a:r>
                        <a:rPr sz="1300" dirty="0">
                          <a:latin typeface="Times New Roman"/>
                          <a:cs typeface="Times New Roman"/>
                        </a:rPr>
                        <a:t>and</a:t>
                      </a:r>
                      <a:r>
                        <a:rPr sz="1300" spc="25" dirty="0">
                          <a:latin typeface="Times New Roman"/>
                          <a:cs typeface="Times New Roman"/>
                        </a:rPr>
                        <a:t> </a:t>
                      </a:r>
                      <a:r>
                        <a:rPr sz="1300" dirty="0">
                          <a:latin typeface="Times New Roman"/>
                          <a:cs typeface="Times New Roman"/>
                        </a:rPr>
                        <a:t>blood</a:t>
                      </a:r>
                      <a:r>
                        <a:rPr sz="1300" spc="25" dirty="0">
                          <a:latin typeface="Times New Roman"/>
                          <a:cs typeface="Times New Roman"/>
                        </a:rPr>
                        <a:t> </a:t>
                      </a:r>
                      <a:r>
                        <a:rPr sz="1300" dirty="0">
                          <a:latin typeface="Times New Roman"/>
                          <a:cs typeface="Times New Roman"/>
                        </a:rPr>
                        <a:t>flow </a:t>
                      </a:r>
                      <a:r>
                        <a:rPr sz="1300" spc="5" dirty="0">
                          <a:latin typeface="Times New Roman"/>
                          <a:cs typeface="Times New Roman"/>
                        </a:rPr>
                        <a:t> </a:t>
                      </a:r>
                      <a:r>
                        <a:rPr sz="1300" dirty="0">
                          <a:latin typeface="Times New Roman"/>
                          <a:cs typeface="Times New Roman"/>
                        </a:rPr>
                        <a:t>from thermal</a:t>
                      </a:r>
                      <a:r>
                        <a:rPr sz="1300" spc="5" dirty="0">
                          <a:latin typeface="Times New Roman"/>
                          <a:cs typeface="Times New Roman"/>
                        </a:rPr>
                        <a:t> </a:t>
                      </a:r>
                      <a:r>
                        <a:rPr sz="1300" spc="-5" dirty="0">
                          <a:latin typeface="Times New Roman"/>
                          <a:cs typeface="Times New Roman"/>
                        </a:rPr>
                        <a:t>images.</a:t>
                      </a:r>
                      <a:endParaRPr sz="1300">
                        <a:latin typeface="Times New Roman"/>
                        <a:cs typeface="Times New Roman"/>
                      </a:endParaRPr>
                    </a:p>
                  </a:txBody>
                  <a:tcPr marL="0" marR="0" marT="31876"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CC"/>
                    </a:solidFill>
                  </a:tcPr>
                </a:tc>
                <a:extLst>
                  <a:ext uri="{0D108BD9-81ED-4DB2-BD59-A6C34878D82A}">
                    <a16:rowId xmlns="" xmlns:a16="http://schemas.microsoft.com/office/drawing/2014/main" val="10001"/>
                  </a:ext>
                </a:extLst>
              </a:tr>
            </a:tbl>
          </a:graphicData>
        </a:graphic>
      </p:graphicFrame>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257" y="2376858"/>
            <a:ext cx="3157582" cy="1126590"/>
          </a:xfrm>
          <a:prstGeom prst="rect">
            <a:avLst/>
          </a:prstGeom>
          <a:ln w="10796">
            <a:solidFill>
              <a:srgbClr val="000000"/>
            </a:solidFill>
          </a:ln>
        </p:spPr>
        <p:txBody>
          <a:bodyPr vert="horz" wrap="square" lIns="0" tIns="0" rIns="0" bIns="0" rtlCol="0" anchor="ctr">
            <a:spAutoFit/>
          </a:bodyPr>
          <a:lstStyle/>
          <a:p>
            <a:pPr>
              <a:lnSpc>
                <a:spcPct val="100000"/>
              </a:lnSpc>
            </a:pPr>
            <a:endParaRPr sz="2023">
              <a:latin typeface="Times New Roman"/>
              <a:cs typeface="Times New Roman"/>
            </a:endParaRPr>
          </a:p>
          <a:p>
            <a:pPr>
              <a:spcBef>
                <a:spcPts val="19"/>
              </a:spcBef>
            </a:pPr>
            <a:endParaRPr sz="1798">
              <a:latin typeface="Times New Roman"/>
              <a:cs typeface="Times New Roman"/>
            </a:endParaRPr>
          </a:p>
          <a:p>
            <a:pPr marL="794489" marR="189345" indent="-599911">
              <a:lnSpc>
                <a:spcPts val="2068"/>
              </a:lnSpc>
            </a:pPr>
            <a:r>
              <a:rPr sz="1873" spc="-4" dirty="0"/>
              <a:t>C.</a:t>
            </a:r>
            <a:r>
              <a:rPr sz="1873" spc="-26" dirty="0"/>
              <a:t> </a:t>
            </a:r>
            <a:r>
              <a:rPr sz="1873" spc="-7" dirty="0"/>
              <a:t>Stress</a:t>
            </a:r>
            <a:r>
              <a:rPr sz="1873" spc="-19" dirty="0"/>
              <a:t> </a:t>
            </a:r>
            <a:r>
              <a:rPr sz="1873" spc="-4" dirty="0"/>
              <a:t>Recognition</a:t>
            </a:r>
            <a:r>
              <a:rPr sz="1873" spc="-15" dirty="0"/>
              <a:t> </a:t>
            </a:r>
            <a:r>
              <a:rPr sz="1873" spc="-4" dirty="0"/>
              <a:t>using </a:t>
            </a:r>
            <a:r>
              <a:rPr sz="1873" spc="-457" dirty="0"/>
              <a:t> </a:t>
            </a:r>
            <a:r>
              <a:rPr sz="1873" spc="-4" dirty="0"/>
              <a:t>General</a:t>
            </a:r>
            <a:r>
              <a:rPr sz="1873" spc="-15" dirty="0"/>
              <a:t> </a:t>
            </a:r>
            <a:r>
              <a:rPr sz="1873" spc="-4" dirty="0"/>
              <a:t>Image</a:t>
            </a:r>
            <a:endParaRPr sz="1873"/>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6</a:t>
            </a:fld>
            <a:endParaRPr dirty="0"/>
          </a:p>
        </p:txBody>
      </p:sp>
      <p:sp>
        <p:nvSpPr>
          <p:cNvPr id="3" name="object 3"/>
          <p:cNvSpPr txBox="1"/>
          <p:nvPr/>
        </p:nvSpPr>
        <p:spPr>
          <a:xfrm>
            <a:off x="4487582" y="1871371"/>
            <a:ext cx="3157582" cy="1942326"/>
          </a:xfrm>
          <a:prstGeom prst="rect">
            <a:avLst/>
          </a:prstGeom>
          <a:ln w="10796">
            <a:solidFill>
              <a:srgbClr val="000000"/>
            </a:solidFill>
          </a:ln>
        </p:spPr>
        <p:txBody>
          <a:bodyPr vert="horz" wrap="square" lIns="0" tIns="31876" rIns="0" bIns="0" rtlCol="0">
            <a:spAutoFit/>
          </a:bodyPr>
          <a:lstStyle/>
          <a:p>
            <a:pPr marL="68031" marR="86109">
              <a:lnSpc>
                <a:spcPct val="92200"/>
              </a:lnSpc>
              <a:spcBef>
                <a:spcPts val="251"/>
              </a:spcBef>
            </a:pPr>
            <a:r>
              <a:rPr sz="1349" dirty="0">
                <a:latin typeface="Times New Roman"/>
                <a:cs typeface="Times New Roman"/>
              </a:rPr>
              <a:t>When a person is under </a:t>
            </a:r>
            <a:r>
              <a:rPr sz="1349" spc="-4" dirty="0">
                <a:latin typeface="Times New Roman"/>
                <a:cs typeface="Times New Roman"/>
              </a:rPr>
              <a:t>stress, eye, mouth, </a:t>
            </a:r>
            <a:r>
              <a:rPr sz="1349" dirty="0">
                <a:latin typeface="Times New Roman"/>
                <a:cs typeface="Times New Roman"/>
              </a:rPr>
              <a:t> and</a:t>
            </a:r>
            <a:r>
              <a:rPr sz="1349" spc="-4" dirty="0">
                <a:latin typeface="Times New Roman"/>
                <a:cs typeface="Times New Roman"/>
              </a:rPr>
              <a:t> </a:t>
            </a:r>
            <a:r>
              <a:rPr sz="1349" dirty="0">
                <a:latin typeface="Times New Roman"/>
                <a:cs typeface="Times New Roman"/>
              </a:rPr>
              <a:t>head </a:t>
            </a:r>
            <a:r>
              <a:rPr sz="1349" spc="-4" dirty="0">
                <a:latin typeface="Times New Roman"/>
                <a:cs typeface="Times New Roman"/>
              </a:rPr>
              <a:t>movements</a:t>
            </a:r>
            <a:r>
              <a:rPr sz="1349" spc="-7" dirty="0">
                <a:latin typeface="Times New Roman"/>
                <a:cs typeface="Times New Roman"/>
              </a:rPr>
              <a:t> </a:t>
            </a:r>
            <a:r>
              <a:rPr sz="1349" spc="-4" dirty="0">
                <a:latin typeface="Times New Roman"/>
                <a:cs typeface="Times New Roman"/>
              </a:rPr>
              <a:t>are</a:t>
            </a:r>
            <a:r>
              <a:rPr sz="1349" dirty="0">
                <a:latin typeface="Times New Roman"/>
                <a:cs typeface="Times New Roman"/>
              </a:rPr>
              <a:t> </a:t>
            </a:r>
            <a:r>
              <a:rPr sz="1349" spc="-4" dirty="0">
                <a:latin typeface="Times New Roman"/>
                <a:cs typeface="Times New Roman"/>
              </a:rPr>
              <a:t>different</a:t>
            </a:r>
            <a:r>
              <a:rPr sz="1349" spc="4" dirty="0">
                <a:latin typeface="Times New Roman"/>
                <a:cs typeface="Times New Roman"/>
              </a:rPr>
              <a:t> </a:t>
            </a:r>
            <a:r>
              <a:rPr sz="1349" dirty="0">
                <a:latin typeface="Times New Roman"/>
                <a:cs typeface="Times New Roman"/>
              </a:rPr>
              <a:t>from </a:t>
            </a:r>
            <a:r>
              <a:rPr sz="1349" spc="4" dirty="0">
                <a:latin typeface="Times New Roman"/>
                <a:cs typeface="Times New Roman"/>
              </a:rPr>
              <a:t> </a:t>
            </a:r>
            <a:r>
              <a:rPr sz="1349" dirty="0">
                <a:latin typeface="Times New Roman"/>
                <a:cs typeface="Times New Roman"/>
              </a:rPr>
              <a:t>normal </a:t>
            </a:r>
            <a:r>
              <a:rPr sz="1349" spc="-4" dirty="0">
                <a:latin typeface="Times New Roman"/>
                <a:cs typeface="Times New Roman"/>
              </a:rPr>
              <a:t>situations,</a:t>
            </a:r>
            <a:r>
              <a:rPr sz="1349" dirty="0">
                <a:latin typeface="Times New Roman"/>
                <a:cs typeface="Times New Roman"/>
              </a:rPr>
              <a:t> and research</a:t>
            </a:r>
            <a:r>
              <a:rPr sz="1349" spc="-4" dirty="0">
                <a:latin typeface="Times New Roman"/>
                <a:cs typeface="Times New Roman"/>
              </a:rPr>
              <a:t> </a:t>
            </a:r>
            <a:r>
              <a:rPr sz="1349" dirty="0">
                <a:latin typeface="Times New Roman"/>
                <a:cs typeface="Times New Roman"/>
              </a:rPr>
              <a:t>on</a:t>
            </a:r>
            <a:r>
              <a:rPr sz="1349" spc="4" dirty="0">
                <a:latin typeface="Times New Roman"/>
                <a:cs typeface="Times New Roman"/>
              </a:rPr>
              <a:t> </a:t>
            </a:r>
            <a:r>
              <a:rPr sz="1349" spc="-4" dirty="0">
                <a:latin typeface="Times New Roman"/>
                <a:cs typeface="Times New Roman"/>
              </a:rPr>
              <a:t>stress </a:t>
            </a:r>
            <a:r>
              <a:rPr sz="1349" dirty="0">
                <a:latin typeface="Times New Roman"/>
                <a:cs typeface="Times New Roman"/>
              </a:rPr>
              <a:t> </a:t>
            </a:r>
            <a:r>
              <a:rPr sz="1349" spc="-4" dirty="0">
                <a:latin typeface="Times New Roman"/>
                <a:cs typeface="Times New Roman"/>
              </a:rPr>
              <a:t>recognition</a:t>
            </a:r>
            <a:r>
              <a:rPr sz="1349" dirty="0">
                <a:latin typeface="Times New Roman"/>
                <a:cs typeface="Times New Roman"/>
              </a:rPr>
              <a:t> using </a:t>
            </a:r>
            <a:r>
              <a:rPr sz="1349" spc="-4" dirty="0">
                <a:latin typeface="Times New Roman"/>
                <a:cs typeface="Times New Roman"/>
              </a:rPr>
              <a:t>general</a:t>
            </a:r>
            <a:r>
              <a:rPr sz="1349" spc="4" dirty="0">
                <a:latin typeface="Times New Roman"/>
                <a:cs typeface="Times New Roman"/>
              </a:rPr>
              <a:t> </a:t>
            </a:r>
            <a:r>
              <a:rPr sz="1349" spc="-4" dirty="0">
                <a:latin typeface="Times New Roman"/>
                <a:cs typeface="Times New Roman"/>
              </a:rPr>
              <a:t>images</a:t>
            </a:r>
            <a:r>
              <a:rPr sz="1349" dirty="0">
                <a:latin typeface="Times New Roman"/>
                <a:cs typeface="Times New Roman"/>
              </a:rPr>
              <a:t> </a:t>
            </a:r>
            <a:r>
              <a:rPr sz="1349" spc="-4" dirty="0">
                <a:latin typeface="Times New Roman"/>
                <a:cs typeface="Times New Roman"/>
              </a:rPr>
              <a:t>is also </a:t>
            </a:r>
            <a:r>
              <a:rPr sz="1349" dirty="0">
                <a:latin typeface="Times New Roman"/>
                <a:cs typeface="Times New Roman"/>
              </a:rPr>
              <a:t> being</a:t>
            </a:r>
            <a:r>
              <a:rPr sz="1349" spc="-4" dirty="0">
                <a:latin typeface="Times New Roman"/>
                <a:cs typeface="Times New Roman"/>
              </a:rPr>
              <a:t> conducted.</a:t>
            </a:r>
            <a:r>
              <a:rPr sz="1349" spc="7" dirty="0">
                <a:latin typeface="Times New Roman"/>
                <a:cs typeface="Times New Roman"/>
              </a:rPr>
              <a:t> </a:t>
            </a:r>
            <a:r>
              <a:rPr sz="1349" spc="-4" dirty="0">
                <a:latin typeface="Times New Roman"/>
                <a:cs typeface="Times New Roman"/>
              </a:rPr>
              <a:t>In these</a:t>
            </a:r>
            <a:r>
              <a:rPr sz="1349" spc="7" dirty="0">
                <a:latin typeface="Times New Roman"/>
                <a:cs typeface="Times New Roman"/>
              </a:rPr>
              <a:t> </a:t>
            </a:r>
            <a:r>
              <a:rPr sz="1349" spc="-4" dirty="0">
                <a:latin typeface="Times New Roman"/>
                <a:cs typeface="Times New Roman"/>
              </a:rPr>
              <a:t>studies,</a:t>
            </a:r>
            <a:r>
              <a:rPr sz="1349" dirty="0">
                <a:latin typeface="Times New Roman"/>
                <a:cs typeface="Times New Roman"/>
              </a:rPr>
              <a:t> many </a:t>
            </a:r>
            <a:r>
              <a:rPr sz="1349" spc="4" dirty="0">
                <a:latin typeface="Times New Roman"/>
                <a:cs typeface="Times New Roman"/>
              </a:rPr>
              <a:t> </a:t>
            </a:r>
            <a:r>
              <a:rPr sz="1349" spc="-4" dirty="0">
                <a:latin typeface="Times New Roman"/>
                <a:cs typeface="Times New Roman"/>
              </a:rPr>
              <a:t>methods</a:t>
            </a:r>
            <a:r>
              <a:rPr sz="1349" dirty="0">
                <a:latin typeface="Times New Roman"/>
                <a:cs typeface="Times New Roman"/>
              </a:rPr>
              <a:t> </a:t>
            </a:r>
            <a:r>
              <a:rPr sz="1349" spc="-4" dirty="0">
                <a:latin typeface="Times New Roman"/>
                <a:cs typeface="Times New Roman"/>
              </a:rPr>
              <a:t>were</a:t>
            </a:r>
            <a:r>
              <a:rPr sz="1349" spc="4" dirty="0">
                <a:latin typeface="Times New Roman"/>
                <a:cs typeface="Times New Roman"/>
              </a:rPr>
              <a:t> </a:t>
            </a:r>
            <a:r>
              <a:rPr sz="1349" spc="-4" dirty="0">
                <a:latin typeface="Times New Roman"/>
                <a:cs typeface="Times New Roman"/>
              </a:rPr>
              <a:t>used </a:t>
            </a:r>
            <a:r>
              <a:rPr sz="1349" dirty="0">
                <a:latin typeface="Times New Roman"/>
                <a:cs typeface="Times New Roman"/>
              </a:rPr>
              <a:t>to </a:t>
            </a:r>
            <a:r>
              <a:rPr sz="1349" spc="-4" dirty="0">
                <a:latin typeface="Times New Roman"/>
                <a:cs typeface="Times New Roman"/>
              </a:rPr>
              <a:t>recognize</a:t>
            </a:r>
            <a:r>
              <a:rPr sz="1349" dirty="0">
                <a:latin typeface="Times New Roman"/>
                <a:cs typeface="Times New Roman"/>
              </a:rPr>
              <a:t> </a:t>
            </a:r>
            <a:r>
              <a:rPr sz="1349" spc="-4" dirty="0">
                <a:latin typeface="Times New Roman"/>
                <a:cs typeface="Times New Roman"/>
              </a:rPr>
              <a:t>stress such </a:t>
            </a:r>
            <a:r>
              <a:rPr sz="1349" spc="-325" dirty="0">
                <a:latin typeface="Times New Roman"/>
                <a:cs typeface="Times New Roman"/>
              </a:rPr>
              <a:t> </a:t>
            </a:r>
            <a:r>
              <a:rPr sz="1349" dirty="0">
                <a:latin typeface="Times New Roman"/>
                <a:cs typeface="Times New Roman"/>
              </a:rPr>
              <a:t>as</a:t>
            </a:r>
            <a:r>
              <a:rPr sz="1349" spc="-7" dirty="0">
                <a:latin typeface="Times New Roman"/>
                <a:cs typeface="Times New Roman"/>
              </a:rPr>
              <a:t> </a:t>
            </a:r>
            <a:r>
              <a:rPr sz="1349" spc="-4" dirty="0">
                <a:latin typeface="Times New Roman"/>
                <a:cs typeface="Times New Roman"/>
              </a:rPr>
              <a:t>extracting</a:t>
            </a:r>
            <a:r>
              <a:rPr sz="1349" spc="4" dirty="0">
                <a:latin typeface="Times New Roman"/>
                <a:cs typeface="Times New Roman"/>
              </a:rPr>
              <a:t> </a:t>
            </a:r>
            <a:r>
              <a:rPr sz="1349" dirty="0">
                <a:latin typeface="Times New Roman"/>
                <a:cs typeface="Times New Roman"/>
              </a:rPr>
              <a:t>hand-crafted</a:t>
            </a:r>
            <a:r>
              <a:rPr sz="1349" spc="4" dirty="0">
                <a:latin typeface="Times New Roman"/>
                <a:cs typeface="Times New Roman"/>
              </a:rPr>
              <a:t> </a:t>
            </a:r>
            <a:r>
              <a:rPr sz="1349" spc="-4" dirty="0">
                <a:latin typeface="Times New Roman"/>
                <a:cs typeface="Times New Roman"/>
              </a:rPr>
              <a:t>features</a:t>
            </a:r>
            <a:r>
              <a:rPr sz="1349" dirty="0">
                <a:latin typeface="Times New Roman"/>
                <a:cs typeface="Times New Roman"/>
              </a:rPr>
              <a:t> from</a:t>
            </a:r>
            <a:r>
              <a:rPr sz="1349" spc="4" dirty="0">
                <a:latin typeface="Times New Roman"/>
                <a:cs typeface="Times New Roman"/>
              </a:rPr>
              <a:t> </a:t>
            </a:r>
            <a:r>
              <a:rPr sz="1349" dirty="0">
                <a:latin typeface="Times New Roman"/>
                <a:cs typeface="Times New Roman"/>
              </a:rPr>
              <a:t>the </a:t>
            </a:r>
            <a:r>
              <a:rPr sz="1349" spc="-325" dirty="0">
                <a:latin typeface="Times New Roman"/>
                <a:cs typeface="Times New Roman"/>
              </a:rPr>
              <a:t> </a:t>
            </a:r>
            <a:r>
              <a:rPr sz="1349" dirty="0">
                <a:latin typeface="Times New Roman"/>
                <a:cs typeface="Times New Roman"/>
              </a:rPr>
              <a:t>eyes, nose, </a:t>
            </a:r>
            <a:r>
              <a:rPr sz="1349" spc="-4" dirty="0">
                <a:latin typeface="Times New Roman"/>
                <a:cs typeface="Times New Roman"/>
              </a:rPr>
              <a:t>and</a:t>
            </a:r>
            <a:r>
              <a:rPr sz="1349" dirty="0">
                <a:latin typeface="Times New Roman"/>
                <a:cs typeface="Times New Roman"/>
              </a:rPr>
              <a:t> </a:t>
            </a:r>
            <a:r>
              <a:rPr sz="1349" spc="-4" dirty="0">
                <a:latin typeface="Times New Roman"/>
                <a:cs typeface="Times New Roman"/>
              </a:rPr>
              <a:t>mouth</a:t>
            </a:r>
            <a:r>
              <a:rPr sz="1349" spc="4" dirty="0">
                <a:latin typeface="Times New Roman"/>
                <a:cs typeface="Times New Roman"/>
              </a:rPr>
              <a:t> </a:t>
            </a:r>
            <a:r>
              <a:rPr sz="1349" spc="-4" dirty="0">
                <a:latin typeface="Times New Roman"/>
                <a:cs typeface="Times New Roman"/>
              </a:rPr>
              <a:t>areas</a:t>
            </a:r>
            <a:r>
              <a:rPr sz="1349" spc="-7" dirty="0">
                <a:latin typeface="Times New Roman"/>
                <a:cs typeface="Times New Roman"/>
              </a:rPr>
              <a:t> </a:t>
            </a:r>
            <a:r>
              <a:rPr sz="1349" dirty="0">
                <a:latin typeface="Times New Roman"/>
                <a:cs typeface="Times New Roman"/>
              </a:rPr>
              <a:t>or </a:t>
            </a:r>
            <a:r>
              <a:rPr sz="1349" spc="-7" dirty="0">
                <a:latin typeface="Times New Roman"/>
                <a:cs typeface="Times New Roman"/>
              </a:rPr>
              <a:t>using</a:t>
            </a:r>
            <a:r>
              <a:rPr sz="1349" spc="4" dirty="0">
                <a:latin typeface="Times New Roman"/>
                <a:cs typeface="Times New Roman"/>
              </a:rPr>
              <a:t> </a:t>
            </a:r>
            <a:r>
              <a:rPr sz="1349" dirty="0">
                <a:latin typeface="Times New Roman"/>
                <a:cs typeface="Times New Roman"/>
              </a:rPr>
              <a:t>eye </a:t>
            </a:r>
            <a:r>
              <a:rPr sz="1349" spc="4" dirty="0">
                <a:latin typeface="Times New Roman"/>
                <a:cs typeface="Times New Roman"/>
              </a:rPr>
              <a:t> </a:t>
            </a:r>
            <a:r>
              <a:rPr sz="1349" spc="-4" dirty="0">
                <a:latin typeface="Times New Roman"/>
                <a:cs typeface="Times New Roman"/>
              </a:rPr>
              <a:t>size,</a:t>
            </a:r>
            <a:r>
              <a:rPr sz="1349" dirty="0">
                <a:latin typeface="Times New Roman"/>
                <a:cs typeface="Times New Roman"/>
              </a:rPr>
              <a:t> mouth </a:t>
            </a:r>
            <a:r>
              <a:rPr sz="1349" spc="-4" dirty="0">
                <a:latin typeface="Times New Roman"/>
                <a:cs typeface="Times New Roman"/>
              </a:rPr>
              <a:t>movements,</a:t>
            </a:r>
            <a:r>
              <a:rPr sz="1349" spc="4" dirty="0">
                <a:latin typeface="Times New Roman"/>
                <a:cs typeface="Times New Roman"/>
              </a:rPr>
              <a:t> </a:t>
            </a:r>
            <a:r>
              <a:rPr sz="1349" dirty="0">
                <a:latin typeface="Times New Roman"/>
                <a:cs typeface="Times New Roman"/>
              </a:rPr>
              <a:t>and </a:t>
            </a:r>
            <a:r>
              <a:rPr sz="1349" spc="-4" dirty="0">
                <a:latin typeface="Times New Roman"/>
                <a:cs typeface="Times New Roman"/>
              </a:rPr>
              <a:t>head </a:t>
            </a:r>
            <a:r>
              <a:rPr sz="1349" dirty="0">
                <a:latin typeface="Times New Roman"/>
                <a:cs typeface="Times New Roman"/>
              </a:rPr>
              <a:t> movements </a:t>
            </a:r>
            <a:r>
              <a:rPr sz="1349" spc="-4" dirty="0">
                <a:latin typeface="Times New Roman"/>
                <a:cs typeface="Times New Roman"/>
              </a:rPr>
              <a:t>as features.</a:t>
            </a:r>
            <a:endParaRPr sz="1349">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94827" y="1151528"/>
            <a:ext cx="4471616" cy="401094"/>
          </a:xfrm>
          <a:prstGeom prst="rect">
            <a:avLst/>
          </a:prstGeom>
        </p:spPr>
        <p:txBody>
          <a:bodyPr vert="horz" wrap="square" lIns="0" tIns="9039" rIns="0" bIns="0" rtlCol="0" anchor="ctr">
            <a:spAutoFit/>
          </a:bodyPr>
          <a:lstStyle/>
          <a:p>
            <a:pPr marL="9515">
              <a:spcBef>
                <a:spcPts val="71"/>
              </a:spcBef>
            </a:pPr>
            <a:r>
              <a:rPr sz="2547" u="heavy" spc="-4" dirty="0">
                <a:uFill>
                  <a:solidFill>
                    <a:srgbClr val="000000"/>
                  </a:solidFill>
                </a:uFill>
              </a:rPr>
              <a:t>PROBLEM</a:t>
            </a:r>
            <a:r>
              <a:rPr sz="2547" u="heavy" spc="-67" dirty="0">
                <a:uFill>
                  <a:solidFill>
                    <a:srgbClr val="000000"/>
                  </a:solidFill>
                </a:uFill>
              </a:rPr>
              <a:t> </a:t>
            </a:r>
            <a:r>
              <a:rPr sz="2547" u="heavy" spc="-19" dirty="0">
                <a:uFill>
                  <a:solidFill>
                    <a:srgbClr val="000000"/>
                  </a:solidFill>
                </a:uFill>
              </a:rPr>
              <a:t>IDENTIFICATION</a:t>
            </a:r>
            <a:endParaRPr sz="2547"/>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15">
              <a:lnSpc>
                <a:spcPts val="1056"/>
              </a:lnSpc>
            </a:pPr>
            <a:r>
              <a:rPr lang="en-US" spc="-5"/>
              <a:t>Page</a:t>
            </a:r>
            <a:r>
              <a:rPr lang="en-US" spc="-40"/>
              <a:t> </a:t>
            </a:r>
            <a:r>
              <a:rPr lang="en-US" spc="-5"/>
              <a:t>no.</a:t>
            </a:r>
            <a:r>
              <a:rPr lang="en-US" spc="-30"/>
              <a:t> </a:t>
            </a:r>
            <a:fld id="{81D60167-4931-47E6-BA6A-407CBD079E47}" type="slidenum">
              <a:rPr smtClean="0"/>
              <a:pPr marL="12700">
                <a:lnSpc>
                  <a:spcPts val="1410"/>
                </a:lnSpc>
              </a:pPr>
              <a:t>7</a:t>
            </a:fld>
            <a:endParaRPr dirty="0"/>
          </a:p>
        </p:txBody>
      </p:sp>
      <p:sp>
        <p:nvSpPr>
          <p:cNvPr id="4" name="object 4"/>
          <p:cNvSpPr txBox="1"/>
          <p:nvPr/>
        </p:nvSpPr>
        <p:spPr>
          <a:xfrm>
            <a:off x="873543" y="1799827"/>
            <a:ext cx="7661073" cy="3873647"/>
          </a:xfrm>
          <a:prstGeom prst="rect">
            <a:avLst/>
          </a:prstGeom>
        </p:spPr>
        <p:txBody>
          <a:bodyPr vert="horz" wrap="square" lIns="0" tIns="9039" rIns="0" bIns="0" rtlCol="0">
            <a:spAutoFit/>
          </a:bodyPr>
          <a:lstStyle/>
          <a:p>
            <a:pPr marL="9515" marR="3806" algn="just">
              <a:lnSpc>
                <a:spcPct val="142000"/>
              </a:lnSpc>
              <a:spcBef>
                <a:spcPts val="71"/>
              </a:spcBef>
            </a:pPr>
            <a:r>
              <a:rPr dirty="0">
                <a:latin typeface="Times New Roman"/>
                <a:cs typeface="Times New Roman"/>
              </a:rPr>
              <a:t>In </a:t>
            </a:r>
            <a:r>
              <a:rPr spc="-4" dirty="0">
                <a:latin typeface="Times New Roman"/>
                <a:cs typeface="Times New Roman"/>
              </a:rPr>
              <a:t>the </a:t>
            </a:r>
            <a:r>
              <a:rPr dirty="0">
                <a:latin typeface="Times New Roman"/>
                <a:cs typeface="Times New Roman"/>
              </a:rPr>
              <a:t>beginning, facial </a:t>
            </a:r>
            <a:r>
              <a:rPr spc="-4" dirty="0">
                <a:latin typeface="Times New Roman"/>
                <a:cs typeface="Times New Roman"/>
              </a:rPr>
              <a:t>expression analysis was essentially </a:t>
            </a:r>
            <a:r>
              <a:rPr dirty="0">
                <a:latin typeface="Times New Roman"/>
                <a:cs typeface="Times New Roman"/>
              </a:rPr>
              <a:t>a </a:t>
            </a:r>
            <a:r>
              <a:rPr spc="-4" dirty="0">
                <a:latin typeface="Times New Roman"/>
                <a:cs typeface="Times New Roman"/>
              </a:rPr>
              <a:t>research topic </a:t>
            </a:r>
            <a:r>
              <a:rPr dirty="0">
                <a:latin typeface="Times New Roman"/>
                <a:cs typeface="Times New Roman"/>
              </a:rPr>
              <a:t>for </a:t>
            </a:r>
            <a:r>
              <a:rPr spc="-4" dirty="0">
                <a:latin typeface="Times New Roman"/>
                <a:cs typeface="Times New Roman"/>
              </a:rPr>
              <a:t>psychologists. </a:t>
            </a:r>
            <a:r>
              <a:rPr spc="-11" dirty="0">
                <a:latin typeface="Times New Roman"/>
                <a:cs typeface="Times New Roman"/>
              </a:rPr>
              <a:t>However, </a:t>
            </a:r>
            <a:r>
              <a:rPr spc="-4" dirty="0">
                <a:latin typeface="Times New Roman"/>
                <a:cs typeface="Times New Roman"/>
              </a:rPr>
              <a:t>recent </a:t>
            </a:r>
            <a:r>
              <a:rPr dirty="0">
                <a:latin typeface="Times New Roman"/>
                <a:cs typeface="Times New Roman"/>
              </a:rPr>
              <a:t> progresses</a:t>
            </a:r>
            <a:r>
              <a:rPr spc="4" dirty="0">
                <a:latin typeface="Times New Roman"/>
                <a:cs typeface="Times New Roman"/>
              </a:rPr>
              <a:t> </a:t>
            </a:r>
            <a:r>
              <a:rPr spc="-4" dirty="0">
                <a:latin typeface="Times New Roman"/>
                <a:cs typeface="Times New Roman"/>
              </a:rPr>
              <a:t>in</a:t>
            </a:r>
            <a:r>
              <a:rPr dirty="0">
                <a:latin typeface="Times New Roman"/>
                <a:cs typeface="Times New Roman"/>
              </a:rPr>
              <a:t> </a:t>
            </a:r>
            <a:r>
              <a:rPr spc="-4" dirty="0">
                <a:latin typeface="Times New Roman"/>
                <a:cs typeface="Times New Roman"/>
              </a:rPr>
              <a:t>image</a:t>
            </a:r>
            <a:r>
              <a:rPr dirty="0">
                <a:latin typeface="Times New Roman"/>
                <a:cs typeface="Times New Roman"/>
              </a:rPr>
              <a:t> </a:t>
            </a:r>
            <a:r>
              <a:rPr spc="-4" dirty="0">
                <a:latin typeface="Times New Roman"/>
                <a:cs typeface="Times New Roman"/>
              </a:rPr>
              <a:t>processing</a:t>
            </a:r>
            <a:r>
              <a:rPr dirty="0">
                <a:latin typeface="Times New Roman"/>
                <a:cs typeface="Times New Roman"/>
              </a:rPr>
              <a:t> </a:t>
            </a:r>
            <a:r>
              <a:rPr spc="-4" dirty="0">
                <a:latin typeface="Times New Roman"/>
                <a:cs typeface="Times New Roman"/>
              </a:rPr>
              <a:t>and</a:t>
            </a:r>
            <a:r>
              <a:rPr dirty="0">
                <a:latin typeface="Times New Roman"/>
                <a:cs typeface="Times New Roman"/>
              </a:rPr>
              <a:t> pattern</a:t>
            </a:r>
            <a:r>
              <a:rPr spc="4" dirty="0">
                <a:latin typeface="Times New Roman"/>
                <a:cs typeface="Times New Roman"/>
              </a:rPr>
              <a:t> </a:t>
            </a:r>
            <a:r>
              <a:rPr spc="-4" dirty="0">
                <a:latin typeface="Times New Roman"/>
                <a:cs typeface="Times New Roman"/>
              </a:rPr>
              <a:t>recognition</a:t>
            </a:r>
            <a:r>
              <a:rPr dirty="0">
                <a:latin typeface="Times New Roman"/>
                <a:cs typeface="Times New Roman"/>
              </a:rPr>
              <a:t> have</a:t>
            </a:r>
            <a:r>
              <a:rPr spc="4" dirty="0">
                <a:latin typeface="Times New Roman"/>
                <a:cs typeface="Times New Roman"/>
              </a:rPr>
              <a:t> </a:t>
            </a:r>
            <a:r>
              <a:rPr spc="-4" dirty="0">
                <a:latin typeface="Times New Roman"/>
                <a:cs typeface="Times New Roman"/>
              </a:rPr>
              <a:t>motivated</a:t>
            </a:r>
            <a:r>
              <a:rPr dirty="0">
                <a:latin typeface="Times New Roman"/>
                <a:cs typeface="Times New Roman"/>
              </a:rPr>
              <a:t> </a:t>
            </a:r>
            <a:r>
              <a:rPr spc="-4" dirty="0">
                <a:latin typeface="Times New Roman"/>
                <a:cs typeface="Times New Roman"/>
              </a:rPr>
              <a:t>significantly</a:t>
            </a:r>
            <a:r>
              <a:rPr dirty="0">
                <a:latin typeface="Times New Roman"/>
                <a:cs typeface="Times New Roman"/>
              </a:rPr>
              <a:t> </a:t>
            </a:r>
            <a:r>
              <a:rPr spc="-4" dirty="0">
                <a:latin typeface="Times New Roman"/>
                <a:cs typeface="Times New Roman"/>
              </a:rPr>
              <a:t>research</a:t>
            </a:r>
            <a:r>
              <a:rPr dirty="0">
                <a:latin typeface="Times New Roman"/>
                <a:cs typeface="Times New Roman"/>
              </a:rPr>
              <a:t> </a:t>
            </a:r>
            <a:r>
              <a:rPr spc="-4" dirty="0">
                <a:latin typeface="Times New Roman"/>
                <a:cs typeface="Times New Roman"/>
              </a:rPr>
              <a:t>works</a:t>
            </a:r>
            <a:r>
              <a:rPr dirty="0">
                <a:latin typeface="Times New Roman"/>
                <a:cs typeface="Times New Roman"/>
              </a:rPr>
              <a:t> on </a:t>
            </a:r>
            <a:r>
              <a:rPr spc="4" dirty="0">
                <a:latin typeface="Times New Roman"/>
                <a:cs typeface="Times New Roman"/>
              </a:rPr>
              <a:t> </a:t>
            </a:r>
            <a:r>
              <a:rPr spc="-4" dirty="0">
                <a:latin typeface="Times New Roman"/>
                <a:cs typeface="Times New Roman"/>
              </a:rPr>
              <a:t>automatic facial expression recognition. </a:t>
            </a:r>
            <a:r>
              <a:rPr dirty="0">
                <a:latin typeface="Times New Roman"/>
                <a:cs typeface="Times New Roman"/>
              </a:rPr>
              <a:t>In </a:t>
            </a:r>
            <a:r>
              <a:rPr spc="-4" dirty="0">
                <a:latin typeface="Times New Roman"/>
                <a:cs typeface="Times New Roman"/>
              </a:rPr>
              <a:t>the </a:t>
            </a:r>
            <a:r>
              <a:rPr dirty="0">
                <a:latin typeface="Times New Roman"/>
                <a:cs typeface="Times New Roman"/>
              </a:rPr>
              <a:t>past, a </a:t>
            </a:r>
            <a:r>
              <a:rPr spc="-4" dirty="0">
                <a:latin typeface="Times New Roman"/>
                <a:cs typeface="Times New Roman"/>
              </a:rPr>
              <a:t>lot </a:t>
            </a:r>
            <a:r>
              <a:rPr dirty="0">
                <a:latin typeface="Times New Roman"/>
                <a:cs typeface="Times New Roman"/>
              </a:rPr>
              <a:t>of </a:t>
            </a:r>
            <a:r>
              <a:rPr spc="-7" dirty="0">
                <a:latin typeface="Times New Roman"/>
                <a:cs typeface="Times New Roman"/>
              </a:rPr>
              <a:t>effort </a:t>
            </a:r>
            <a:r>
              <a:rPr spc="-4" dirty="0">
                <a:latin typeface="Times New Roman"/>
                <a:cs typeface="Times New Roman"/>
              </a:rPr>
              <a:t>was </a:t>
            </a:r>
            <a:r>
              <a:rPr dirty="0">
                <a:latin typeface="Times New Roman"/>
                <a:cs typeface="Times New Roman"/>
              </a:rPr>
              <a:t>dedicated to </a:t>
            </a:r>
            <a:r>
              <a:rPr spc="-4" dirty="0">
                <a:latin typeface="Times New Roman"/>
                <a:cs typeface="Times New Roman"/>
              </a:rPr>
              <a:t>recognize </a:t>
            </a:r>
            <a:r>
              <a:rPr dirty="0">
                <a:latin typeface="Times New Roman"/>
                <a:cs typeface="Times New Roman"/>
              </a:rPr>
              <a:t>facial </a:t>
            </a:r>
            <a:r>
              <a:rPr spc="-4" dirty="0">
                <a:latin typeface="Times New Roman"/>
                <a:cs typeface="Times New Roman"/>
              </a:rPr>
              <a:t>expression </a:t>
            </a:r>
            <a:r>
              <a:rPr dirty="0">
                <a:latin typeface="Times New Roman"/>
                <a:cs typeface="Times New Roman"/>
              </a:rPr>
              <a:t> in </a:t>
            </a:r>
            <a:r>
              <a:rPr spc="-4" dirty="0">
                <a:latin typeface="Times New Roman"/>
                <a:cs typeface="Times New Roman"/>
              </a:rPr>
              <a:t>still images.</a:t>
            </a:r>
            <a:endParaRPr lang="en-US" spc="-4" dirty="0">
              <a:latin typeface="Times New Roman"/>
              <a:cs typeface="Times New Roman"/>
            </a:endParaRPr>
          </a:p>
          <a:p>
            <a:pPr marL="9515" algn="just">
              <a:spcBef>
                <a:spcPts val="1274"/>
              </a:spcBef>
            </a:pPr>
            <a:r>
              <a:rPr spc="-4" dirty="0">
                <a:latin typeface="Times New Roman"/>
                <a:cs typeface="Times New Roman"/>
              </a:rPr>
              <a:t>The</a:t>
            </a:r>
            <a:r>
              <a:rPr dirty="0">
                <a:latin typeface="Times New Roman"/>
                <a:cs typeface="Times New Roman"/>
              </a:rPr>
              <a:t> automatic</a:t>
            </a:r>
            <a:r>
              <a:rPr spc="4" dirty="0">
                <a:latin typeface="Times New Roman"/>
                <a:cs typeface="Times New Roman"/>
              </a:rPr>
              <a:t> </a:t>
            </a:r>
            <a:r>
              <a:rPr dirty="0">
                <a:latin typeface="Times New Roman"/>
                <a:cs typeface="Times New Roman"/>
              </a:rPr>
              <a:t>facial</a:t>
            </a:r>
            <a:r>
              <a:rPr spc="4" dirty="0">
                <a:latin typeface="Times New Roman"/>
                <a:cs typeface="Times New Roman"/>
              </a:rPr>
              <a:t> </a:t>
            </a:r>
            <a:r>
              <a:rPr spc="-4" dirty="0">
                <a:latin typeface="Times New Roman"/>
                <a:cs typeface="Times New Roman"/>
              </a:rPr>
              <a:t>expression</a:t>
            </a:r>
            <a:r>
              <a:rPr spc="4" dirty="0">
                <a:latin typeface="Times New Roman"/>
                <a:cs typeface="Times New Roman"/>
              </a:rPr>
              <a:t> </a:t>
            </a:r>
            <a:r>
              <a:rPr spc="-4" dirty="0">
                <a:latin typeface="Times New Roman"/>
                <a:cs typeface="Times New Roman"/>
              </a:rPr>
              <a:t>recognition</a:t>
            </a:r>
            <a:r>
              <a:rPr spc="4" dirty="0">
                <a:latin typeface="Times New Roman"/>
                <a:cs typeface="Times New Roman"/>
              </a:rPr>
              <a:t> </a:t>
            </a:r>
            <a:r>
              <a:rPr spc="-4" dirty="0">
                <a:latin typeface="Times New Roman"/>
                <a:cs typeface="Times New Roman"/>
              </a:rPr>
              <a:t>system</a:t>
            </a:r>
            <a:r>
              <a:rPr spc="4" dirty="0">
                <a:latin typeface="Times New Roman"/>
                <a:cs typeface="Times New Roman"/>
              </a:rPr>
              <a:t> </a:t>
            </a:r>
            <a:r>
              <a:rPr spc="-4" dirty="0">
                <a:latin typeface="Times New Roman"/>
                <a:cs typeface="Times New Roman"/>
              </a:rPr>
              <a:t>includes:</a:t>
            </a:r>
            <a:endParaRPr dirty="0">
              <a:latin typeface="Times New Roman"/>
              <a:cs typeface="Times New Roman"/>
            </a:endParaRPr>
          </a:p>
          <a:p>
            <a:pPr marL="265940" indent="-256901">
              <a:spcBef>
                <a:spcPts val="1281"/>
              </a:spcBef>
              <a:buFont typeface="Symbol"/>
              <a:buChar char=""/>
              <a:tabLst>
                <a:tab pos="265940" algn="l"/>
                <a:tab pos="266416" algn="l"/>
              </a:tabLst>
            </a:pPr>
            <a:r>
              <a:rPr dirty="0">
                <a:latin typeface="Times New Roman"/>
                <a:cs typeface="Times New Roman"/>
              </a:rPr>
              <a:t>Face</a:t>
            </a:r>
            <a:r>
              <a:rPr spc="-22" dirty="0">
                <a:latin typeface="Times New Roman"/>
                <a:cs typeface="Times New Roman"/>
              </a:rPr>
              <a:t> </a:t>
            </a:r>
            <a:r>
              <a:rPr spc="-11" dirty="0">
                <a:latin typeface="Times New Roman"/>
                <a:cs typeface="Times New Roman"/>
              </a:rPr>
              <a:t>Detector.</a:t>
            </a:r>
            <a:endParaRPr dirty="0">
              <a:latin typeface="Times New Roman"/>
              <a:cs typeface="Times New Roman"/>
            </a:endParaRPr>
          </a:p>
          <a:p>
            <a:pPr marL="265940" indent="-256901">
              <a:spcBef>
                <a:spcPts val="682"/>
              </a:spcBef>
              <a:buFont typeface="Symbol"/>
              <a:buChar char=""/>
              <a:tabLst>
                <a:tab pos="265940" algn="l"/>
                <a:tab pos="266416" algn="l"/>
              </a:tabLst>
            </a:pPr>
            <a:r>
              <a:rPr spc="-4" dirty="0">
                <a:latin typeface="Times New Roman"/>
                <a:cs typeface="Times New Roman"/>
              </a:rPr>
              <a:t>Facial</a:t>
            </a:r>
            <a:r>
              <a:rPr spc="7" dirty="0">
                <a:latin typeface="Times New Roman"/>
                <a:cs typeface="Times New Roman"/>
              </a:rPr>
              <a:t> </a:t>
            </a:r>
            <a:r>
              <a:rPr dirty="0">
                <a:latin typeface="Times New Roman"/>
                <a:cs typeface="Times New Roman"/>
              </a:rPr>
              <a:t>feature</a:t>
            </a:r>
            <a:r>
              <a:rPr spc="7" dirty="0">
                <a:latin typeface="Times New Roman"/>
                <a:cs typeface="Times New Roman"/>
              </a:rPr>
              <a:t> </a:t>
            </a:r>
            <a:r>
              <a:rPr spc="-4" dirty="0">
                <a:latin typeface="Times New Roman"/>
                <a:cs typeface="Times New Roman"/>
              </a:rPr>
              <a:t>extractor</a:t>
            </a:r>
            <a:r>
              <a:rPr spc="4" dirty="0">
                <a:latin typeface="Times New Roman"/>
                <a:cs typeface="Times New Roman"/>
              </a:rPr>
              <a:t> </a:t>
            </a:r>
            <a:r>
              <a:rPr dirty="0">
                <a:latin typeface="Times New Roman"/>
                <a:cs typeface="Times New Roman"/>
              </a:rPr>
              <a:t>for</a:t>
            </a:r>
            <a:r>
              <a:rPr spc="11" dirty="0">
                <a:latin typeface="Times New Roman"/>
                <a:cs typeface="Times New Roman"/>
              </a:rPr>
              <a:t> </a:t>
            </a:r>
            <a:r>
              <a:rPr spc="-4" dirty="0">
                <a:latin typeface="Times New Roman"/>
                <a:cs typeface="Times New Roman"/>
              </a:rPr>
              <a:t>mouth,</a:t>
            </a:r>
            <a:r>
              <a:rPr spc="7" dirty="0">
                <a:latin typeface="Times New Roman"/>
                <a:cs typeface="Times New Roman"/>
              </a:rPr>
              <a:t> </a:t>
            </a:r>
            <a:r>
              <a:rPr dirty="0">
                <a:latin typeface="Times New Roman"/>
                <a:cs typeface="Times New Roman"/>
              </a:rPr>
              <a:t>left</a:t>
            </a:r>
            <a:r>
              <a:rPr spc="7" dirty="0">
                <a:latin typeface="Times New Roman"/>
                <a:cs typeface="Times New Roman"/>
              </a:rPr>
              <a:t> </a:t>
            </a:r>
            <a:r>
              <a:rPr spc="-4" dirty="0">
                <a:latin typeface="Times New Roman"/>
                <a:cs typeface="Times New Roman"/>
              </a:rPr>
              <a:t>and</a:t>
            </a:r>
            <a:r>
              <a:rPr spc="11" dirty="0">
                <a:latin typeface="Times New Roman"/>
                <a:cs typeface="Times New Roman"/>
              </a:rPr>
              <a:t> </a:t>
            </a:r>
            <a:r>
              <a:rPr dirty="0">
                <a:latin typeface="Times New Roman"/>
                <a:cs typeface="Times New Roman"/>
              </a:rPr>
              <a:t>right</a:t>
            </a:r>
            <a:r>
              <a:rPr spc="7" dirty="0">
                <a:latin typeface="Times New Roman"/>
                <a:cs typeface="Times New Roman"/>
              </a:rPr>
              <a:t> </a:t>
            </a:r>
            <a:r>
              <a:rPr spc="-4" dirty="0">
                <a:latin typeface="Times New Roman"/>
                <a:cs typeface="Times New Roman"/>
              </a:rPr>
              <a:t>eye.</a:t>
            </a:r>
            <a:r>
              <a:rPr spc="7" dirty="0">
                <a:latin typeface="Times New Roman"/>
                <a:cs typeface="Times New Roman"/>
              </a:rPr>
              <a:t> </a:t>
            </a:r>
            <a:r>
              <a:rPr spc="-4" dirty="0">
                <a:latin typeface="Times New Roman"/>
                <a:cs typeface="Times New Roman"/>
              </a:rPr>
              <a:t>Facial</a:t>
            </a:r>
            <a:r>
              <a:rPr spc="11" dirty="0">
                <a:latin typeface="Times New Roman"/>
                <a:cs typeface="Times New Roman"/>
              </a:rPr>
              <a:t> </a:t>
            </a:r>
            <a:r>
              <a:rPr spc="-4" dirty="0">
                <a:latin typeface="Times New Roman"/>
                <a:cs typeface="Times New Roman"/>
              </a:rPr>
              <a:t>Characteristic</a:t>
            </a:r>
            <a:r>
              <a:rPr spc="7" dirty="0">
                <a:latin typeface="Times New Roman"/>
                <a:cs typeface="Times New Roman"/>
              </a:rPr>
              <a:t> </a:t>
            </a:r>
            <a:r>
              <a:rPr spc="-4" dirty="0">
                <a:latin typeface="Times New Roman"/>
                <a:cs typeface="Times New Roman"/>
              </a:rPr>
              <a:t>Point</a:t>
            </a:r>
            <a:r>
              <a:rPr spc="7" dirty="0">
                <a:latin typeface="Times New Roman"/>
                <a:cs typeface="Times New Roman"/>
              </a:rPr>
              <a:t> </a:t>
            </a:r>
            <a:r>
              <a:rPr dirty="0">
                <a:latin typeface="Times New Roman"/>
                <a:cs typeface="Times New Roman"/>
              </a:rPr>
              <a:t>-</a:t>
            </a:r>
            <a:r>
              <a:rPr spc="11" dirty="0">
                <a:latin typeface="Times New Roman"/>
                <a:cs typeface="Times New Roman"/>
              </a:rPr>
              <a:t> </a:t>
            </a:r>
            <a:r>
              <a:rPr spc="-7" dirty="0">
                <a:latin typeface="Times New Roman"/>
                <a:cs typeface="Times New Roman"/>
              </a:rPr>
              <a:t>FCP</a:t>
            </a:r>
            <a:r>
              <a:rPr spc="-37" dirty="0">
                <a:latin typeface="Times New Roman"/>
                <a:cs typeface="Times New Roman"/>
              </a:rPr>
              <a:t> </a:t>
            </a:r>
            <a:r>
              <a:rPr spc="-11" dirty="0">
                <a:latin typeface="Times New Roman"/>
                <a:cs typeface="Times New Roman"/>
              </a:rPr>
              <a:t>extractor.</a:t>
            </a:r>
            <a:endParaRPr dirty="0">
              <a:latin typeface="Times New Roman"/>
              <a:cs typeface="Times New Roman"/>
            </a:endParaRPr>
          </a:p>
          <a:p>
            <a:pPr marL="265940" indent="-256901">
              <a:spcBef>
                <a:spcPts val="674"/>
              </a:spcBef>
              <a:buFont typeface="Symbol"/>
              <a:buChar char=""/>
              <a:tabLst>
                <a:tab pos="265940" algn="l"/>
                <a:tab pos="266416" algn="l"/>
              </a:tabLst>
            </a:pPr>
            <a:r>
              <a:rPr spc="-4" dirty="0">
                <a:latin typeface="Times New Roman"/>
                <a:cs typeface="Times New Roman"/>
              </a:rPr>
              <a:t>Facial</a:t>
            </a:r>
            <a:r>
              <a:rPr dirty="0">
                <a:latin typeface="Times New Roman"/>
                <a:cs typeface="Times New Roman"/>
              </a:rPr>
              <a:t> </a:t>
            </a:r>
            <a:r>
              <a:rPr spc="-4" dirty="0">
                <a:latin typeface="Times New Roman"/>
                <a:cs typeface="Times New Roman"/>
              </a:rPr>
              <a:t>expression</a:t>
            </a:r>
            <a:r>
              <a:rPr dirty="0">
                <a:latin typeface="Times New Roman"/>
                <a:cs typeface="Times New Roman"/>
              </a:rPr>
              <a:t> </a:t>
            </a:r>
            <a:r>
              <a:rPr spc="-4" dirty="0">
                <a:latin typeface="Times New Roman"/>
                <a:cs typeface="Times New Roman"/>
              </a:rPr>
              <a:t>recognizer</a:t>
            </a:r>
            <a:endParaRPr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5076825" cy="438582"/>
          </a:xfrm>
        </p:spPr>
        <p:txBody>
          <a:bodyPr>
            <a:normAutofit fontScale="90000"/>
          </a:bodyPr>
          <a:lstStyle/>
          <a:p>
            <a:r>
              <a:rPr lang="en-US" b="1" i="0" dirty="0">
                <a:latin typeface="Times New Roman" panose="02020603050405020304" pitchFamily="18" charset="0"/>
                <a:cs typeface="Times New Roman" panose="02020603050405020304" pitchFamily="18" charset="0"/>
              </a:rPr>
              <a:t>EXISTING SYSTEM</a:t>
            </a:r>
          </a:p>
        </p:txBody>
      </p:sp>
      <p:sp>
        <p:nvSpPr>
          <p:cNvPr id="3" name="Text Placeholder 2"/>
          <p:cNvSpPr>
            <a:spLocks noGrp="1"/>
          </p:cNvSpPr>
          <p:nvPr>
            <p:ph idx="1"/>
          </p:nvPr>
        </p:nvSpPr>
        <p:spPr>
          <a:xfrm>
            <a:off x="685800" y="1447800"/>
            <a:ext cx="7952105" cy="4570482"/>
          </a:xfrm>
        </p:spPr>
        <p:txBody>
          <a:bodyPr>
            <a:normAutofit/>
          </a:bodyPr>
          <a:lstStyle/>
          <a:p>
            <a:pPr marL="457200" indent="-457200" algn="just"/>
            <a:r>
              <a:rPr lang="en-US" dirty="0">
                <a:latin typeface="+mj-lt"/>
              </a:rPr>
              <a:t>In Existing system the major depression is one of the most frequent types of problem. There are almost nearly 450 million people suffering from depression.</a:t>
            </a:r>
          </a:p>
          <a:p>
            <a:pPr algn="just"/>
            <a:r>
              <a:rPr lang="en-US" dirty="0">
                <a:latin typeface="+mj-lt"/>
              </a:rPr>
              <a:t>Some approaches use the temperature of the finger, human gestures and eye blink as a modality to detect stress.</a:t>
            </a:r>
          </a:p>
          <a:p>
            <a:pPr algn="just"/>
            <a:r>
              <a:rPr lang="en-US" dirty="0">
                <a:latin typeface="+mj-lt"/>
              </a:rPr>
              <a:t>Recent techniques employ thermal imaging, physiological signals for stress detection</a:t>
            </a:r>
          </a:p>
          <a:p>
            <a:pPr marL="457200" indent="-457200" algn="just"/>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24065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784015"/>
            <a:ext cx="3372797" cy="1073982"/>
          </a:xfrm>
          <a:prstGeom prst="rect">
            <a:avLst/>
          </a:prstGeom>
          <a:blipFill>
            <a:blip r:embed="rId2" cstate="print"/>
            <a:stretch>
              <a:fillRect/>
            </a:stretch>
          </a:blipFill>
        </p:spPr>
        <p:txBody>
          <a:bodyPr wrap="square" lIns="0" tIns="0" rIns="0" bIns="0" rtlCol="0"/>
          <a:lstStyle/>
          <a:p>
            <a:endParaRPr/>
          </a:p>
        </p:txBody>
      </p:sp>
      <p:sp>
        <p:nvSpPr>
          <p:cNvPr id="7" name="Title 6"/>
          <p:cNvSpPr>
            <a:spLocks noGrp="1"/>
          </p:cNvSpPr>
          <p:nvPr>
            <p:ph type="title"/>
          </p:nvPr>
        </p:nvSpPr>
        <p:spPr>
          <a:xfrm>
            <a:off x="1686398" y="457200"/>
            <a:ext cx="5076825" cy="438582"/>
          </a:xfrm>
        </p:spPr>
        <p:txBody>
          <a:bodyPr>
            <a:normAutofit fontScale="90000"/>
          </a:bodyPr>
          <a:lstStyle/>
          <a:p>
            <a:r>
              <a:rPr lang="en-US" b="1" i="0" dirty="0">
                <a:latin typeface="Times New Roman" panose="02020603050405020304" pitchFamily="18" charset="0"/>
                <a:cs typeface="Times New Roman" panose="02020603050405020304" pitchFamily="18" charset="0"/>
              </a:rPr>
              <a:t>DISADVANTAGES</a:t>
            </a:r>
          </a:p>
        </p:txBody>
      </p:sp>
      <p:sp>
        <p:nvSpPr>
          <p:cNvPr id="6" name="Text Placeholder 5"/>
          <p:cNvSpPr>
            <a:spLocks noGrp="1"/>
          </p:cNvSpPr>
          <p:nvPr>
            <p:ph idx="1"/>
          </p:nvPr>
        </p:nvSpPr>
        <p:spPr>
          <a:xfrm>
            <a:off x="617016" y="1027249"/>
            <a:ext cx="7952105" cy="5293757"/>
          </a:xfrm>
        </p:spPr>
        <p:txBody>
          <a:bodyPr>
            <a:normAutofit/>
          </a:bodyPr>
          <a:lstStyle/>
          <a:p>
            <a:r>
              <a:rPr lang="en-IN" dirty="0"/>
              <a:t>Depression and Suicide is a multifaceted problem</a:t>
            </a:r>
            <a:r>
              <a:rPr lang="en-US" dirty="0"/>
              <a:t>.</a:t>
            </a:r>
          </a:p>
          <a:p>
            <a:r>
              <a:rPr lang="en-US" dirty="0"/>
              <a:t>Identification of Risk factor is difficult.</a:t>
            </a:r>
          </a:p>
          <a:p>
            <a:r>
              <a:rPr lang="en-US" dirty="0"/>
              <a:t>Less functionality</a:t>
            </a:r>
          </a:p>
        </p:txBody>
      </p:sp>
      <p:sp>
        <p:nvSpPr>
          <p:cNvPr id="5" name="object 5"/>
          <p:cNvSpPr txBox="1"/>
          <p:nvPr/>
        </p:nvSpPr>
        <p:spPr>
          <a:xfrm>
            <a:off x="617016" y="990600"/>
            <a:ext cx="7672070" cy="310470"/>
          </a:xfrm>
          <a:prstGeom prst="rect">
            <a:avLst/>
          </a:prstGeom>
        </p:spPr>
        <p:txBody>
          <a:bodyPr vert="horz" wrap="square" lIns="0" tIns="74295" rIns="0" bIns="0" rtlCol="0">
            <a:spAutoFit/>
          </a:bodyPr>
          <a:lstStyle/>
          <a:p>
            <a:pPr marL="524510" marR="505459" indent="-228600">
              <a:lnSpc>
                <a:spcPct val="80000"/>
              </a:lnSpc>
              <a:spcBef>
                <a:spcPts val="585"/>
              </a:spcBef>
              <a:buClr>
                <a:srgbClr val="2CA1BE"/>
              </a:buClr>
              <a:buFont typeface="Verdana"/>
              <a:buChar char="◦"/>
              <a:tabLst>
                <a:tab pos="524510" algn="l"/>
                <a:tab pos="525145" algn="l"/>
              </a:tabLst>
            </a:pPr>
            <a:endParaRPr sz="1800" dirty="0">
              <a:latin typeface="Lucida Sans Unicode"/>
              <a:cs typeface="Lucida Sans Unicod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156</TotalTime>
  <Words>2153</Words>
  <Application>Microsoft Office PowerPoint</Application>
  <PresentationFormat>On-screen Show (4:3)</PresentationFormat>
  <Paragraphs>162</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Lucida Sans Unicode</vt:lpstr>
      <vt:lpstr>Symbol</vt:lpstr>
      <vt:lpstr>Times New Roman</vt:lpstr>
      <vt:lpstr>Tw Cen MT</vt:lpstr>
      <vt:lpstr>Tw Cen MT Condensed</vt:lpstr>
      <vt:lpstr>Verdana</vt:lpstr>
      <vt:lpstr>Wingdings</vt:lpstr>
      <vt:lpstr>Wingdings 3</vt:lpstr>
      <vt:lpstr>Integral</vt:lpstr>
      <vt:lpstr>REALTIME FACE-SPEECH EMOTION RECOGNITION IN WORKER STRESS ANALYSIS</vt:lpstr>
      <vt:lpstr>ABSTRACT</vt:lpstr>
      <vt:lpstr>PowerPoint Presentation</vt:lpstr>
      <vt:lpstr>LITERATURE REVIEW</vt:lpstr>
      <vt:lpstr>PowerPoint Presentation</vt:lpstr>
      <vt:lpstr>  C. Stress Recognition using  General Image</vt:lpstr>
      <vt:lpstr>PROBLEM IDENTIFICATION</vt:lpstr>
      <vt:lpstr>EXISTING SYSTEM</vt:lpstr>
      <vt:lpstr>DISADVANTAGES</vt:lpstr>
      <vt:lpstr>PROPOSED SYSTEM</vt:lpstr>
      <vt:lpstr>ARCHITECTURE</vt:lpstr>
      <vt:lpstr>COMPONENTS REQUIRED</vt:lpstr>
      <vt:lpstr>OpenCV</vt:lpstr>
      <vt:lpstr>eSpeak</vt:lpstr>
      <vt:lpstr>METHODOLOGY</vt:lpstr>
      <vt:lpstr>PowerPoint Presentation</vt:lpstr>
      <vt:lpstr>EXISTING AND PROPOSED MODEL</vt:lpstr>
      <vt:lpstr>RESULT</vt:lpstr>
      <vt:lpstr>ADVANTAGES</vt:lpstr>
      <vt:lpstr>APPLICATIONS</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dc:creator>
  <cp:lastModifiedBy>Microsoft account</cp:lastModifiedBy>
  <cp:revision>84</cp:revision>
  <dcterms:created xsi:type="dcterms:W3CDTF">2019-02-03T15:23:13Z</dcterms:created>
  <dcterms:modified xsi:type="dcterms:W3CDTF">2023-08-22T10:30:56Z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2013-10-13T00:00:00Z</vt:filetime>
  </property>
  <property fmtid="{D5CDD505-2E9C-101B-9397-08002B2CF9AE}" pid="3" name="Creator">
    <vt:lpwstr>Microsoft® Office PowerPoint® 2007</vt:lpwstr>
  </property>
  <property fmtid="{D5CDD505-2E9C-101B-9397-08002B2CF9AE}" pid="4" name="LastSaved">
    <vt:filetime>2019-02-03T00:00:00Z</vt:filetime>
  </property>
</Properties>
</file>