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5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JcnQ4K+Xrj/6TNvABzKcji7Z0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56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0358438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E09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6"/>
          <p:cNvSpPr/>
          <p:nvPr/>
        </p:nvSpPr>
        <p:spPr>
          <a:xfrm>
            <a:off x="1075" y="0"/>
            <a:ext cx="2896870" cy="2902585"/>
          </a:xfrm>
          <a:custGeom>
            <a:rect b="b" l="l" r="r" t="t"/>
            <a:pathLst>
              <a:path extrusionOk="0" h="2902585" w="2896870">
                <a:moveTo>
                  <a:pt x="0" y="2902168"/>
                </a:moveTo>
                <a:lnTo>
                  <a:pt x="0" y="0"/>
                </a:lnTo>
                <a:lnTo>
                  <a:pt x="2896368" y="0"/>
                </a:lnTo>
                <a:lnTo>
                  <a:pt x="0" y="2902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6"/>
          <p:cNvSpPr/>
          <p:nvPr/>
        </p:nvSpPr>
        <p:spPr>
          <a:xfrm>
            <a:off x="15390570" y="7384907"/>
            <a:ext cx="2896870" cy="2902585"/>
          </a:xfrm>
          <a:custGeom>
            <a:rect b="b" l="l" r="r" t="t"/>
            <a:pathLst>
              <a:path extrusionOk="0" h="2902584" w="2896869">
                <a:moveTo>
                  <a:pt x="2896246" y="0"/>
                </a:moveTo>
                <a:lnTo>
                  <a:pt x="2896246" y="2902061"/>
                </a:lnTo>
                <a:lnTo>
                  <a:pt x="0" y="2902061"/>
                </a:lnTo>
                <a:lnTo>
                  <a:pt x="2896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6"/>
          <p:cNvSpPr/>
          <p:nvPr/>
        </p:nvSpPr>
        <p:spPr>
          <a:xfrm>
            <a:off x="1916500" y="4693980"/>
            <a:ext cx="14458950" cy="9525"/>
          </a:xfrm>
          <a:custGeom>
            <a:rect b="b" l="l" r="r" t="t"/>
            <a:pathLst>
              <a:path extrusionOk="0" h="9525" w="14458950">
                <a:moveTo>
                  <a:pt x="14458950" y="9525"/>
                </a:moveTo>
                <a:lnTo>
                  <a:pt x="0" y="9525"/>
                </a:lnTo>
                <a:lnTo>
                  <a:pt x="0" y="0"/>
                </a:lnTo>
                <a:lnTo>
                  <a:pt x="14458950" y="0"/>
                </a:lnTo>
                <a:lnTo>
                  <a:pt x="14458950" y="95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6"/>
          <p:cNvSpPr/>
          <p:nvPr/>
        </p:nvSpPr>
        <p:spPr>
          <a:xfrm>
            <a:off x="3212134" y="3926723"/>
            <a:ext cx="1381124" cy="138110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6"/>
          <p:cNvSpPr/>
          <p:nvPr/>
        </p:nvSpPr>
        <p:spPr>
          <a:xfrm>
            <a:off x="8712403" y="4262384"/>
            <a:ext cx="866774" cy="8667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6"/>
          <p:cNvSpPr/>
          <p:nvPr/>
        </p:nvSpPr>
        <p:spPr>
          <a:xfrm>
            <a:off x="13891747" y="4008211"/>
            <a:ext cx="990599" cy="9905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6"/>
          <p:cNvSpPr/>
          <p:nvPr/>
        </p:nvSpPr>
        <p:spPr>
          <a:xfrm>
            <a:off x="12808946" y="6266398"/>
            <a:ext cx="4029059" cy="73340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6"/>
          <p:cNvSpPr txBox="1"/>
          <p:nvPr>
            <p:ph type="title"/>
          </p:nvPr>
        </p:nvSpPr>
        <p:spPr>
          <a:xfrm>
            <a:off x="6833381" y="4633983"/>
            <a:ext cx="4621236" cy="8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>
                <a:solidFill>
                  <a:srgbClr val="F1F0F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/>
          <p:nvPr/>
        </p:nvSpPr>
        <p:spPr>
          <a:xfrm>
            <a:off x="792" y="42"/>
            <a:ext cx="2187575" cy="2192020"/>
          </a:xfrm>
          <a:custGeom>
            <a:rect b="b" l="l" r="r" t="t"/>
            <a:pathLst>
              <a:path extrusionOk="0" h="2192020" w="2187575">
                <a:moveTo>
                  <a:pt x="0" y="2191908"/>
                </a:moveTo>
                <a:lnTo>
                  <a:pt x="0" y="0"/>
                </a:lnTo>
                <a:lnTo>
                  <a:pt x="2187533" y="0"/>
                </a:lnTo>
                <a:lnTo>
                  <a:pt x="0" y="2191908"/>
                </a:lnTo>
                <a:close/>
              </a:path>
            </a:pathLst>
          </a:custGeom>
          <a:solidFill>
            <a:srgbClr val="0E09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7"/>
          <p:cNvSpPr/>
          <p:nvPr/>
        </p:nvSpPr>
        <p:spPr>
          <a:xfrm>
            <a:off x="16249924" y="8245632"/>
            <a:ext cx="2037714" cy="2041525"/>
          </a:xfrm>
          <a:custGeom>
            <a:rect b="b" l="l" r="r" t="t"/>
            <a:pathLst>
              <a:path extrusionOk="0" h="2041525" w="2037715">
                <a:moveTo>
                  <a:pt x="2037264" y="0"/>
                </a:moveTo>
                <a:lnTo>
                  <a:pt x="2037264" y="2041337"/>
                </a:lnTo>
                <a:lnTo>
                  <a:pt x="0" y="2041337"/>
                </a:lnTo>
                <a:lnTo>
                  <a:pt x="2037264" y="0"/>
                </a:lnTo>
                <a:close/>
              </a:path>
            </a:pathLst>
          </a:custGeom>
          <a:solidFill>
            <a:srgbClr val="0E09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7"/>
          <p:cNvSpPr/>
          <p:nvPr/>
        </p:nvSpPr>
        <p:spPr>
          <a:xfrm>
            <a:off x="333847" y="9565888"/>
            <a:ext cx="2562224" cy="46670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6833381" y="4633983"/>
            <a:ext cx="4621236" cy="8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>
                <a:solidFill>
                  <a:srgbClr val="F1F0F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6833381" y="4633983"/>
            <a:ext cx="4621236" cy="8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>
                <a:solidFill>
                  <a:srgbClr val="F1F0F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1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E09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1075" y="0"/>
            <a:ext cx="2896870" cy="2902585"/>
          </a:xfrm>
          <a:custGeom>
            <a:rect b="b" l="l" r="r" t="t"/>
            <a:pathLst>
              <a:path extrusionOk="0" h="2902585" w="2896870">
                <a:moveTo>
                  <a:pt x="0" y="2902168"/>
                </a:moveTo>
                <a:lnTo>
                  <a:pt x="0" y="0"/>
                </a:lnTo>
                <a:lnTo>
                  <a:pt x="2896368" y="0"/>
                </a:lnTo>
                <a:lnTo>
                  <a:pt x="0" y="2902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15390570" y="7384907"/>
            <a:ext cx="2896870" cy="2902585"/>
          </a:xfrm>
          <a:custGeom>
            <a:rect b="b" l="l" r="r" t="t"/>
            <a:pathLst>
              <a:path extrusionOk="0" h="2902584" w="2896869">
                <a:moveTo>
                  <a:pt x="2896246" y="0"/>
                </a:moveTo>
                <a:lnTo>
                  <a:pt x="2896246" y="2902061"/>
                </a:lnTo>
                <a:lnTo>
                  <a:pt x="0" y="2902061"/>
                </a:lnTo>
                <a:lnTo>
                  <a:pt x="2896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5"/>
          <p:cNvSpPr txBox="1"/>
          <p:nvPr>
            <p:ph type="title"/>
          </p:nvPr>
        </p:nvSpPr>
        <p:spPr>
          <a:xfrm>
            <a:off x="6833381" y="4633983"/>
            <a:ext cx="4621236" cy="8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rgbClr val="F1F0F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5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Relationship Id="rId4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7.pn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title"/>
          </p:nvPr>
        </p:nvSpPr>
        <p:spPr>
          <a:xfrm>
            <a:off x="5181600" y="1409700"/>
            <a:ext cx="8534400" cy="874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Big Data y Data Science</a:t>
            </a:r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6400800" y="6077382"/>
            <a:ext cx="6096000" cy="16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400">
                <a:solidFill>
                  <a:srgbClr val="F1F0F4"/>
                </a:solidFill>
                <a:latin typeface="Trebuchet MS"/>
                <a:ea typeface="Trebuchet MS"/>
                <a:cs typeface="Trebuchet MS"/>
                <a:sym typeface="Trebuchet MS"/>
              </a:rPr>
              <a:t>TEMA: </a:t>
            </a:r>
            <a:endParaRPr/>
          </a:p>
          <a:p>
            <a:pPr indent="0" lvl="0" marL="317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F1F0F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175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s-CO" sz="3400">
                <a:solidFill>
                  <a:srgbClr val="F1F0F4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 a Cloud</a:t>
            </a:r>
            <a:endParaRPr sz="3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130247" y="6077382"/>
            <a:ext cx="3404289" cy="1287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71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400">
                <a:solidFill>
                  <a:srgbClr val="F1F0F4"/>
                </a:solidFill>
                <a:latin typeface="Trebuchet MS"/>
                <a:ea typeface="Trebuchet MS"/>
                <a:cs typeface="Trebuchet MS"/>
                <a:sym typeface="Trebuchet MS"/>
              </a:rPr>
              <a:t>DOCENTE:</a:t>
            </a:r>
            <a:endParaRPr sz="3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35"/>
              </a:spcBef>
              <a:spcAft>
                <a:spcPts val="0"/>
              </a:spcAft>
              <a:buNone/>
            </a:pPr>
            <a:r>
              <a:rPr b="1" lang="es-CO" sz="2800">
                <a:solidFill>
                  <a:srgbClr val="F1F0F4"/>
                </a:solidFill>
                <a:latin typeface="Trebuchet MS"/>
                <a:ea typeface="Trebuchet MS"/>
                <a:cs typeface="Trebuchet MS"/>
                <a:sym typeface="Trebuchet MS"/>
              </a:rPr>
              <a:t>Qco. Harry Vargas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7696019" y="9733426"/>
            <a:ext cx="289623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www.udecatalunya.edu.co</a:t>
            </a:r>
            <a:endParaRPr sz="18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7699375" y="3390900"/>
            <a:ext cx="10363200" cy="5922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respuesta al principio del </a:t>
            </a:r>
            <a:r>
              <a:rPr b="1" lang="es-CO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 </a:t>
            </a:r>
            <a:r>
              <a:rPr lang="es-CO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distribuido.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76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sistema que permite difundir los datos a través de cientos o miles  de nodos para su procesamiento.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76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s-CO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Hace referencia al </a:t>
            </a:r>
            <a:r>
              <a:rPr b="1" lang="es-CO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procesamiento </a:t>
            </a:r>
            <a:r>
              <a:rPr lang="es-CO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distribuido de grandes volúmenes de  datos. Permite el fácil desarrollo de aplicaciones y algoritmos para el  procesamiento distribuido de grandes cantidades de datos.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la capa responsable de la </a:t>
            </a:r>
            <a:r>
              <a:rPr b="1" lang="es-CO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administración </a:t>
            </a:r>
            <a:r>
              <a:rPr lang="es-CO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clúster y planificar el  uso de los recursos disponibles(memoria, procesamiento, datos,  servicios).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254125" y="2650365"/>
            <a:ext cx="5932807" cy="63931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2057400" y="746684"/>
            <a:ext cx="13341350" cy="750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Componentes principales</a:t>
            </a:r>
            <a:endParaRPr b="1" i="0" sz="4800">
              <a:solidFill>
                <a:srgbClr val="F1F0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8075" y="746684"/>
            <a:ext cx="8305800" cy="2154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37" name="Google Shape;137;p11"/>
          <p:cNvSpPr txBox="1"/>
          <p:nvPr/>
        </p:nvSpPr>
        <p:spPr>
          <a:xfrm>
            <a:off x="10638465" y="800095"/>
            <a:ext cx="6735000" cy="9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19050" marR="60579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HDFS rompe estos ficheros en bloques de  tamaño configurable y luego los va  distribuyendo entre los distintos servidores.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" marR="5333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Además de distribuir los bloques entre distintos  nodos de datos, también los va replicando, para  evitar pérdida de información si alguno de los  nodos falla.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" marR="44481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Conjuntos de datos distribuidos y resilientes  (RDD, en inglés): </a:t>
            </a:r>
            <a:r>
              <a:rPr lang="es-CO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 una colección  particionada de elementos sobre los que se  puede operar de forma paralela con una alta  disponibilidad.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" marR="0" rtl="0" algn="l">
              <a:spcBef>
                <a:spcPts val="8"/>
              </a:spcBef>
              <a:spcAft>
                <a:spcPts val="0"/>
              </a:spcAft>
              <a:buNone/>
            </a:pPr>
            <a:r>
              <a:rPr lang="es-CO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RDD: Unidad básica de procesamiento en Spark.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" marR="895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Según aumenta el volumen de datos a tratar, se  puede ir agregando nodos al clúster de forma  dinámica.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2780930" y="800100"/>
            <a:ext cx="4701135" cy="16133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373761" y="3492437"/>
            <a:ext cx="9515475" cy="48434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45" name="Google Shape;145;p12"/>
          <p:cNvSpPr txBox="1"/>
          <p:nvPr/>
        </p:nvSpPr>
        <p:spPr>
          <a:xfrm>
            <a:off x="10935348" y="2788013"/>
            <a:ext cx="6743700" cy="1669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190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Problema: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Conteo de Palabras (Entrada)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8"/>
              </a:spcBef>
              <a:spcAft>
                <a:spcPts val="0"/>
              </a:spcAft>
              <a:buNone/>
            </a:pPr>
            <a:r>
              <a:t/>
            </a:r>
            <a:endParaRPr sz="2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	haría	un procesamiento secuencial que 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 txBox="1"/>
          <p:nvPr/>
        </p:nvSpPr>
        <p:spPr>
          <a:xfrm>
            <a:off x="10893361" y="4457701"/>
            <a:ext cx="7280339" cy="4983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19050" marR="762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indicara cada una de las palabras y aportara un  valor numérico a cada una, en función del  número de ellas en la frase.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8"/>
              </a:spcBef>
              <a:spcAft>
                <a:spcPts val="0"/>
              </a:spcAft>
              <a:buNone/>
            </a:pPr>
            <a:r>
              <a:t/>
            </a:r>
            <a:endParaRPr sz="2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" marR="952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¡Pero si tenemos que contar todas las palabras  de un libro! Se vuelve ineficiente. Por lo que se  requiere su procesamiento en paralelo.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75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" marR="1143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un RDD en Spark que de como resultado  el conteo de palabras que tiene una frase.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3962400" y="493961"/>
            <a:ext cx="4457700" cy="14698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505600" y="2788025"/>
            <a:ext cx="10121400" cy="5182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6833381" y="4633983"/>
            <a:ext cx="4621236" cy="878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¿PREGUNTAS?</a:t>
            </a:r>
            <a:endParaRPr/>
          </a:p>
        </p:txBody>
      </p:sp>
      <p:sp>
        <p:nvSpPr>
          <p:cNvPr id="154" name="Google Shape;154;p1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6833381" y="4633983"/>
            <a:ext cx="4621236" cy="1028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600"/>
              <a:t>Gracias</a:t>
            </a:r>
            <a:endParaRPr sz="6600"/>
          </a:p>
        </p:txBody>
      </p:sp>
      <p:pic>
        <p:nvPicPr>
          <p:cNvPr id="160" name="Google Shape;1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6286500"/>
            <a:ext cx="6553200" cy="1186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0" y="2781300"/>
            <a:ext cx="7641224" cy="50941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2209800" y="495300"/>
            <a:ext cx="12292013" cy="843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40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i="0" sz="5400">
              <a:solidFill>
                <a:srgbClr val="F1F0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066800" y="2727454"/>
            <a:ext cx="1318260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635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/>
            </a:pPr>
            <a:r>
              <a:rPr lang="es-CO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Servicios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/>
            </a:pPr>
            <a:r>
              <a:rPr lang="es-CO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de servidores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/>
            </a:pPr>
            <a:r>
              <a:rPr lang="es-CO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</a:t>
            </a:r>
            <a:endParaRPr/>
          </a:p>
          <a:p>
            <a:pPr indent="-7429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/>
            </a:pPr>
            <a:r>
              <a:rPr lang="es-CO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WordCount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4080" y="790823"/>
            <a:ext cx="11439839" cy="870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descr="SaaS, Paas, IaaS: diferencias de los modelos de servicio cloud" id="85" name="Google Shape;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300" y="1094208"/>
            <a:ext cx="10439400" cy="849175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/>
        </p:nvSpPr>
        <p:spPr>
          <a:xfrm>
            <a:off x="2057400" y="746684"/>
            <a:ext cx="13341350" cy="750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Servicio Cloud</a:t>
            </a:r>
            <a:endParaRPr b="1" i="0" sz="4800">
              <a:solidFill>
                <a:srgbClr val="F1F0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990600" y="3009900"/>
            <a:ext cx="7577138" cy="563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029" l="-19015" r="-17345" t="-28124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9263063" y="2114170"/>
            <a:ext cx="8826818" cy="710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75">
            <a:spAutoFit/>
          </a:bodyPr>
          <a:lstStyle/>
          <a:p>
            <a:pPr indent="0" lvl="0" marL="19050" marR="762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Clúster de servidores son los conjuntos de  ordenadores unidos entre sí, normalmente por una  red de alta velocidad y que se comportan como si  fuesen una única computadora.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3"/>
              </a:spcBef>
              <a:spcAft>
                <a:spcPts val="0"/>
              </a:spcAft>
              <a:buNone/>
            </a:pPr>
            <a:r>
              <a:t/>
            </a:r>
            <a:endParaRPr sz="32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9050" marR="7620" rtl="0" algn="just">
              <a:spcBef>
                <a:spcPts val="8"/>
              </a:spcBef>
              <a:spcAft>
                <a:spcPts val="0"/>
              </a:spcAft>
              <a:buNone/>
            </a:pPr>
            <a:r>
              <a:rPr lang="es-CO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que un sistema clúster funcione, no es  necesario que todas las máquinas dispongan del  mismo hardware y sistema operativo.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3"/>
              </a:spcBef>
              <a:spcAft>
                <a:spcPts val="0"/>
              </a:spcAft>
              <a:buNone/>
            </a:pPr>
            <a:r>
              <a:t/>
            </a:r>
            <a:endParaRPr sz="32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9050" marR="762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tipo de sistema debe disponer de una interfaz  de </a:t>
            </a:r>
            <a:r>
              <a:rPr b="1" lang="es-CO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del clúster</a:t>
            </a:r>
            <a:r>
              <a:rPr lang="es-CO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 cual se encarga de  interactuar con el usuario, repartiendo la carga  entre las diferentes máquinas del grupo de una  forma eficiente y ágil.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2057400" y="746684"/>
            <a:ext cx="13341350" cy="750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Clúster de servidores</a:t>
            </a:r>
            <a:endParaRPr b="1" i="0" sz="4800">
              <a:solidFill>
                <a:srgbClr val="F1F0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/>
          <p:nvPr/>
        </p:nvSpPr>
        <p:spPr>
          <a:xfrm>
            <a:off x="5030788" y="1932063"/>
            <a:ext cx="7502525" cy="6022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4975" r="-33258" t="-43839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9505951" y="8142730"/>
            <a:ext cx="2743200" cy="14287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2057400" y="746684"/>
            <a:ext cx="13341350" cy="750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Framework de procesamiento</a:t>
            </a:r>
            <a:endParaRPr b="1" i="0" sz="4800">
              <a:solidFill>
                <a:srgbClr val="F1F0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4184770" y="7954295"/>
            <a:ext cx="4597281" cy="15860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ache Spark: Introducción para principiantes - sitiobigdata.com"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4933" y="2628900"/>
            <a:ext cx="11878134" cy="536495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"/>
          <p:cNvSpPr txBox="1"/>
          <p:nvPr/>
        </p:nvSpPr>
        <p:spPr>
          <a:xfrm>
            <a:off x="2857500" y="1028701"/>
            <a:ext cx="11430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RDD: Resilient Distributed Dataset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13" name="Google Shape;113;p8"/>
          <p:cNvPicPr preferRelativeResize="0"/>
          <p:nvPr/>
        </p:nvPicPr>
        <p:blipFill rotWithShape="1">
          <a:blip r:embed="rId3">
            <a:alphaModFix/>
          </a:blip>
          <a:srcRect b="0" l="0" r="0" t="6274"/>
          <a:stretch/>
        </p:blipFill>
        <p:spPr>
          <a:xfrm>
            <a:off x="2133600" y="1905000"/>
            <a:ext cx="12954000" cy="637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2057400" y="746684"/>
            <a:ext cx="13341350" cy="750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Ecosistema Hadoop</a:t>
            </a:r>
            <a:endParaRPr b="1" i="0" sz="4800">
              <a:solidFill>
                <a:srgbClr val="F1F0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8075" y="746684"/>
            <a:ext cx="8305800" cy="215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 txBox="1"/>
          <p:nvPr/>
        </p:nvSpPr>
        <p:spPr>
          <a:xfrm>
            <a:off x="1447799" y="3848100"/>
            <a:ext cx="914400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s-CO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Hadoop es un entorno de trabajo </a:t>
            </a:r>
            <a:r>
              <a:rPr i="1" lang="es-CO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</a:t>
            </a:r>
            <a:r>
              <a:rPr lang="es-CO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crear soluciones para el paradigma distribuido.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s-CO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almacenar, procesa y administrar grandes volúmenes de datos de forma eficiente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s-CO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Escalabilidad horizontal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s-CO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y vencerás</a:t>
            </a:r>
            <a:endParaRPr/>
          </a:p>
        </p:txBody>
      </p:sp>
      <p:pic>
        <p:nvPicPr>
          <p:cNvPr id="122" name="Google Shape;12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95609" y="3509010"/>
            <a:ext cx="6981645" cy="4654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2020-04-30T20:48:22Z</dcterms:created>
  <dc:creator>Guillermo Gonzalez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2020-04-30T00:00:00Z</vt:filetime>
  </property>
  <property fmtid="{D5CDD505-2E9C-101B-9397-08002B2CF9AE}" pid="3" name="Creator">
    <vt:lpwstr>Canva</vt:lpwstr>
  </property>
  <property fmtid="{D5CDD505-2E9C-101B-9397-08002B2CF9AE}" pid="4" name="LastSaved">
    <vt:filetime>2020-04-30T00:00:00Z</vt:filetime>
  </property>
</Properties>
</file>