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264" r:id="rId4"/>
    <p:sldId id="320" r:id="rId5"/>
    <p:sldId id="297" r:id="rId6"/>
    <p:sldId id="321" r:id="rId7"/>
    <p:sldId id="322" r:id="rId8"/>
    <p:sldId id="319" r:id="rId9"/>
    <p:sldId id="258" r:id="rId10"/>
    <p:sldId id="260" r:id="rId11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9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3" autoAdjust="0"/>
    <p:restoredTop sz="91239" autoAdjust="0"/>
  </p:normalViewPr>
  <p:slideViewPr>
    <p:cSldViewPr>
      <p:cViewPr varScale="1">
        <p:scale>
          <a:sx n="53" d="100"/>
          <a:sy n="53" d="100"/>
        </p:scale>
        <p:origin x="600" y="48"/>
      </p:cViewPr>
      <p:guideLst>
        <p:guide orient="horz" pos="285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1:09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43 68,'-33'6'4539,"18"2"-3906,15-8-626,0 0 0,0 0 0,0 0 0,0 0 0,0 0 0,0 0 0,0 0 1,0 0-1,0 0 0,0 0 0,0 0 0,0 0 0,0 0 0,0 0 0,0 0 0,0 0 0,0 0 0,0 0 0,0 0 0,0 0 0,0 0 0,0-1 0,0 1 0,0 0 0,0 0 0,0 0 0,0 0 0,-1 0 0,1 0 0,0 0 0,0 0 0,0 0 0,0 0 0,0 0 1,0 0-1,0 0 0,0 0 0,0 0 0,0 0 0,0 0 0,0 0 0,0 0 0,0 0 0,1-13 80,-2-3-100,0-5 85,1 21-86,0-1 0,0 1 0,0 0 0,0 0 0,0-1 0,0 1 1,1 0-1,-1 0 0,0 0 0,0-1 0,0 1 0,0 0 0,0 0 0,0 0 0,0-1 0,1 1 0,-1 0 0,0 0 0,0 0 0,0 0 0,0 0 0,1-1 0,-1 1 0,0 0 0,0 0 0,0 0 1,1 0-1,-1 0 0,0 0 0,0 0 0,1 0 0,-1 0 0,0 0 0,0 0 0,0 0 0,1 0 0,-1 0 0,0 0 0,0 0 0,1 0 0,-1 0 0,0 0 0,0 0 0,0 0 0,1 0 0,-1 0 1,0 0-1,0 0 0,0 1 0,1-1 0,-1 0 0,0 0 0,0 0 0,0 0 0,0 1 0,1-1 0,-1 0 0,0 0-78,2 4-1707,-2 2-465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01:09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43 68,'-33'6'4539,"18"2"-3906,15-8-626,0 0 0,0 0 0,0 0 0,0 0 0,0 0 0,0 0 0,0 0 1,0 0-1,0 0 0,0 0 0,0 0 0,0 0 0,0 0 0,0 0 0,0 0 0,0 0 0,0 0 0,0 0 0,0 0 0,0 0 0,0 0 0,0-1 0,0 1 0,0 0 0,0 0 0,0 0 0,0 0 0,-1 0 0,1 0 0,0 0 0,0 0 0,0 0 0,0 0 0,0 0 1,0 0-1,0 0 0,0 0 0,0 0 0,0 0 0,0 0 0,0 0 0,0 0 0,0 0 0,1-13 80,-2-3-100,0-5 85,1 21-86,0-1 0,0 1 0,0 0 0,0 0 0,0-1 0,0 1 1,1 0-1,-1 0 0,0 0 0,0-1 0,0 1 0,0 0 0,0 0 0,0 0 0,0-1 0,1 1 0,-1 0 0,0 0 0,0 0 0,0 0 0,0 0 0,1-1 0,-1 1 0,0 0 0,0 0 0,0 0 1,1 0-1,-1 0 0,0 0 0,0 0 0,1 0 0,-1 0 0,0 0 0,0 0 0,0 0 0,1 0 0,-1 0 0,0 0 0,0 0 0,1 0 0,-1 0 0,0 0 0,0 0 0,0 0 0,1 0 0,-1 0 1,0 0-1,0 0 0,0 1 0,1-1 0,-1 0 0,0 0 0,0 0 0,0 0 0,0 1 0,1-1 0,-1 0 0,0 0-78,2 4-1707,-2 2-465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7-06T00:40:30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32641 27276 302 0,'-7'-2'362'0,"5"-2"28"0,-2-1-27 16,0 5-98-16,4 0-83 0,0-2-46 15,0 1-21-15,0-5-1 0,0 1 11 16,4 4 14-16,0-3 16 0,2 3 8 0,1 1 5 15,-1 0 0-15,4 1-2 0,5 4-8 16,-7 6-4-16,6-1-11 0,-1 3-2 0,3 6-24 16,-1 1-19-16,-3 3-14 0,-1 4-20 15,3-3-9-15,-6-4-14 0,1 2 4 16,-1 0 3-16,2-3-2 0,-2-1 0 16,1-7-11-16,-1 1-33 0,0-4 3 0,0 2 2 15,1-8-4-15,9-2-2 0,-1-2 5 16,-1-9 19-16,7-5-11 0,0-7-8 15,4-7-6-15,4-5-2 0,-4-5-4 0,8-7-5 16,2 1-8-16,6-1-12 0,1-5-12 16,3 0-18-16,3 1-13 0,4-1-9 15,-3 3-8-15,3-1 8 0,-4 4-2 16,1 2 5-16,-5 4 3 0,-3-2-1 0,1 6-3 16,-7 5-8-16,-4 3-6 0,-4 5-4 15,-4 3 1-15,-9 6 2 0,-3 1 5 16,1 1 4-16,-8 3-8 0,1 3-18 0,-7-1-37 15,6 3-54-15,-12 4-116 0,6 0-106 16,0 0-37-16,0 0 3 0,0 15 31 16,0 1 55-16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1EFA-DE36-4030-B0A9-4CA49C0E833A}" type="datetimeFigureOut">
              <a:rPr lang="es-CO" smtClean="0"/>
              <a:t>5/07/2022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D606A-C3A3-4405-BDD8-DFAC7AEBF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5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2F6B-DEEB-470B-9033-151C680CB454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E0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5" y="0"/>
            <a:ext cx="2896870" cy="2902585"/>
          </a:xfrm>
          <a:custGeom>
            <a:avLst/>
            <a:gdLst/>
            <a:ahLst/>
            <a:cxnLst/>
            <a:rect l="l" t="t" r="r" b="b"/>
            <a:pathLst>
              <a:path w="2896870" h="2902585">
                <a:moveTo>
                  <a:pt x="0" y="2902168"/>
                </a:moveTo>
                <a:lnTo>
                  <a:pt x="0" y="0"/>
                </a:lnTo>
                <a:lnTo>
                  <a:pt x="2896368" y="0"/>
                </a:lnTo>
                <a:lnTo>
                  <a:pt x="0" y="2902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390570" y="7384907"/>
            <a:ext cx="2896870" cy="2902585"/>
          </a:xfrm>
          <a:custGeom>
            <a:avLst/>
            <a:gdLst/>
            <a:ahLst/>
            <a:cxnLst/>
            <a:rect l="l" t="t" r="r" b="b"/>
            <a:pathLst>
              <a:path w="2896869" h="2902584">
                <a:moveTo>
                  <a:pt x="2896246" y="0"/>
                </a:moveTo>
                <a:lnTo>
                  <a:pt x="2896246" y="2902061"/>
                </a:lnTo>
                <a:lnTo>
                  <a:pt x="0" y="2902061"/>
                </a:lnTo>
                <a:lnTo>
                  <a:pt x="2896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16500" y="4693980"/>
            <a:ext cx="14458950" cy="9525"/>
          </a:xfrm>
          <a:custGeom>
            <a:avLst/>
            <a:gdLst/>
            <a:ahLst/>
            <a:cxnLst/>
            <a:rect l="l" t="t" r="r" b="b"/>
            <a:pathLst>
              <a:path w="14458950" h="9525">
                <a:moveTo>
                  <a:pt x="14458950" y="9525"/>
                </a:moveTo>
                <a:lnTo>
                  <a:pt x="0" y="9525"/>
                </a:lnTo>
                <a:lnTo>
                  <a:pt x="0" y="0"/>
                </a:lnTo>
                <a:lnTo>
                  <a:pt x="14458950" y="0"/>
                </a:lnTo>
                <a:lnTo>
                  <a:pt x="1445895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12134" y="3926723"/>
            <a:ext cx="1381124" cy="1381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712403" y="4262384"/>
            <a:ext cx="866774" cy="866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891747" y="4008211"/>
            <a:ext cx="990599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08946" y="6266398"/>
            <a:ext cx="4029059" cy="733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1F0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C6D79-1853-47CC-A670-E52BA95243F9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1F0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6BE5-7129-4C7D-8ACC-927DA39F0C2E}" type="datetime1">
              <a:rPr lang="en-US" smtClean="0"/>
              <a:t>7/5/2022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1F0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0F61-7994-4DFF-903C-9BBE0022627E}" type="datetime1">
              <a:rPr lang="en-US" smtClean="0"/>
              <a:t>7/5/2022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2" y="42"/>
            <a:ext cx="2187575" cy="2192020"/>
          </a:xfrm>
          <a:custGeom>
            <a:avLst/>
            <a:gdLst/>
            <a:ahLst/>
            <a:cxnLst/>
            <a:rect l="l" t="t" r="r" b="b"/>
            <a:pathLst>
              <a:path w="2187575" h="2192020">
                <a:moveTo>
                  <a:pt x="0" y="2191908"/>
                </a:moveTo>
                <a:lnTo>
                  <a:pt x="0" y="0"/>
                </a:lnTo>
                <a:lnTo>
                  <a:pt x="2187533" y="0"/>
                </a:lnTo>
                <a:lnTo>
                  <a:pt x="0" y="2191908"/>
                </a:lnTo>
                <a:close/>
              </a:path>
            </a:pathLst>
          </a:custGeom>
          <a:solidFill>
            <a:srgbClr val="0E0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249924" y="8245632"/>
            <a:ext cx="2037714" cy="2041525"/>
          </a:xfrm>
          <a:custGeom>
            <a:avLst/>
            <a:gdLst/>
            <a:ahLst/>
            <a:cxnLst/>
            <a:rect l="l" t="t" r="r" b="b"/>
            <a:pathLst>
              <a:path w="2037715" h="2041525">
                <a:moveTo>
                  <a:pt x="2037264" y="0"/>
                </a:moveTo>
                <a:lnTo>
                  <a:pt x="2037264" y="2041337"/>
                </a:lnTo>
                <a:lnTo>
                  <a:pt x="0" y="2041337"/>
                </a:lnTo>
                <a:lnTo>
                  <a:pt x="2037264" y="0"/>
                </a:lnTo>
                <a:close/>
              </a:path>
            </a:pathLst>
          </a:custGeom>
          <a:solidFill>
            <a:srgbClr val="0E0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847" y="9565888"/>
            <a:ext cx="2562224" cy="466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5C96-A4B6-4C93-BC00-6F403D80781D}" type="datetime1">
              <a:rPr lang="en-US" smtClean="0"/>
              <a:t>7/5/2022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E0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5" y="0"/>
            <a:ext cx="2896870" cy="2902585"/>
          </a:xfrm>
          <a:custGeom>
            <a:avLst/>
            <a:gdLst/>
            <a:ahLst/>
            <a:cxnLst/>
            <a:rect l="l" t="t" r="r" b="b"/>
            <a:pathLst>
              <a:path w="2896870" h="2902585">
                <a:moveTo>
                  <a:pt x="0" y="2902168"/>
                </a:moveTo>
                <a:lnTo>
                  <a:pt x="0" y="0"/>
                </a:lnTo>
                <a:lnTo>
                  <a:pt x="2896368" y="0"/>
                </a:lnTo>
                <a:lnTo>
                  <a:pt x="0" y="2902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390570" y="7384907"/>
            <a:ext cx="2896870" cy="2902585"/>
          </a:xfrm>
          <a:custGeom>
            <a:avLst/>
            <a:gdLst/>
            <a:ahLst/>
            <a:cxnLst/>
            <a:rect l="l" t="t" r="r" b="b"/>
            <a:pathLst>
              <a:path w="2896869" h="2902584">
                <a:moveTo>
                  <a:pt x="2896246" y="0"/>
                </a:moveTo>
                <a:lnTo>
                  <a:pt x="2896246" y="2902061"/>
                </a:lnTo>
                <a:lnTo>
                  <a:pt x="0" y="2902061"/>
                </a:lnTo>
                <a:lnTo>
                  <a:pt x="2896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3381" y="4633983"/>
            <a:ext cx="462123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1F0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36F2-35BB-406A-B9F3-1A23E02F0530}" type="datetime1">
              <a:rPr lang="en-US" smtClean="0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1.png"/><Relationship Id="rId12" Type="http://schemas.openxmlformats.org/officeDocument/2006/relationships/customXml" Target="../ink/ink3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1600" y="1409700"/>
            <a:ext cx="85344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pc="215" dirty="0"/>
              <a:t>Big Data y Data </a:t>
            </a:r>
            <a:r>
              <a:rPr lang="es-CO" spc="215" dirty="0" err="1"/>
              <a:t>Science</a:t>
            </a:r>
            <a:endParaRPr spc="150" dirty="0"/>
          </a:p>
        </p:txBody>
      </p:sp>
      <p:sp>
        <p:nvSpPr>
          <p:cNvPr id="3" name="object 3"/>
          <p:cNvSpPr txBox="1"/>
          <p:nvPr/>
        </p:nvSpPr>
        <p:spPr>
          <a:xfrm>
            <a:off x="6400800" y="6077382"/>
            <a:ext cx="6096000" cy="1608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3400" b="1" spc="70" dirty="0">
                <a:solidFill>
                  <a:srgbClr val="F1F0F4"/>
                </a:solidFill>
                <a:latin typeface="Trebuchet MS"/>
                <a:cs typeface="Trebuchet MS"/>
              </a:rPr>
              <a:t>TEMA:</a:t>
            </a:r>
            <a:r>
              <a:rPr lang="es-CO" sz="3400" b="1" spc="70" dirty="0">
                <a:solidFill>
                  <a:srgbClr val="F1F0F4"/>
                </a:solidFill>
                <a:latin typeface="Trebuchet MS"/>
                <a:cs typeface="Trebuchet MS"/>
              </a:rPr>
              <a:t> </a:t>
            </a:r>
          </a:p>
          <a:p>
            <a:pPr marL="31750">
              <a:lnSpc>
                <a:spcPct val="100000"/>
              </a:lnSpc>
              <a:spcBef>
                <a:spcPts val="100"/>
              </a:spcBef>
            </a:pPr>
            <a:endParaRPr lang="es-CO" sz="3400" b="1" spc="70" dirty="0">
              <a:solidFill>
                <a:srgbClr val="F1F0F4"/>
              </a:solidFill>
              <a:latin typeface="Trebuchet MS"/>
              <a:cs typeface="Trebuchet MS"/>
            </a:endParaRPr>
          </a:p>
          <a:p>
            <a:pPr marL="31750" algn="ctr">
              <a:lnSpc>
                <a:spcPct val="100000"/>
              </a:lnSpc>
              <a:spcBef>
                <a:spcPts val="100"/>
              </a:spcBef>
            </a:pPr>
            <a:r>
              <a:rPr lang="es-CO" sz="3400" b="1" spc="70" dirty="0">
                <a:solidFill>
                  <a:srgbClr val="F1F0F4"/>
                </a:solidFill>
                <a:latin typeface="Trebuchet MS"/>
                <a:cs typeface="Trebuchet MS"/>
              </a:rPr>
              <a:t>Introducción a SQL</a:t>
            </a:r>
            <a:endParaRPr sz="3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0247" y="6077382"/>
            <a:ext cx="3404289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100"/>
              </a:spcBef>
            </a:pPr>
            <a:r>
              <a:rPr sz="3400" b="1" spc="85" dirty="0">
                <a:solidFill>
                  <a:srgbClr val="F1F0F4"/>
                </a:solidFill>
                <a:latin typeface="Trebuchet MS"/>
                <a:cs typeface="Trebuchet MS"/>
              </a:rPr>
              <a:t>DOCENTE:</a:t>
            </a:r>
            <a:endParaRPr sz="3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35"/>
              </a:spcBef>
            </a:pPr>
            <a:r>
              <a:rPr lang="es-CO" sz="2800" b="1" spc="-140" dirty="0" err="1">
                <a:solidFill>
                  <a:srgbClr val="F1F0F4"/>
                </a:solidFill>
                <a:latin typeface="Trebuchet MS"/>
                <a:cs typeface="Trebuchet MS"/>
              </a:rPr>
              <a:t>Qco</a:t>
            </a:r>
            <a:r>
              <a:rPr lang="es-CO" sz="2800" b="1" spc="-140" dirty="0">
                <a:solidFill>
                  <a:srgbClr val="F1F0F4"/>
                </a:solidFill>
                <a:latin typeface="Trebuchet MS"/>
                <a:cs typeface="Trebuchet MS"/>
              </a:rPr>
              <a:t>. Harry Vargas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019" y="9733426"/>
            <a:ext cx="289623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15" dirty="0">
                <a:solidFill>
                  <a:schemeClr val="bg1"/>
                </a:solidFill>
                <a:latin typeface="Noto Sans"/>
                <a:cs typeface="Noto Sans"/>
              </a:rPr>
              <a:t>www.udecatalunya.edu.co</a:t>
            </a:r>
            <a:endParaRPr sz="1850"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7ED81-6798-4EBE-A51C-B1531C46BE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</a:t>
            </a:fld>
            <a:endParaRPr lang="es-C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3381" y="4633983"/>
            <a:ext cx="4621236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6600" spc="15" dirty="0"/>
              <a:t>Gracias</a:t>
            </a:r>
            <a:endParaRPr sz="6600" spc="15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6500"/>
            <a:ext cx="6553200" cy="118686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5E0DF9-77C3-4D7B-8556-6C578F9262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10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3428DC6-75D4-4FC5-9BC7-B3538930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781300"/>
            <a:ext cx="7641224" cy="5094149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BC97C5D-0D19-4E8D-BD1D-454A8359C8B5}"/>
              </a:ext>
            </a:extLst>
          </p:cNvPr>
          <p:cNvSpPr txBox="1">
            <a:spLocks/>
          </p:cNvSpPr>
          <p:nvPr/>
        </p:nvSpPr>
        <p:spPr>
          <a:xfrm>
            <a:off x="2209800" y="495300"/>
            <a:ext cx="122920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F1F0F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z="5400" kern="0" spc="-50" dirty="0">
                <a:solidFill>
                  <a:srgbClr val="001F5F"/>
                </a:solidFill>
                <a:latin typeface="Calibri"/>
                <a:cs typeface="Calibri"/>
              </a:rPr>
              <a:t>Contenido</a:t>
            </a:r>
            <a:endParaRPr lang="es-MX" sz="5400" kern="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449CA24-D2E3-4881-981D-842AC6D5B01D}"/>
              </a:ext>
            </a:extLst>
          </p:cNvPr>
          <p:cNvSpPr txBox="1"/>
          <p:nvPr/>
        </p:nvSpPr>
        <p:spPr>
          <a:xfrm>
            <a:off x="1066800" y="2727454"/>
            <a:ext cx="13182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endParaRPr lang="es-CO" sz="4400" dirty="0"/>
          </a:p>
          <a:p>
            <a:pPr marL="742950" indent="-742950">
              <a:buAutoNum type="arabicPeriod"/>
            </a:pPr>
            <a:r>
              <a:rPr lang="es-CO" sz="4400" dirty="0"/>
              <a:t>Importancia de las bases de datos</a:t>
            </a:r>
          </a:p>
          <a:p>
            <a:pPr marL="742950" indent="-742950">
              <a:buFontTx/>
              <a:buAutoNum type="arabicPeriod"/>
            </a:pPr>
            <a:r>
              <a:rPr lang="es-CO" sz="4400" dirty="0"/>
              <a:t>Caso de uso: Euro 2012</a:t>
            </a:r>
          </a:p>
          <a:p>
            <a:pPr marL="742950" indent="-742950">
              <a:buAutoNum type="arabicPeriod"/>
            </a:pPr>
            <a:r>
              <a:rPr lang="es-CO" sz="4400" dirty="0"/>
              <a:t>Entidades, atributos y relaciones</a:t>
            </a:r>
          </a:p>
          <a:p>
            <a:pPr marL="742950" indent="-742950">
              <a:buAutoNum type="arabicPeriod"/>
            </a:pPr>
            <a:r>
              <a:rPr lang="es-CO" sz="4400" dirty="0"/>
              <a:t>RDMS</a:t>
            </a:r>
          </a:p>
          <a:p>
            <a:pPr marL="742950" indent="-742950">
              <a:buAutoNum type="arabicPeriod"/>
            </a:pPr>
            <a:r>
              <a:rPr lang="es-CO" sz="4400" dirty="0"/>
              <a:t>SQL: DDL y DML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D82B25-D811-4085-9F49-72A63DF05D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5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057400" y="746684"/>
            <a:ext cx="133413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4800" spc="-15" dirty="0">
                <a:solidFill>
                  <a:srgbClr val="000000"/>
                </a:solidFill>
                <a:latin typeface="Calibri"/>
                <a:cs typeface="Calibri"/>
              </a:rPr>
              <a:t>Importancia de las base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2120" y="4108048"/>
            <a:ext cx="10130943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8001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CO" sz="3600" spc="-125" dirty="0">
                <a:latin typeface="Calibri"/>
                <a:cs typeface="Calibri"/>
              </a:rPr>
              <a:t>Persistencia de la información</a:t>
            </a:r>
          </a:p>
          <a:p>
            <a:pPr marL="584200" marR="8001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CO" sz="3600" spc="-125" dirty="0">
              <a:latin typeface="Calibri"/>
              <a:cs typeface="Calibri"/>
            </a:endParaRPr>
          </a:p>
          <a:p>
            <a:pPr marL="12700" marR="800100">
              <a:lnSpc>
                <a:spcPct val="100000"/>
              </a:lnSpc>
              <a:spcBef>
                <a:spcPts val="100"/>
              </a:spcBef>
            </a:pPr>
            <a:r>
              <a:rPr lang="es-CO" sz="3600" spc="-125" dirty="0">
                <a:latin typeface="Calibri"/>
                <a:cs typeface="Calibri"/>
              </a:rPr>
              <a:t>Tablas </a:t>
            </a:r>
            <a:r>
              <a:rPr lang="es-CO" sz="3600" spc="-125" dirty="0">
                <a:cs typeface="Calibri"/>
              </a:rPr>
              <a:t>→</a:t>
            </a:r>
            <a:r>
              <a:rPr lang="es-CO" sz="3600" spc="-125" dirty="0">
                <a:latin typeface="Calibri"/>
                <a:cs typeface="Calibri"/>
              </a:rPr>
              <a:t> Papel </a:t>
            </a:r>
            <a:r>
              <a:rPr lang="es-CO" sz="3600" spc="-125" dirty="0">
                <a:cs typeface="Calibri"/>
              </a:rPr>
              <a:t>→ Microfilms → Discos Duros → Cloud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90B91F0-ACB2-404E-AE17-6EB56AC35B02}"/>
                  </a:ext>
                </a:extLst>
              </p14:cNvPr>
              <p14:cNvContentPartPr/>
              <p14:nvPr/>
            </p14:nvContentPartPr>
            <p14:xfrm>
              <a:off x="5300913" y="9074738"/>
              <a:ext cx="18360" cy="208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90B91F0-ACB2-404E-AE17-6EB56AC35B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1913" y="9066098"/>
                <a:ext cx="36000" cy="385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E318D08-099E-4D00-B01A-16F97F5B53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3</a:t>
            </a:fld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5D0F5B-180F-D195-3A37-03A2580D9F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2705100"/>
            <a:ext cx="6770122" cy="450636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366BFA5-F538-01B7-7825-84130D573073}"/>
              </a:ext>
            </a:extLst>
          </p:cNvPr>
          <p:cNvSpPr txBox="1"/>
          <p:nvPr/>
        </p:nvSpPr>
        <p:spPr>
          <a:xfrm>
            <a:off x="11040979" y="7495674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Jeroglíficos. Egipto.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057400" y="746684"/>
            <a:ext cx="326187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4800" spc="-15" dirty="0">
                <a:solidFill>
                  <a:srgbClr val="000000"/>
                </a:solidFill>
                <a:latin typeface="Calibri"/>
                <a:cs typeface="Calibri"/>
              </a:rPr>
              <a:t>Caso de Uso:</a:t>
            </a:r>
            <a:endParaRPr sz="4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90B91F0-ACB2-404E-AE17-6EB56AC35B02}"/>
                  </a:ext>
                </a:extLst>
              </p14:cNvPr>
              <p14:cNvContentPartPr/>
              <p14:nvPr/>
            </p14:nvContentPartPr>
            <p14:xfrm>
              <a:off x="5300913" y="9074738"/>
              <a:ext cx="18360" cy="208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90B91F0-ACB2-404E-AE17-6EB56AC35B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1913" y="9066098"/>
                <a:ext cx="36000" cy="38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bject 3">
            <a:extLst>
              <a:ext uri="{FF2B5EF4-FFF2-40B4-BE49-F238E27FC236}">
                <a16:creationId xmlns:a16="http://schemas.microsoft.com/office/drawing/2014/main" id="{4B107FB9-C827-4EFB-B032-0615E6DF1E8E}"/>
              </a:ext>
            </a:extLst>
          </p:cNvPr>
          <p:cNvSpPr txBox="1"/>
          <p:nvPr/>
        </p:nvSpPr>
        <p:spPr>
          <a:xfrm>
            <a:off x="5215890" y="8039100"/>
            <a:ext cx="785622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0">
              <a:lnSpc>
                <a:spcPct val="100000"/>
              </a:lnSpc>
              <a:spcBef>
                <a:spcPts val="100"/>
              </a:spcBef>
            </a:pPr>
            <a:r>
              <a:rPr lang="es-CO" sz="3600" spc="-125" dirty="0">
                <a:solidFill>
                  <a:srgbClr val="0070C0"/>
                </a:solidFill>
                <a:latin typeface="Calibri"/>
                <a:cs typeface="Calibri"/>
              </a:rPr>
              <a:t>Contexto: Futbol, Eventos Deportivos</a:t>
            </a:r>
          </a:p>
          <a:p>
            <a:pPr marL="12700" marR="800100">
              <a:lnSpc>
                <a:spcPct val="100000"/>
              </a:lnSpc>
              <a:spcBef>
                <a:spcPts val="100"/>
              </a:spcBef>
            </a:pPr>
            <a:r>
              <a:rPr lang="es-CO" sz="3600" spc="-125" dirty="0">
                <a:solidFill>
                  <a:srgbClr val="0070C0"/>
                </a:solidFill>
                <a:latin typeface="Calibri"/>
                <a:cs typeface="Calibri"/>
              </a:rPr>
              <a:t>Objetivo: Obtener estadísticas deportivas </a:t>
            </a:r>
            <a:endParaRPr sz="37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E318D08-099E-4D00-B01A-16F97F5B53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4</a:t>
            </a:fld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4F90B0-90EB-9D5F-44A0-1C9262E3F1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9880" y="358228"/>
            <a:ext cx="3357520" cy="14754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0D7C86-A485-38F2-3B4A-0CE92444B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000" y="2325929"/>
            <a:ext cx="6096000" cy="4572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DAF7520-6A84-C4CC-6AFE-5299041388DB}"/>
              </a:ext>
            </a:extLst>
          </p:cNvPr>
          <p:cNvSpPr txBox="1"/>
          <p:nvPr/>
        </p:nvSpPr>
        <p:spPr>
          <a:xfrm>
            <a:off x="1905000" y="68916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Olimpiysky</a:t>
            </a:r>
            <a:r>
              <a:rPr lang="es-CO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Stadium</a:t>
            </a:r>
            <a:r>
              <a:rPr lang="es-CO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Kiev</a:t>
            </a:r>
            <a:endParaRPr lang="es-CO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4E9C37-01FB-759C-DDE1-9F00E7F823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7400" y="2247900"/>
            <a:ext cx="6553200" cy="460232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8940A17-2813-2D97-D973-B1801C475AC7}"/>
              </a:ext>
            </a:extLst>
          </p:cNvPr>
          <p:cNvSpPr txBox="1"/>
          <p:nvPr/>
        </p:nvSpPr>
        <p:spPr>
          <a:xfrm>
            <a:off x="9707880" y="6850229"/>
            <a:ext cx="652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Andrés Iniesta, mejor jugador del torneo</a:t>
            </a:r>
            <a:endParaRPr lang="es-CO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57F9DC-331A-0225-6FCA-B55D406C2E9B}"/>
              </a:ext>
            </a:extLst>
          </p:cNvPr>
          <p:cNvSpPr txBox="1"/>
          <p:nvPr/>
        </p:nvSpPr>
        <p:spPr>
          <a:xfrm>
            <a:off x="5882640" y="9627711"/>
            <a:ext cx="652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https://es.wikipedia.org/wiki/Eurocopa_2012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15097C3-D0CD-03BB-A074-0E4C0D2DCCE1}"/>
                  </a:ext>
                </a:extLst>
              </p14:cNvPr>
              <p14:cNvContentPartPr/>
              <p14:nvPr/>
            </p14:nvContentPartPr>
            <p14:xfrm>
              <a:off x="11744640" y="9563040"/>
              <a:ext cx="452880" cy="3524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15097C3-D0CD-03BB-A074-0E4C0D2DCC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35280" y="9553680"/>
                <a:ext cx="47160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8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40914E9-54D4-42EE-8C07-0CC03989CF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5</a:t>
            </a:fld>
            <a:endParaRPr lang="es-CO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054255F-4A7D-AA10-E5AB-A700DA55EC49}"/>
              </a:ext>
            </a:extLst>
          </p:cNvPr>
          <p:cNvSpPr txBox="1">
            <a:spLocks/>
          </p:cNvSpPr>
          <p:nvPr/>
        </p:nvSpPr>
        <p:spPr>
          <a:xfrm>
            <a:off x="2057400" y="746684"/>
            <a:ext cx="964213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5600" b="1" i="0">
                <a:solidFill>
                  <a:srgbClr val="F1F0F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800" kern="0" spc="-15" dirty="0">
                <a:solidFill>
                  <a:srgbClr val="000000"/>
                </a:solidFill>
                <a:latin typeface="Calibri"/>
                <a:cs typeface="Calibri"/>
              </a:rPr>
              <a:t>Entidades, atributos y relaciones</a:t>
            </a:r>
            <a:endParaRPr lang="es-CO" sz="4800" kern="0" dirty="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6D9DFA6-0633-79F0-F9DC-A51CCA0DB03A}"/>
              </a:ext>
            </a:extLst>
          </p:cNvPr>
          <p:cNvSpPr txBox="1"/>
          <p:nvPr/>
        </p:nvSpPr>
        <p:spPr>
          <a:xfrm>
            <a:off x="990600" y="2247900"/>
            <a:ext cx="11125200" cy="394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8001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CO" sz="3600" spc="-125" dirty="0">
                <a:latin typeface="Calibri"/>
                <a:cs typeface="Calibri"/>
              </a:rPr>
              <a:t>Entidades: Representan algo en el mundo real, incluso algo abstracto. </a:t>
            </a:r>
          </a:p>
          <a:p>
            <a:pPr marL="584200" marR="8001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CO" sz="3600" spc="-125" dirty="0">
              <a:latin typeface="Calibri"/>
              <a:cs typeface="Calibri"/>
            </a:endParaRPr>
          </a:p>
          <a:p>
            <a:pPr marL="584200" marR="8001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CO" sz="3600" spc="-125" dirty="0">
                <a:latin typeface="Calibri"/>
                <a:cs typeface="Calibri"/>
              </a:rPr>
              <a:t>Atributos: Son características que describen y conforman la entidad.</a:t>
            </a:r>
          </a:p>
          <a:p>
            <a:pPr marL="584200" marR="8001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CO" sz="3600" spc="-125" dirty="0">
              <a:latin typeface="Calibri"/>
              <a:cs typeface="Calibri"/>
            </a:endParaRPr>
          </a:p>
          <a:p>
            <a:pPr marL="584200" marR="8001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CO" sz="3600" spc="-125" dirty="0">
                <a:latin typeface="Calibri"/>
                <a:cs typeface="Calibri"/>
              </a:rPr>
              <a:t>Relaciones: Liga entidades. Se relaciona con verbos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18AC547-18E5-920D-4375-9694C60EA16D}"/>
              </a:ext>
            </a:extLst>
          </p:cNvPr>
          <p:cNvSpPr/>
          <p:nvPr/>
        </p:nvSpPr>
        <p:spPr>
          <a:xfrm>
            <a:off x="2133600" y="7517538"/>
            <a:ext cx="4206240" cy="1295400"/>
          </a:xfrm>
          <a:prstGeom prst="rect">
            <a:avLst/>
          </a:prstGeom>
          <a:solidFill>
            <a:srgbClr val="0E09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Entidad 1</a:t>
            </a:r>
            <a:endParaRPr lang="es-CO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82E59E4-25EB-8348-E51A-3CF04DC48A01}"/>
              </a:ext>
            </a:extLst>
          </p:cNvPr>
          <p:cNvSpPr/>
          <p:nvPr/>
        </p:nvSpPr>
        <p:spPr>
          <a:xfrm>
            <a:off x="12352020" y="4832211"/>
            <a:ext cx="3733800" cy="1600200"/>
          </a:xfrm>
          <a:prstGeom prst="ellipse">
            <a:avLst/>
          </a:prstGeom>
          <a:solidFill>
            <a:schemeClr val="bg1"/>
          </a:solidFill>
          <a:ln>
            <a:solidFill>
              <a:srgbClr val="0E0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rgbClr val="0E097C"/>
                </a:solidFill>
              </a:rPr>
              <a:t>Atributo</a:t>
            </a:r>
            <a:endParaRPr lang="es-CO" sz="2000" dirty="0">
              <a:solidFill>
                <a:srgbClr val="0E097C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F6892F-B2E2-088E-D9BB-675E02DB23A8}"/>
              </a:ext>
            </a:extLst>
          </p:cNvPr>
          <p:cNvSpPr/>
          <p:nvPr/>
        </p:nvSpPr>
        <p:spPr>
          <a:xfrm>
            <a:off x="12115800" y="7479280"/>
            <a:ext cx="4206240" cy="1295400"/>
          </a:xfrm>
          <a:prstGeom prst="rect">
            <a:avLst/>
          </a:prstGeom>
          <a:solidFill>
            <a:srgbClr val="0E09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Entidad 2</a:t>
            </a:r>
            <a:endParaRPr lang="es-CO" dirty="0"/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37BE9615-17EC-2249-96F6-0C25F7C8378C}"/>
              </a:ext>
            </a:extLst>
          </p:cNvPr>
          <p:cNvSpPr/>
          <p:nvPr/>
        </p:nvSpPr>
        <p:spPr>
          <a:xfrm>
            <a:off x="7889744" y="7072176"/>
            <a:ext cx="2676151" cy="2109924"/>
          </a:xfrm>
          <a:prstGeom prst="diamond">
            <a:avLst/>
          </a:prstGeom>
          <a:solidFill>
            <a:schemeClr val="bg1"/>
          </a:solidFill>
          <a:ln>
            <a:solidFill>
              <a:srgbClr val="0E0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rgbClr val="0E097C"/>
                </a:solidFill>
              </a:rPr>
              <a:t>Verbo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0C0CC0-9C21-16E2-A702-E67531FF5A8B}"/>
              </a:ext>
            </a:extLst>
          </p:cNvPr>
          <p:cNvCxnSpPr>
            <a:stCxn id="10" idx="0"/>
            <a:endCxn id="4" idx="4"/>
          </p:cNvCxnSpPr>
          <p:nvPr/>
        </p:nvCxnSpPr>
        <p:spPr>
          <a:xfrm flipV="1">
            <a:off x="14218920" y="6432411"/>
            <a:ext cx="0" cy="1046869"/>
          </a:xfrm>
          <a:prstGeom prst="straightConnector1">
            <a:avLst/>
          </a:prstGeom>
          <a:ln w="57150">
            <a:solidFill>
              <a:srgbClr val="0E0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938C352-DDE1-4F7A-88AF-9A5C95753C8C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6339840" y="8127138"/>
            <a:ext cx="1549904" cy="38100"/>
          </a:xfrm>
          <a:prstGeom prst="straightConnector1">
            <a:avLst/>
          </a:prstGeom>
          <a:ln w="57150">
            <a:solidFill>
              <a:srgbClr val="0E0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459234D-9246-FDA3-7FEE-C8616A4906F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10565895" y="8126980"/>
            <a:ext cx="1549905" cy="158"/>
          </a:xfrm>
          <a:prstGeom prst="straightConnector1">
            <a:avLst/>
          </a:prstGeom>
          <a:ln w="57150">
            <a:solidFill>
              <a:srgbClr val="0E0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40914E9-54D4-42EE-8C07-0CC03989CF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6</a:t>
            </a:fld>
            <a:endParaRPr lang="es-CO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054255F-4A7D-AA10-E5AB-A700DA55EC49}"/>
              </a:ext>
            </a:extLst>
          </p:cNvPr>
          <p:cNvSpPr txBox="1">
            <a:spLocks/>
          </p:cNvSpPr>
          <p:nvPr/>
        </p:nvSpPr>
        <p:spPr>
          <a:xfrm>
            <a:off x="2057400" y="746684"/>
            <a:ext cx="13639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5600" b="1" i="0">
                <a:solidFill>
                  <a:srgbClr val="F1F0F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800" kern="0" spc="-15" dirty="0">
                <a:solidFill>
                  <a:srgbClr val="000000"/>
                </a:solidFill>
                <a:latin typeface="Calibri"/>
                <a:cs typeface="Calibri"/>
              </a:rPr>
              <a:t>RDMS: </a:t>
            </a:r>
            <a:r>
              <a:rPr lang="es-CO" sz="4800" kern="0" spc="-15" dirty="0" err="1">
                <a:solidFill>
                  <a:srgbClr val="000000"/>
                </a:solidFill>
                <a:latin typeface="Calibri"/>
                <a:cs typeface="Calibri"/>
              </a:rPr>
              <a:t>Relational</a:t>
            </a:r>
            <a:r>
              <a:rPr lang="es-CO" sz="4800" kern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CO" sz="4800" kern="0" spc="-15" dirty="0" err="1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lang="es-CO" sz="4800" kern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CO" sz="4800" kern="0" spc="-15" dirty="0" err="1">
                <a:solidFill>
                  <a:srgbClr val="000000"/>
                </a:solidFill>
                <a:latin typeface="Calibri"/>
                <a:cs typeface="Calibri"/>
              </a:rPr>
              <a:t>Managment</a:t>
            </a:r>
            <a:r>
              <a:rPr lang="es-CO" sz="4800" kern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CO" sz="4800" kern="0" spc="-15" dirty="0" err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lang="es-CO" sz="4800" kern="0" dirty="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6D9DFA6-0633-79F0-F9DC-A51CCA0DB03A}"/>
              </a:ext>
            </a:extLst>
          </p:cNvPr>
          <p:cNvSpPr txBox="1"/>
          <p:nvPr/>
        </p:nvSpPr>
        <p:spPr>
          <a:xfrm>
            <a:off x="1104900" y="2552700"/>
            <a:ext cx="15544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0">
              <a:lnSpc>
                <a:spcPct val="100000"/>
              </a:lnSpc>
              <a:spcBef>
                <a:spcPts val="100"/>
              </a:spcBef>
            </a:pPr>
            <a:r>
              <a:rPr lang="es-CO" sz="3600" spc="-125" dirty="0">
                <a:latin typeface="Calibri"/>
                <a:cs typeface="Calibri"/>
              </a:rPr>
              <a:t>Son programas que permiten gestionar las bases de datos y tablas. Se encargan de cumplir las reglas del paradigma relacional. Existen muchos tipos.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760858-31E2-F394-E6C5-D1CE3516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36075"/>
            <a:ext cx="6116408" cy="2362199"/>
          </a:xfrm>
          <a:prstGeom prst="rect">
            <a:avLst/>
          </a:prstGeom>
        </p:spPr>
      </p:pic>
      <p:pic>
        <p:nvPicPr>
          <p:cNvPr id="1026" name="Picture 2" descr="PostgreSQL: bases de datos Open Source | OVHcloud">
            <a:extLst>
              <a:ext uri="{FF2B5EF4-FFF2-40B4-BE49-F238E27FC236}">
                <a16:creationId xmlns:a16="http://schemas.microsoft.com/office/drawing/2014/main" id="{DEB0B095-CF62-C726-37F3-57560F28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464" y="4236075"/>
            <a:ext cx="7372350" cy="22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RDS for MySQL – Amazon Web Services (AWS)">
            <a:extLst>
              <a:ext uri="{FF2B5EF4-FFF2-40B4-BE49-F238E27FC236}">
                <a16:creationId xmlns:a16="http://schemas.microsoft.com/office/drawing/2014/main" id="{AC6275DA-2371-6FFD-D5B4-A4B129AD5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87009"/>
            <a:ext cx="4038600" cy="20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macenar datos en SQLite | by Jesús Torres | Jesús Torres | Medium">
            <a:extLst>
              <a:ext uri="{FF2B5EF4-FFF2-40B4-BE49-F238E27FC236}">
                <a16:creationId xmlns:a16="http://schemas.microsoft.com/office/drawing/2014/main" id="{EA901F77-0940-DDE6-AFBC-9C6686A9D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710" y="6702170"/>
            <a:ext cx="5486400" cy="26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5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40914E9-54D4-42EE-8C07-0CC03989CF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7</a:t>
            </a:fld>
            <a:endParaRPr lang="es-CO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054255F-4A7D-AA10-E5AB-A700DA55EC49}"/>
              </a:ext>
            </a:extLst>
          </p:cNvPr>
          <p:cNvSpPr txBox="1">
            <a:spLocks/>
          </p:cNvSpPr>
          <p:nvPr/>
        </p:nvSpPr>
        <p:spPr>
          <a:xfrm>
            <a:off x="2057400" y="746684"/>
            <a:ext cx="13639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5600" b="1" i="0">
                <a:solidFill>
                  <a:srgbClr val="F1F0F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800" kern="0" spc="-15" dirty="0">
                <a:solidFill>
                  <a:srgbClr val="000000"/>
                </a:solidFill>
                <a:latin typeface="Calibri"/>
                <a:cs typeface="Calibri"/>
              </a:rPr>
              <a:t>SQL – </a:t>
            </a:r>
            <a:r>
              <a:rPr lang="es-CO" sz="4800" kern="0" spc="-15" dirty="0" err="1">
                <a:solidFill>
                  <a:srgbClr val="000000"/>
                </a:solidFill>
                <a:latin typeface="Calibri"/>
                <a:cs typeface="Calibri"/>
              </a:rPr>
              <a:t>Structured</a:t>
            </a:r>
            <a:r>
              <a:rPr lang="es-CO" sz="4800" kern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CO" sz="4800" kern="0" spc="-15" dirty="0" err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lang="es-CO" sz="4800" kern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s-CO" sz="4800" kern="0" spc="-15" dirty="0" err="1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endParaRPr lang="es-CO" sz="4800" kern="0" dirty="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6D9DFA6-0633-79F0-F9DC-A51CCA0DB03A}"/>
              </a:ext>
            </a:extLst>
          </p:cNvPr>
          <p:cNvSpPr txBox="1"/>
          <p:nvPr/>
        </p:nvSpPr>
        <p:spPr>
          <a:xfrm>
            <a:off x="1104900" y="2552700"/>
            <a:ext cx="15544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0">
              <a:lnSpc>
                <a:spcPct val="100000"/>
              </a:lnSpc>
              <a:spcBef>
                <a:spcPts val="100"/>
              </a:spcBef>
            </a:pPr>
            <a:r>
              <a:rPr lang="es-CO" sz="3600" spc="-125" dirty="0">
                <a:latin typeface="Calibri"/>
                <a:cs typeface="Calibri"/>
              </a:rPr>
              <a:t>Lenguaje para comunicarnos con los RDMS. Lenguaje estándar para manejar diferentes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FA0D51-87E7-5283-DCA8-D3BE084BB9D6}"/>
              </a:ext>
            </a:extLst>
          </p:cNvPr>
          <p:cNvSpPr/>
          <p:nvPr/>
        </p:nvSpPr>
        <p:spPr>
          <a:xfrm>
            <a:off x="3200400" y="4253781"/>
            <a:ext cx="5257800" cy="1884792"/>
          </a:xfrm>
          <a:prstGeom prst="rect">
            <a:avLst/>
          </a:prstGeom>
          <a:solidFill>
            <a:srgbClr val="0E09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800100" algn="ctr">
              <a:lnSpc>
                <a:spcPct val="100000"/>
              </a:lnSpc>
              <a:spcBef>
                <a:spcPts val="100"/>
              </a:spcBef>
            </a:pPr>
            <a:r>
              <a:rPr lang="es-CO" sz="3600" spc="-125" dirty="0">
                <a:latin typeface="Calibri"/>
                <a:cs typeface="Calibri"/>
              </a:rPr>
              <a:t>DDL: Data  </a:t>
            </a:r>
            <a:r>
              <a:rPr lang="es-CO" sz="3600" spc="-125" dirty="0" err="1">
                <a:latin typeface="Calibri"/>
                <a:cs typeface="Calibri"/>
              </a:rPr>
              <a:t>Definition</a:t>
            </a:r>
            <a:r>
              <a:rPr lang="es-CO" sz="3600" spc="-125" dirty="0">
                <a:latin typeface="Calibri"/>
                <a:cs typeface="Calibri"/>
              </a:rPr>
              <a:t> </a:t>
            </a:r>
            <a:r>
              <a:rPr lang="es-CO" sz="3600" spc="-125" dirty="0" err="1">
                <a:latin typeface="Calibri"/>
                <a:cs typeface="Calibri"/>
              </a:rPr>
              <a:t>Language</a:t>
            </a:r>
            <a:endParaRPr lang="es-CO" sz="3600" spc="-125" dirty="0">
              <a:latin typeface="Calibri"/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78CF0C-62A0-E7F2-04C1-3DBCCF3077D7}"/>
              </a:ext>
            </a:extLst>
          </p:cNvPr>
          <p:cNvSpPr/>
          <p:nvPr/>
        </p:nvSpPr>
        <p:spPr>
          <a:xfrm>
            <a:off x="3200400" y="6972300"/>
            <a:ext cx="5257800" cy="1698581"/>
          </a:xfrm>
          <a:prstGeom prst="rect">
            <a:avLst/>
          </a:prstGeom>
          <a:solidFill>
            <a:srgbClr val="0E097C"/>
          </a:solidFill>
          <a:ln>
            <a:solidFill>
              <a:srgbClr val="0E0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800100" algn="ctr">
              <a:lnSpc>
                <a:spcPct val="100000"/>
              </a:lnSpc>
              <a:spcBef>
                <a:spcPts val="100"/>
              </a:spcBef>
            </a:pPr>
            <a:r>
              <a:rPr lang="es-CO" sz="3600" spc="-125" dirty="0">
                <a:latin typeface="Calibri"/>
                <a:cs typeface="Calibri"/>
              </a:rPr>
              <a:t>DML: Data </a:t>
            </a:r>
            <a:r>
              <a:rPr lang="es-CO" sz="3600" spc="-125" dirty="0" err="1">
                <a:latin typeface="Calibri"/>
                <a:cs typeface="Calibri"/>
              </a:rPr>
              <a:t>Manipulation</a:t>
            </a:r>
            <a:r>
              <a:rPr lang="es-CO" sz="3600" spc="-125" dirty="0">
                <a:latin typeface="Calibri"/>
                <a:cs typeface="Calibri"/>
              </a:rPr>
              <a:t> </a:t>
            </a:r>
            <a:r>
              <a:rPr lang="es-CO" sz="3600" spc="-125" dirty="0" err="1">
                <a:latin typeface="Calibri"/>
                <a:cs typeface="Calibri"/>
              </a:rPr>
              <a:t>Language</a:t>
            </a:r>
            <a:endParaRPr lang="es-CO" sz="3600" spc="-125" dirty="0">
              <a:latin typeface="Calibri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459715-79E7-5A58-7937-F72671328EBC}"/>
              </a:ext>
            </a:extLst>
          </p:cNvPr>
          <p:cNvSpPr/>
          <p:nvPr/>
        </p:nvSpPr>
        <p:spPr>
          <a:xfrm>
            <a:off x="10820400" y="4281777"/>
            <a:ext cx="3657600" cy="18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E0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 err="1">
                <a:solidFill>
                  <a:schemeClr val="tx1"/>
                </a:solidFill>
              </a:rPr>
              <a:t>Create</a:t>
            </a:r>
            <a:endParaRPr lang="es-CO" sz="3200" dirty="0">
              <a:solidFill>
                <a:schemeClr val="tx1"/>
              </a:solidFill>
            </a:endParaRPr>
          </a:p>
          <a:p>
            <a:pPr algn="ctr"/>
            <a:r>
              <a:rPr lang="es-CO" sz="3200" dirty="0">
                <a:solidFill>
                  <a:schemeClr val="tx1"/>
                </a:solidFill>
              </a:rPr>
              <a:t>Alter</a:t>
            </a:r>
          </a:p>
          <a:p>
            <a:pPr algn="ctr"/>
            <a:r>
              <a:rPr lang="es-CO" sz="3200" dirty="0" err="1">
                <a:solidFill>
                  <a:schemeClr val="tx1"/>
                </a:solidFill>
              </a:rPr>
              <a:t>Drop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141F4D5-F6E8-755B-5493-A313D8578966}"/>
              </a:ext>
            </a:extLst>
          </p:cNvPr>
          <p:cNvSpPr/>
          <p:nvPr/>
        </p:nvSpPr>
        <p:spPr>
          <a:xfrm>
            <a:off x="10801350" y="6907190"/>
            <a:ext cx="3657600" cy="18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E0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err="1">
                <a:solidFill>
                  <a:schemeClr val="tx1"/>
                </a:solidFill>
              </a:rPr>
              <a:t>Insert</a:t>
            </a:r>
            <a:endParaRPr lang="es-CO" sz="2800" dirty="0">
              <a:solidFill>
                <a:schemeClr val="tx1"/>
              </a:solidFill>
            </a:endParaRPr>
          </a:p>
          <a:p>
            <a:pPr algn="ctr"/>
            <a:r>
              <a:rPr lang="es-CO" sz="2800" dirty="0" err="1">
                <a:solidFill>
                  <a:schemeClr val="tx1"/>
                </a:solidFill>
              </a:rPr>
              <a:t>Update</a:t>
            </a:r>
            <a:endParaRPr lang="es-CO" sz="2800" dirty="0">
              <a:solidFill>
                <a:schemeClr val="tx1"/>
              </a:solidFill>
            </a:endParaRPr>
          </a:p>
          <a:p>
            <a:pPr algn="ctr"/>
            <a:r>
              <a:rPr lang="es-CO" sz="2800" dirty="0" err="1">
                <a:solidFill>
                  <a:schemeClr val="tx1"/>
                </a:solidFill>
              </a:rPr>
              <a:t>Delete</a:t>
            </a:r>
            <a:endParaRPr lang="es-CO" sz="2800" dirty="0">
              <a:solidFill>
                <a:schemeClr val="tx1"/>
              </a:solidFill>
            </a:endParaRPr>
          </a:p>
          <a:p>
            <a:pPr algn="ctr"/>
            <a:r>
              <a:rPr lang="es-CO" sz="2800" dirty="0" err="1">
                <a:solidFill>
                  <a:schemeClr val="tx1"/>
                </a:solidFill>
              </a:rPr>
              <a:t>Select</a:t>
            </a:r>
            <a:endParaRPr lang="es-CO" sz="28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B8A99A5-1FF4-9A01-882E-E5E70A1834B2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8458200" y="5196177"/>
            <a:ext cx="2362200" cy="0"/>
          </a:xfrm>
          <a:prstGeom prst="straightConnector1">
            <a:avLst/>
          </a:prstGeom>
          <a:ln w="57150">
            <a:solidFill>
              <a:srgbClr val="0E0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BA714D1-3DF8-5E17-AD70-D5FDA815486A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8458200" y="7821590"/>
            <a:ext cx="2343150" cy="1"/>
          </a:xfrm>
          <a:prstGeom prst="straightConnector1">
            <a:avLst/>
          </a:prstGeom>
          <a:ln w="57150">
            <a:solidFill>
              <a:srgbClr val="0E09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3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47CD80-105C-4F6B-B224-C24BA1128BD6}"/>
              </a:ext>
            </a:extLst>
          </p:cNvPr>
          <p:cNvSpPr txBox="1">
            <a:spLocks/>
          </p:cNvSpPr>
          <p:nvPr/>
        </p:nvSpPr>
        <p:spPr>
          <a:xfrm>
            <a:off x="1963057" y="913068"/>
            <a:ext cx="122920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1" i="0">
                <a:solidFill>
                  <a:srgbClr val="F1F0F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z="4800" kern="0" spc="-50" dirty="0">
                <a:solidFill>
                  <a:srgbClr val="001F5F"/>
                </a:solidFill>
                <a:latin typeface="Calibri"/>
                <a:cs typeface="Calibri"/>
              </a:rPr>
              <a:t>Recursos adicionales</a:t>
            </a:r>
            <a:endParaRPr lang="es-MX" sz="4800" kern="0" dirty="0">
              <a:latin typeface="Calibri"/>
              <a:cs typeface="Calibri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12FD8F-937C-4A96-BC53-3E969A2ED6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¿PREGUNTAS?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A47435F-E17A-446E-A33F-E4511C6F21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</TotalTime>
  <Words>236</Words>
  <Application>Microsoft Office PowerPoint</Application>
  <PresentationFormat>Personalizado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</vt:lpstr>
      <vt:lpstr>Times New Roman</vt:lpstr>
      <vt:lpstr>Trebuchet MS</vt:lpstr>
      <vt:lpstr>Office Theme</vt:lpstr>
      <vt:lpstr>Big Data y Data Science</vt:lpstr>
      <vt:lpstr>Presentación de PowerPoint</vt:lpstr>
      <vt:lpstr>Importancia de las base de datos</vt:lpstr>
      <vt:lpstr>Caso de Uso: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Técnicas de auditoria - CISEC</dc:title>
  <dc:creator>Guillermo Gonzalez</dc:creator>
  <cp:keywords>DAD4VXpH2Ew,BACv-QdN3Mc</cp:keywords>
  <cp:lastModifiedBy>Harry Vargas</cp:lastModifiedBy>
  <cp:revision>143</cp:revision>
  <dcterms:created xsi:type="dcterms:W3CDTF">2020-04-30T20:48:22Z</dcterms:created>
  <dcterms:modified xsi:type="dcterms:W3CDTF">2022-07-06T01:01:06Z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2020-04-30T00:00:00Z</vt:filetime>
  </property>
  <property fmtid="{D5CDD505-2E9C-101B-9397-08002B2CF9AE}" pid="3" name="Creator">
    <vt:lpwstr>Canva</vt:lpwstr>
  </property>
  <property fmtid="{D5CDD505-2E9C-101B-9397-08002B2CF9AE}" pid="4" name="LastSaved">
    <vt:filetime>2020-04-30T00:00:00Z</vt:filetime>
  </property>
</Properties>
</file>