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3" r:id="rId3"/>
    <p:sldId id="304" r:id="rId4"/>
    <p:sldId id="300" r:id="rId5"/>
    <p:sldId id="280" r:id="rId6"/>
    <p:sldId id="282" r:id="rId7"/>
    <p:sldId id="297" r:id="rId8"/>
    <p:sldId id="298" r:id="rId9"/>
    <p:sldId id="299" r:id="rId10"/>
    <p:sldId id="301" r:id="rId11"/>
    <p:sldId id="283" r:id="rId12"/>
    <p:sldId id="302" r:id="rId13"/>
    <p:sldId id="284" r:id="rId14"/>
    <p:sldId id="285" r:id="rId15"/>
    <p:sldId id="286" r:id="rId16"/>
    <p:sldId id="274" r:id="rId17"/>
    <p:sldId id="275" r:id="rId18"/>
    <p:sldId id="276" r:id="rId19"/>
    <p:sldId id="288" r:id="rId20"/>
    <p:sldId id="289" r:id="rId21"/>
    <p:sldId id="290" r:id="rId22"/>
    <p:sldId id="287" r:id="rId23"/>
    <p:sldId id="308" r:id="rId24"/>
    <p:sldId id="296" r:id="rId25"/>
    <p:sldId id="306" r:id="rId26"/>
    <p:sldId id="307" r:id="rId2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0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2" y="40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9B6D-2408-410C-A12F-DA6934F52E22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1A98-59E8-43E6-82CA-6AB9ED942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926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9B6D-2408-410C-A12F-DA6934F52E22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1A98-59E8-43E6-82CA-6AB9ED942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366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9B6D-2408-410C-A12F-DA6934F52E22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1A98-59E8-43E6-82CA-6AB9ED942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6475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34" b="1" i="0">
                <a:solidFill>
                  <a:srgbClr val="F1F0F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9B6D-2408-410C-A12F-DA6934F52E22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1A98-59E8-43E6-82CA-6AB9ED942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161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9B6D-2408-410C-A12F-DA6934F52E22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1A98-59E8-43E6-82CA-6AB9ED942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16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9B6D-2408-410C-A12F-DA6934F52E22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1A98-59E8-43E6-82CA-6AB9ED942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32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9B6D-2408-410C-A12F-DA6934F52E22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1A98-59E8-43E6-82CA-6AB9ED942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353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9B6D-2408-410C-A12F-DA6934F52E22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1A98-59E8-43E6-82CA-6AB9ED942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77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9B6D-2408-410C-A12F-DA6934F52E22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1A98-59E8-43E6-82CA-6AB9ED942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994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9B6D-2408-410C-A12F-DA6934F52E22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1A98-59E8-43E6-82CA-6AB9ED942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975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9B6D-2408-410C-A12F-DA6934F52E22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1A98-59E8-43E6-82CA-6AB9ED942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782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29B6D-2408-410C-A12F-DA6934F52E22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1A98-59E8-43E6-82CA-6AB9ED9427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177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png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tutorialesprogramacionya.com/mongodbya/detalleconcepto.php?punto=2&amp;codigo=2&amp;inicio=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224" y="719059"/>
            <a:ext cx="6400799" cy="685658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s-CO" b="1" spc="143" dirty="0">
                <a:solidFill>
                  <a:schemeClr val="bg1"/>
                </a:solidFill>
              </a:rPr>
              <a:t>BIG DATA – DATA SCIENCE</a:t>
            </a:r>
            <a:endParaRPr b="1" spc="1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5655" y="2479360"/>
            <a:ext cx="7328846" cy="1457664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1168" algn="ctr">
              <a:spcBef>
                <a:spcPts val="67"/>
              </a:spcBef>
            </a:pPr>
            <a:r>
              <a:rPr lang="es-CO" sz="4000" b="1" spc="47" dirty="0">
                <a:solidFill>
                  <a:srgbClr val="F1F0F4"/>
                </a:solidFill>
                <a:latin typeface="Trebuchet MS"/>
                <a:cs typeface="Trebuchet MS"/>
              </a:rPr>
              <a:t>HERRAMIENTAS DE BIG DATA </a:t>
            </a:r>
            <a:endParaRPr sz="4000" dirty="0">
              <a:latin typeface="Trebuchet MS"/>
              <a:cs typeface="Trebuchet MS"/>
            </a:endParaRPr>
          </a:p>
          <a:p>
            <a:pPr marL="8467" algn="ctr">
              <a:spcBef>
                <a:spcPts val="1690"/>
              </a:spcBef>
            </a:pPr>
            <a:r>
              <a:rPr lang="es-CO" sz="4000" b="1" spc="-97" dirty="0">
                <a:solidFill>
                  <a:srgbClr val="F1F0F4"/>
                </a:solidFill>
                <a:latin typeface="Trebuchet MS"/>
                <a:cs typeface="Trebuchet MS"/>
              </a:rPr>
              <a:t>Taller de Mongo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343" y="5184352"/>
            <a:ext cx="2269526" cy="862758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38102" algn="ctr">
              <a:spcBef>
                <a:spcPts val="67"/>
              </a:spcBef>
            </a:pPr>
            <a:r>
              <a:rPr lang="es-CO" sz="2267" b="1" spc="57" dirty="0">
                <a:solidFill>
                  <a:srgbClr val="F1F0F4"/>
                </a:solidFill>
                <a:latin typeface="Trebuchet MS"/>
                <a:cs typeface="Trebuchet MS"/>
              </a:rPr>
              <a:t>Docente:</a:t>
            </a:r>
            <a:endParaRPr lang="es-CO" sz="2267" dirty="0">
              <a:latin typeface="Trebuchet MS"/>
              <a:cs typeface="Trebuchet MS"/>
            </a:endParaRPr>
          </a:p>
          <a:p>
            <a:pPr algn="ctr">
              <a:spcBef>
                <a:spcPts val="1690"/>
              </a:spcBef>
            </a:pPr>
            <a:r>
              <a:rPr lang="es-CO" sz="1867" b="1" spc="-93" dirty="0">
                <a:solidFill>
                  <a:srgbClr val="F1F0F4"/>
                </a:solidFill>
                <a:latin typeface="Trebuchet MS"/>
                <a:cs typeface="Trebuchet MS"/>
              </a:rPr>
              <a:t>Harry Vargas</a:t>
            </a:r>
            <a:endParaRPr sz="1867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0680" y="6488951"/>
            <a:ext cx="1930823" cy="19742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467">
              <a:spcBef>
                <a:spcPts val="60"/>
              </a:spcBef>
            </a:pPr>
            <a:r>
              <a:rPr sz="1233" spc="-10" dirty="0">
                <a:solidFill>
                  <a:schemeClr val="bg1"/>
                </a:solidFill>
                <a:latin typeface="Noto Sans"/>
                <a:cs typeface="Noto Sans"/>
              </a:rPr>
              <a:t>www.udecatalunya.edu.co</a:t>
            </a:r>
            <a:endParaRPr sz="1233" dirty="0">
              <a:solidFill>
                <a:schemeClr val="bg1"/>
              </a:solidFill>
              <a:latin typeface="Noto Sans"/>
              <a:cs typeface="Noto San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770" y="5902036"/>
            <a:ext cx="3245736" cy="58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1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67" y="299163"/>
            <a:ext cx="4461904" cy="30933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99163"/>
            <a:ext cx="4231341" cy="309332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963" y="3540405"/>
            <a:ext cx="4482073" cy="3208525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5365376" y="1506071"/>
            <a:ext cx="874059" cy="524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lecha abajo 5"/>
          <p:cNvSpPr/>
          <p:nvPr/>
        </p:nvSpPr>
        <p:spPr>
          <a:xfrm>
            <a:off x="5472953" y="2783541"/>
            <a:ext cx="542365" cy="608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58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0634" y="213756"/>
            <a:ext cx="115309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Se utiliza una aplicación de consola que nos permite interactuar con el gestor de base de datos. </a:t>
            </a:r>
          </a:p>
          <a:p>
            <a:endParaRPr lang="es-CO" sz="2000" dirty="0"/>
          </a:p>
          <a:p>
            <a:r>
              <a:rPr lang="es-CO" sz="2000" dirty="0"/>
              <a:t>Se ejecuta el programa mongo: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FC8282-754B-4ABA-ABF0-8AC1071E3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04" y="1714712"/>
            <a:ext cx="95250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20634" y="213756"/>
            <a:ext cx="11530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Si se presenta algún problema con el acceso a la aplicación de consola, se inicia manualmente el servicio de </a:t>
            </a:r>
            <a:r>
              <a:rPr lang="es-CO" sz="2000" dirty="0" err="1"/>
              <a:t>MongoDB</a:t>
            </a:r>
            <a:r>
              <a:rPr lang="es-CO" sz="2000" dirty="0"/>
              <a:t> Server :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784" y="700368"/>
            <a:ext cx="7663790" cy="40464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131" y="5002308"/>
            <a:ext cx="3218562" cy="185569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17" y="921642"/>
            <a:ext cx="3867150" cy="5457825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4187784" y="2528047"/>
            <a:ext cx="680051" cy="416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02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2509" y="308758"/>
            <a:ext cx="1150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Se presenta una interfaz en modo texto donde podemos escribir los distintos comandos de MongoDB: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579" y="1072146"/>
            <a:ext cx="8471647" cy="560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5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2729" y="174812"/>
            <a:ext cx="11631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3. ELEMENTOS ESENCIALES DE MONGODB</a:t>
            </a:r>
          </a:p>
          <a:p>
            <a:endParaRPr lang="es-CO" dirty="0"/>
          </a:p>
          <a:p>
            <a:r>
              <a:rPr lang="es-CO" dirty="0" err="1"/>
              <a:t>MongoDB</a:t>
            </a:r>
            <a:r>
              <a:rPr lang="es-CO" dirty="0"/>
              <a:t> es una base de datos documental, el elemento esencial es el “documento” que normalmente se agrupa en colecciones de documentos similares. Una base de datos en </a:t>
            </a:r>
            <a:r>
              <a:rPr lang="es-CO" dirty="0" err="1"/>
              <a:t>MongoDB</a:t>
            </a:r>
            <a:r>
              <a:rPr lang="es-CO" dirty="0"/>
              <a:t> es un conjunto de colecciones: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1693489"/>
            <a:ext cx="6454589" cy="399762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777318" y="1788459"/>
            <a:ext cx="51771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MongoDB</a:t>
            </a:r>
            <a:r>
              <a:rPr lang="es-CO" dirty="0"/>
              <a:t> utiliza el formato JSON* para representar los datos en un "documento":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Este documento representa un libro donde se almacenan su código, nombre, autor y editoriales que lo suministran.</a:t>
            </a:r>
          </a:p>
          <a:p>
            <a:endParaRPr lang="es-CO" dirty="0"/>
          </a:p>
          <a:p>
            <a:r>
              <a:rPr lang="es-CO" b="1" dirty="0"/>
              <a:t>Se puede relacionar este concepto de "documento" con el de registro de una tabla en BD Relacionales.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427" y="2695834"/>
            <a:ext cx="4803008" cy="210817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22729" y="6059606"/>
            <a:ext cx="5773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* El </a:t>
            </a:r>
            <a:r>
              <a:rPr lang="es-CO" sz="1600" b="1" dirty="0"/>
              <a:t>formato</a:t>
            </a:r>
            <a:r>
              <a:rPr lang="es-CO" sz="1600" dirty="0"/>
              <a:t> de archivo de JavaScript </a:t>
            </a:r>
            <a:r>
              <a:rPr lang="es-CO" sz="1600" dirty="0" err="1"/>
              <a:t>Object</a:t>
            </a:r>
            <a:r>
              <a:rPr lang="es-CO" sz="1600" dirty="0"/>
              <a:t> </a:t>
            </a:r>
            <a:r>
              <a:rPr lang="es-CO" sz="1600" dirty="0" err="1"/>
              <a:t>Notation</a:t>
            </a:r>
            <a:r>
              <a:rPr lang="es-CO" sz="1600" dirty="0"/>
              <a:t> (</a:t>
            </a:r>
            <a:r>
              <a:rPr lang="es-CO" sz="1600" b="1" dirty="0"/>
              <a:t>JSON</a:t>
            </a:r>
            <a:r>
              <a:rPr lang="es-CO" sz="1600" dirty="0"/>
              <a:t>) es un </a:t>
            </a:r>
            <a:r>
              <a:rPr lang="es-CO" sz="1600" b="1" dirty="0"/>
              <a:t>formato</a:t>
            </a:r>
            <a:r>
              <a:rPr lang="es-CO" sz="1600" dirty="0"/>
              <a:t> estándar abierto basado en texto.</a:t>
            </a:r>
          </a:p>
        </p:txBody>
      </p:sp>
    </p:spTree>
    <p:extLst>
      <p:ext uri="{BB962C8B-B14F-4D97-AF65-F5344CB8AC3E}">
        <p14:creationId xmlns:p14="http://schemas.microsoft.com/office/powerpoint/2010/main" val="428281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0251" y="136478"/>
            <a:ext cx="114914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Para interactuar con el gestor de base de datos de Mongo, lo primero que hay que hacer es crear la base de datos: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Luego se Insertan los registros </a:t>
            </a:r>
          </a:p>
          <a:p>
            <a:r>
              <a:rPr lang="es-CO" dirty="0"/>
              <a:t>a la base de datos creada: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2" y="846659"/>
            <a:ext cx="4571999" cy="114380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096000" y="1067132"/>
            <a:ext cx="536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r>
              <a:rPr lang="es-CO" dirty="0"/>
              <a:t>Mediante el comando “</a:t>
            </a:r>
            <a:r>
              <a:rPr lang="es-CO" b="1" dirty="0"/>
              <a:t>use”</a:t>
            </a:r>
            <a:r>
              <a:rPr lang="es-CO" dirty="0"/>
              <a:t> activamos una base de datos existente o creamos una nueva.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710" y="2260136"/>
            <a:ext cx="3767067" cy="437467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079476" y="2260136"/>
            <a:ext cx="38759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Mediante el objeto "</a:t>
            </a:r>
            <a:r>
              <a:rPr lang="es-CO" b="1" dirty="0" err="1"/>
              <a:t>db</a:t>
            </a:r>
            <a:r>
              <a:rPr lang="es-CO" dirty="0"/>
              <a:t>" se accede a la base de datos activa.</a:t>
            </a:r>
          </a:p>
          <a:p>
            <a:endParaRPr lang="es-CO" dirty="0"/>
          </a:p>
          <a:p>
            <a:r>
              <a:rPr lang="es-CO" dirty="0"/>
              <a:t>En </a:t>
            </a:r>
            <a:r>
              <a:rPr lang="es-CO" dirty="0" err="1"/>
              <a:t>MongoDB</a:t>
            </a:r>
            <a:r>
              <a:rPr lang="es-CO" dirty="0"/>
              <a:t> todo documento requiere un campo clave que se debe llamar </a:t>
            </a:r>
            <a:r>
              <a:rPr lang="es-CO" b="1" dirty="0"/>
              <a:t>_id</a:t>
            </a:r>
            <a:r>
              <a:rPr lang="es-CO" dirty="0"/>
              <a:t>.</a:t>
            </a:r>
          </a:p>
          <a:p>
            <a:r>
              <a:rPr lang="es-CO" dirty="0"/>
              <a:t>Si no se define dicho campo, el mismo se crea en forma automática y se carga un valor único.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05889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20634" y="178130"/>
            <a:ext cx="577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4. Listar documentos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37506" y="997528"/>
            <a:ext cx="402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1. Todos los documentos en la colección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34" y="1545967"/>
            <a:ext cx="8752114" cy="246326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20634" y="4323818"/>
            <a:ext cx="542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2.Los documentos que contengan la pareja </a:t>
            </a:r>
            <a:r>
              <a:rPr lang="es-CO" b="1" dirty="0" err="1"/>
              <a:t>campo:valor</a:t>
            </a:r>
            <a:endParaRPr lang="es-CO" b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25" y="4829607"/>
            <a:ext cx="8716923" cy="1084304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072748" y="4829607"/>
            <a:ext cx="2937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 método </a:t>
            </a:r>
            <a:r>
              <a:rPr lang="es-CO" b="1" dirty="0" err="1"/>
              <a:t>find</a:t>
            </a:r>
            <a:r>
              <a:rPr lang="es-CO" dirty="0"/>
              <a:t> nos permite seleccionar solo algunos documentos que cumplen una condición (</a:t>
            </a:r>
            <a:r>
              <a:rPr lang="es-CO" dirty="0" err="1"/>
              <a:t>campo:valor</a:t>
            </a:r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062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353848" y="538755"/>
            <a:ext cx="653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3.Los documentos que contengan alguno de los valores en una lista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19" y="1151282"/>
            <a:ext cx="8716923" cy="154214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53849" y="3449573"/>
            <a:ext cx="653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4.Los documentos con condiciones </a:t>
            </a:r>
            <a:r>
              <a:rPr lang="es-CO" b="1" dirty="0"/>
              <a:t>AND (</a:t>
            </a:r>
            <a:r>
              <a:rPr lang="es-CO" b="1" dirty="0" err="1"/>
              <a:t>age</a:t>
            </a:r>
            <a:r>
              <a:rPr lang="es-CO" b="1" dirty="0"/>
              <a:t> = 18 y genero = </a:t>
            </a:r>
            <a:r>
              <a:rPr lang="es-CO" b="1" dirty="0" err="1"/>
              <a:t>male</a:t>
            </a:r>
            <a:r>
              <a:rPr lang="es-CO" b="1" dirty="0"/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49" y="3962524"/>
            <a:ext cx="8683273" cy="139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5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353849" y="611701"/>
            <a:ext cx="653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5.Los documentos con condiciones </a:t>
            </a:r>
            <a:r>
              <a:rPr lang="es-CO" b="1" dirty="0"/>
              <a:t>OR ((</a:t>
            </a:r>
            <a:r>
              <a:rPr lang="es-CO" b="1" dirty="0" err="1"/>
              <a:t>age</a:t>
            </a:r>
            <a:r>
              <a:rPr lang="es-CO" b="1" dirty="0"/>
              <a:t> = 18 </a:t>
            </a:r>
            <a:r>
              <a:rPr lang="es-CO" b="1" dirty="0" err="1"/>
              <a:t>ó</a:t>
            </a:r>
            <a:r>
              <a:rPr lang="es-CO" b="1" dirty="0"/>
              <a:t> genero = </a:t>
            </a:r>
            <a:r>
              <a:rPr lang="es-CO" b="1" dirty="0" err="1"/>
              <a:t>male</a:t>
            </a:r>
            <a:r>
              <a:rPr lang="es-CO" b="1" dirty="0"/>
              <a:t>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53849" y="3734581"/>
            <a:ext cx="653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6.Los documentos con condiciones </a:t>
            </a:r>
            <a:r>
              <a:rPr lang="es-CO" b="1" dirty="0"/>
              <a:t>AND y OR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49" y="1030480"/>
            <a:ext cx="8671398" cy="19258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49" y="4376868"/>
            <a:ext cx="8671398" cy="19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42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353849" y="611701"/>
            <a:ext cx="799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8.Buscar documentos utilizando operadores </a:t>
            </a:r>
            <a:r>
              <a:rPr lang="es-CO" b="1" dirty="0"/>
              <a:t>$</a:t>
            </a:r>
            <a:r>
              <a:rPr lang="es-CO" b="1" dirty="0" err="1"/>
              <a:t>lt</a:t>
            </a:r>
            <a:r>
              <a:rPr lang="es-CO" b="1" dirty="0"/>
              <a:t> (</a:t>
            </a:r>
            <a:r>
              <a:rPr lang="es-CO" b="1" dirty="0" err="1"/>
              <a:t>less</a:t>
            </a:r>
            <a:r>
              <a:rPr lang="es-CO" b="1" dirty="0"/>
              <a:t> </a:t>
            </a:r>
            <a:r>
              <a:rPr lang="es-CO" b="1" dirty="0" err="1"/>
              <a:t>than</a:t>
            </a:r>
            <a:r>
              <a:rPr lang="es-CO" b="1" dirty="0"/>
              <a:t>) </a:t>
            </a:r>
            <a:r>
              <a:rPr lang="es-CO" dirty="0"/>
              <a:t>y </a:t>
            </a:r>
            <a:r>
              <a:rPr lang="es-CO" b="1" dirty="0"/>
              <a:t>$</a:t>
            </a:r>
            <a:r>
              <a:rPr lang="es-CO" b="1" dirty="0" err="1"/>
              <a:t>gt</a:t>
            </a:r>
            <a:r>
              <a:rPr lang="es-CO" b="1" dirty="0"/>
              <a:t> (</a:t>
            </a:r>
            <a:r>
              <a:rPr lang="es-CO" b="1" dirty="0" err="1"/>
              <a:t>greater</a:t>
            </a:r>
            <a:r>
              <a:rPr lang="es-CO" b="1" dirty="0"/>
              <a:t> </a:t>
            </a:r>
            <a:r>
              <a:rPr lang="es-CO" b="1" dirty="0" err="1"/>
              <a:t>than</a:t>
            </a:r>
            <a:r>
              <a:rPr lang="es-CO" b="1" dirty="0"/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49" y="1329167"/>
            <a:ext cx="8671398" cy="18917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49" y="3794148"/>
            <a:ext cx="8671398" cy="21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7029322-ACC5-47E2-9B58-815FE6650587}"/>
              </a:ext>
            </a:extLst>
          </p:cNvPr>
          <p:cNvSpPr/>
          <p:nvPr/>
        </p:nvSpPr>
        <p:spPr>
          <a:xfrm>
            <a:off x="3538330" y="5539409"/>
            <a:ext cx="4744280" cy="8746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70D036-C390-44C5-993E-7F44E07FFE21}"/>
              </a:ext>
            </a:extLst>
          </p:cNvPr>
          <p:cNvSpPr txBox="1"/>
          <p:nvPr/>
        </p:nvSpPr>
        <p:spPr>
          <a:xfrm>
            <a:off x="3465442" y="5725804"/>
            <a:ext cx="474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err="1"/>
              <a:t>On-Premise</a:t>
            </a:r>
            <a:endParaRPr lang="es-MX" sz="2400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D7F36A8-748F-43B4-938D-BB518C0C2D9B}"/>
              </a:ext>
            </a:extLst>
          </p:cNvPr>
          <p:cNvSpPr/>
          <p:nvPr/>
        </p:nvSpPr>
        <p:spPr>
          <a:xfrm>
            <a:off x="1815548" y="291548"/>
            <a:ext cx="8044069" cy="41876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848A8E-3686-4226-8462-D6902B768BBD}"/>
              </a:ext>
            </a:extLst>
          </p:cNvPr>
          <p:cNvSpPr txBox="1"/>
          <p:nvPr/>
        </p:nvSpPr>
        <p:spPr>
          <a:xfrm>
            <a:off x="1789043" y="353416"/>
            <a:ext cx="807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/>
              <a:t>CLOUD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D2AF744-76A8-4C21-AB35-30466F9E977C}"/>
              </a:ext>
            </a:extLst>
          </p:cNvPr>
          <p:cNvSpPr/>
          <p:nvPr/>
        </p:nvSpPr>
        <p:spPr>
          <a:xfrm>
            <a:off x="4954706" y="3583057"/>
            <a:ext cx="1809208" cy="86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7ECDE45-717B-421A-8A48-574E59D857B8}"/>
              </a:ext>
            </a:extLst>
          </p:cNvPr>
          <p:cNvSpPr txBox="1"/>
          <p:nvPr/>
        </p:nvSpPr>
        <p:spPr>
          <a:xfrm>
            <a:off x="4977209" y="3844859"/>
            <a:ext cx="178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chemeClr val="bg1"/>
                </a:solidFill>
              </a:rPr>
              <a:t>Landing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Zone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F5E9056-494E-450D-858E-3678907D79C0}"/>
              </a:ext>
            </a:extLst>
          </p:cNvPr>
          <p:cNvSpPr/>
          <p:nvPr/>
        </p:nvSpPr>
        <p:spPr>
          <a:xfrm>
            <a:off x="2531165" y="2658358"/>
            <a:ext cx="6586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4AB4F90-1663-409B-AEBD-34E9380C5572}"/>
              </a:ext>
            </a:extLst>
          </p:cNvPr>
          <p:cNvSpPr txBox="1"/>
          <p:nvPr/>
        </p:nvSpPr>
        <p:spPr>
          <a:xfrm>
            <a:off x="2531165" y="2981739"/>
            <a:ext cx="658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Capa de procesamiento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F5D26D1-CB50-4E18-AA13-A132F8820F54}"/>
              </a:ext>
            </a:extLst>
          </p:cNvPr>
          <p:cNvSpPr/>
          <p:nvPr/>
        </p:nvSpPr>
        <p:spPr>
          <a:xfrm>
            <a:off x="2107095" y="1643270"/>
            <a:ext cx="7460974" cy="10097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2BD044E-157E-4FAD-A3E3-1BA8CE94C574}"/>
              </a:ext>
            </a:extLst>
          </p:cNvPr>
          <p:cNvSpPr txBox="1"/>
          <p:nvPr/>
        </p:nvSpPr>
        <p:spPr>
          <a:xfrm>
            <a:off x="2121605" y="1642695"/>
            <a:ext cx="2038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Capa de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 almacenamiento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“Data Lake”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C47D400-DCA6-4FF6-AAC9-AC2BC7F54193}"/>
              </a:ext>
            </a:extLst>
          </p:cNvPr>
          <p:cNvSpPr/>
          <p:nvPr/>
        </p:nvSpPr>
        <p:spPr>
          <a:xfrm>
            <a:off x="3140763" y="849075"/>
            <a:ext cx="2345637" cy="786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66F7571-AE15-4637-8BE3-CBC990EE69FD}"/>
              </a:ext>
            </a:extLst>
          </p:cNvPr>
          <p:cNvSpPr/>
          <p:nvPr/>
        </p:nvSpPr>
        <p:spPr>
          <a:xfrm>
            <a:off x="6221892" y="856566"/>
            <a:ext cx="2345637" cy="7862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CEEEB14-A0EC-4539-AAD6-5EC90CABAD8E}"/>
              </a:ext>
            </a:extLst>
          </p:cNvPr>
          <p:cNvSpPr txBox="1"/>
          <p:nvPr/>
        </p:nvSpPr>
        <p:spPr>
          <a:xfrm>
            <a:off x="3140763" y="1046922"/>
            <a:ext cx="234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Business </a:t>
            </a:r>
          </a:p>
          <a:p>
            <a:pPr algn="ctr"/>
            <a:r>
              <a:rPr lang="es-MX" dirty="0" err="1">
                <a:solidFill>
                  <a:schemeClr val="bg1"/>
                </a:solidFill>
              </a:rPr>
              <a:t>Intelligence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2116C1F-861A-4CDE-80A2-ECC59506FBA4}"/>
              </a:ext>
            </a:extLst>
          </p:cNvPr>
          <p:cNvSpPr txBox="1"/>
          <p:nvPr/>
        </p:nvSpPr>
        <p:spPr>
          <a:xfrm>
            <a:off x="6221892" y="1046129"/>
            <a:ext cx="234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Business </a:t>
            </a:r>
          </a:p>
          <a:p>
            <a:pPr algn="ctr"/>
            <a:r>
              <a:rPr lang="es-MX" b="1" dirty="0" err="1"/>
              <a:t>Analytics</a:t>
            </a:r>
            <a:endParaRPr lang="es-MX" b="1" dirty="0"/>
          </a:p>
        </p:txBody>
      </p:sp>
      <p:sp>
        <p:nvSpPr>
          <p:cNvPr id="21" name="Flecha: hacia arriba 20">
            <a:extLst>
              <a:ext uri="{FF2B5EF4-FFF2-40B4-BE49-F238E27FC236}">
                <a16:creationId xmlns:a16="http://schemas.microsoft.com/office/drawing/2014/main" id="{B16EE12C-8756-40A1-A628-A66D7BDBFC50}"/>
              </a:ext>
            </a:extLst>
          </p:cNvPr>
          <p:cNvSpPr/>
          <p:nvPr/>
        </p:nvSpPr>
        <p:spPr>
          <a:xfrm>
            <a:off x="5592417" y="4744278"/>
            <a:ext cx="397566" cy="563146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2BDA314-1095-49E0-941B-23769A0A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192" y="2719581"/>
            <a:ext cx="1290223" cy="76163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6521A18-F2C0-463B-8135-4D2FDA065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049" y="1631567"/>
            <a:ext cx="1038515" cy="86016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A664B30-2AC6-4644-A5A4-D509539EE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990" y="1659727"/>
            <a:ext cx="925271" cy="81904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8D6DB9D-0DD1-403D-A5FE-DA302B4F8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386" y="1659727"/>
            <a:ext cx="1215501" cy="819042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6A9BD22-1E4F-4CDF-9378-E31B81F74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939" y="1636628"/>
            <a:ext cx="1232071" cy="84214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9441" y="1665050"/>
            <a:ext cx="952500" cy="81137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3914" y="3830495"/>
            <a:ext cx="1445807" cy="288198"/>
          </a:xfrm>
          <a:prstGeom prst="rect">
            <a:avLst/>
          </a:prstGeom>
        </p:spPr>
      </p:pic>
      <p:sp>
        <p:nvSpPr>
          <p:cNvPr id="3" name="Flecha abajo 2"/>
          <p:cNvSpPr/>
          <p:nvPr/>
        </p:nvSpPr>
        <p:spPr>
          <a:xfrm>
            <a:off x="7319798" y="4748795"/>
            <a:ext cx="363070" cy="55411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Historia de Python - Wikipedia, la enciclopedia libr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07" y="964627"/>
            <a:ext cx="552645" cy="61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utorial de programación con 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049" y="942269"/>
            <a:ext cx="671351" cy="62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istoria de Python - Wikipedia, la enciclopedia libr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311" y="966428"/>
            <a:ext cx="552645" cy="61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Tutorial de programación con 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45" y="933734"/>
            <a:ext cx="671351" cy="62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529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137" y="204716"/>
            <a:ext cx="113276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9. Filtrar los campos de los documentos obtenidos con una consulta. </a:t>
            </a:r>
          </a:p>
          <a:p>
            <a:endParaRPr lang="es-CO" dirty="0"/>
          </a:p>
          <a:p>
            <a:r>
              <a:rPr lang="es-CO" dirty="0"/>
              <a:t>En este ejemplo sólo el campo </a:t>
            </a:r>
            <a:r>
              <a:rPr lang="es-CO" b="1" dirty="0" err="1"/>
              <a:t>name</a:t>
            </a:r>
            <a:r>
              <a:rPr lang="es-CO" dirty="0"/>
              <a:t> y </a:t>
            </a:r>
            <a:r>
              <a:rPr lang="es-CO" b="1" dirty="0" err="1"/>
              <a:t>gender</a:t>
            </a:r>
            <a:r>
              <a:rPr lang="es-CO" dirty="0"/>
              <a:t> es retornado.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04" y="1376646"/>
            <a:ext cx="8598090" cy="205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80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9" y="2711461"/>
            <a:ext cx="7929350" cy="143507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79" y="4476467"/>
            <a:ext cx="7929350" cy="186974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04799" y="308044"/>
            <a:ext cx="6969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10.Actualizar un valor en el primer documento que cumple la consulta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79" y="929255"/>
            <a:ext cx="7929350" cy="153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88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2509" y="225631"/>
            <a:ext cx="11507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5. Documentos embebidos</a:t>
            </a:r>
          </a:p>
          <a:p>
            <a:endParaRPr lang="es-CO" dirty="0"/>
          </a:p>
          <a:p>
            <a:r>
              <a:rPr lang="es-CO" dirty="0"/>
              <a:t>Una de las ventajas fundamentales del gestor de base de datos </a:t>
            </a:r>
            <a:r>
              <a:rPr lang="es-CO" b="1" dirty="0" err="1"/>
              <a:t>MongoDB</a:t>
            </a:r>
            <a:r>
              <a:rPr lang="es-CO" dirty="0"/>
              <a:t> es la posibilidad de crear esquemas de documentos muy flexibles y no tener que guardar datos relacionados en distintos documentos.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32" y="1535874"/>
            <a:ext cx="2906177" cy="456804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320145" y="1997839"/>
            <a:ext cx="57832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El campo “</a:t>
            </a:r>
            <a:r>
              <a:rPr lang="es-CO" dirty="0" err="1"/>
              <a:t>contact</a:t>
            </a:r>
            <a:r>
              <a:rPr lang="es-CO" dirty="0"/>
              <a:t>” es un documento que almacena 2 elementos.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La idea fundamental en </a:t>
            </a:r>
            <a:r>
              <a:rPr lang="es-CO" b="1" dirty="0" err="1"/>
              <a:t>MongoDB</a:t>
            </a:r>
            <a:r>
              <a:rPr lang="es-CO" dirty="0"/>
              <a:t> es disponer de todos los datos agrupados, dependiendo de los accesos futuros a la información.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Esta forma de organizar los datos nos permite implementar aplicaciones muy eficientes en comparación al modelo de base de datos relacional.</a:t>
            </a:r>
          </a:p>
        </p:txBody>
      </p:sp>
    </p:spTree>
    <p:extLst>
      <p:ext uri="{BB962C8B-B14F-4D97-AF65-F5344CB8AC3E}">
        <p14:creationId xmlns:p14="http://schemas.microsoft.com/office/powerpoint/2010/main" val="929163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AA85434-2503-4BF4-AE77-0FDC67D4B754}"/>
              </a:ext>
            </a:extLst>
          </p:cNvPr>
          <p:cNvSpPr txBox="1"/>
          <p:nvPr/>
        </p:nvSpPr>
        <p:spPr>
          <a:xfrm>
            <a:off x="1312351" y="817261"/>
            <a:ext cx="65465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/>
              <a:t>Operaciones CRUD</a:t>
            </a:r>
          </a:p>
          <a:p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CO" sz="2800" dirty="0" err="1"/>
              <a:t>Create</a:t>
            </a:r>
            <a:r>
              <a:rPr lang="es-CO" sz="2800" dirty="0"/>
              <a:t> - Crear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800" dirty="0" err="1"/>
              <a:t>Read</a:t>
            </a:r>
            <a:r>
              <a:rPr lang="es-CO" sz="2800" dirty="0"/>
              <a:t> – Leer/Consultar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800" dirty="0" err="1"/>
              <a:t>Update</a:t>
            </a:r>
            <a:r>
              <a:rPr lang="es-CO" sz="2800" dirty="0"/>
              <a:t> – Actualizar	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800" dirty="0" err="1"/>
              <a:t>Delete</a:t>
            </a:r>
            <a:r>
              <a:rPr lang="es-CO" sz="2800" dirty="0"/>
              <a:t> - Eliminar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403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6260" y="843148"/>
            <a:ext cx="11542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/>
              <a:t>CRITERIO DE EVALUACION – Taller Mongo</a:t>
            </a:r>
            <a:endParaRPr lang="es-CO" sz="2800" dirty="0"/>
          </a:p>
          <a:p>
            <a:pPr algn="ctr"/>
            <a:endParaRPr lang="es-CO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78" y="2609045"/>
            <a:ext cx="10341429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07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376" y="2774369"/>
            <a:ext cx="11600597" cy="583194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 algn="ctr">
              <a:lnSpc>
                <a:spcPct val="100000"/>
              </a:lnSpc>
              <a:spcBef>
                <a:spcPts val="67"/>
              </a:spcBef>
            </a:pPr>
            <a:r>
              <a:rPr spc="10" dirty="0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2170340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5587" y="3089322"/>
            <a:ext cx="3080824" cy="685658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 algn="ctr">
              <a:lnSpc>
                <a:spcPct val="100000"/>
              </a:lnSpc>
              <a:spcBef>
                <a:spcPts val="67"/>
              </a:spcBef>
            </a:pPr>
            <a:r>
              <a:rPr lang="es-CO" sz="4400" spc="10" dirty="0"/>
              <a:t>Gracias</a:t>
            </a:r>
            <a:endParaRPr sz="4400" spc="1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191000"/>
            <a:ext cx="4368800" cy="79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9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20766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DATA LAKE – LAGO DE DATOS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46529" y="900953"/>
            <a:ext cx="11698941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Corresponde a la capa de almacenamiento de datos del ecosistema Big Data, donde se conjuga y combina cada tipo de información y su tratamiento específico para alcanzar un </a:t>
            </a:r>
            <a:r>
              <a:rPr lang="es-CO" sz="2000" b="1" dirty="0">
                <a:solidFill>
                  <a:srgbClr val="C00000"/>
                </a:solidFill>
              </a:rPr>
              <a:t>Todo Homogéneo</a:t>
            </a:r>
            <a:r>
              <a:rPr lang="es-CO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Es un sistema que admite: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000" dirty="0"/>
              <a:t>Datos estructurados, </a:t>
            </a:r>
            <a:r>
              <a:rPr lang="es-CO" sz="2000" dirty="0" err="1"/>
              <a:t>semiestructurados</a:t>
            </a:r>
            <a:r>
              <a:rPr lang="es-CO" sz="2000" dirty="0"/>
              <a:t> y no estructurados.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000" dirty="0"/>
              <a:t>No es necesario mantener la integridad referencial.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000" dirty="0"/>
              <a:t>Esquema flexible, el cual se puede ir definiendo según se incorporan nuevos datos. (</a:t>
            </a:r>
            <a:r>
              <a:rPr lang="es-CO" sz="2000" dirty="0" err="1"/>
              <a:t>p.e</a:t>
            </a:r>
            <a:r>
              <a:rPr lang="es-CO" sz="2000" dirty="0"/>
              <a:t>. Doc. Embebidos)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000" dirty="0"/>
              <a:t>La gran mayoría son distribuidas y de código abierto.</a:t>
            </a:r>
          </a:p>
          <a:p>
            <a:endParaRPr lang="es-C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Algunas herramientas son: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  <a:p>
            <a:endParaRPr lang="es-CO" dirty="0"/>
          </a:p>
          <a:p>
            <a:r>
              <a:rPr lang="es-CO" dirty="0"/>
              <a:t>	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454" y="4104180"/>
            <a:ext cx="2175528" cy="117494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081" y="4374248"/>
            <a:ext cx="3056333" cy="89541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158" y="5436216"/>
            <a:ext cx="1298177" cy="12646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5412" y="5279121"/>
            <a:ext cx="3165612" cy="157887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7139" y="4691650"/>
            <a:ext cx="1933729" cy="170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8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54941" y="201881"/>
            <a:ext cx="9344134" cy="1077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/>
              <a:t>Facilita la lectura, escritura y administración de grandes conjuntos de datos que residen en almacenamiento distribuido utilizando SQL.  La usa Facebook y </a:t>
            </a:r>
            <a:r>
              <a:rPr lang="es-CO" sz="2400" dirty="0" err="1"/>
              <a:t>Netflix</a:t>
            </a:r>
            <a:r>
              <a:rPr lang="es-CO" sz="2400" dirty="0"/>
              <a:t>.</a:t>
            </a:r>
          </a:p>
          <a:p>
            <a:pPr algn="just"/>
            <a:r>
              <a:rPr lang="es-CO" sz="2000" b="1" dirty="0"/>
              <a:t> 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Basada en un modelo de almacenamiento de «clave-valor». Permite grandes volúmenes de datos en forma distribuida. Por ejemplo, lo usa </a:t>
            </a:r>
            <a:r>
              <a:rPr lang="es-CO" sz="2400" dirty="0" err="1"/>
              <a:t>Twitter</a:t>
            </a:r>
            <a:r>
              <a:rPr lang="es-CO" sz="2400" dirty="0"/>
              <a:t> para su plataforma.</a:t>
            </a:r>
          </a:p>
          <a:p>
            <a:pPr algn="just"/>
            <a:endParaRPr lang="es-CO" sz="2400" dirty="0"/>
          </a:p>
          <a:p>
            <a:pPr algn="just"/>
            <a:endParaRPr lang="es-CO" sz="2400" dirty="0"/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Base de datos de tipo documental que habla JSON de forma nativa.</a:t>
            </a:r>
          </a:p>
          <a:p>
            <a:pPr algn="just"/>
            <a:endParaRPr lang="es-CO" sz="2400" dirty="0"/>
          </a:p>
          <a:p>
            <a:pPr algn="just"/>
            <a:endParaRPr lang="es-CO" sz="2400" dirty="0"/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El objetivo de este proyecto es el alojamiento de tablas muy grandes (miles de millones de filas X millones de columnas).</a:t>
            </a:r>
          </a:p>
          <a:p>
            <a:pPr algn="just"/>
            <a:endParaRPr lang="es-CO" sz="2400" dirty="0"/>
          </a:p>
          <a:p>
            <a:pPr algn="just"/>
            <a:endParaRPr lang="es-CO" sz="2400" dirty="0"/>
          </a:p>
          <a:p>
            <a:pPr algn="just"/>
            <a:endParaRPr lang="es-CO" sz="2400" dirty="0"/>
          </a:p>
          <a:p>
            <a:pPr algn="just"/>
            <a:endParaRPr lang="es-CO" sz="2400" dirty="0"/>
          </a:p>
          <a:p>
            <a:pPr algn="just"/>
            <a:endParaRPr lang="es-CO" sz="24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3200" b="1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16" y="296010"/>
            <a:ext cx="1704284" cy="129074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16" y="1870064"/>
            <a:ext cx="1669604" cy="12765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46" y="3734217"/>
            <a:ext cx="1791943" cy="12661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64" y="5587971"/>
            <a:ext cx="2392777" cy="7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2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0010" y="201881"/>
            <a:ext cx="1151906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just"/>
            <a:endParaRPr lang="es-CO" dirty="0"/>
          </a:p>
          <a:p>
            <a:pPr marL="342900" indent="-342900" algn="just">
              <a:buAutoNum type="arabicPeriod"/>
            </a:pPr>
            <a:r>
              <a:rPr lang="es-CO" sz="2400" b="1" dirty="0"/>
              <a:t>MONGODB COMO GESTOR DE BASE DE DATOS NOSQL</a:t>
            </a:r>
          </a:p>
          <a:p>
            <a:pPr algn="just"/>
            <a:endParaRPr lang="es-CO" sz="2000" dirty="0"/>
          </a:p>
          <a:p>
            <a:pPr algn="just"/>
            <a:r>
              <a:rPr lang="es-CO" sz="2800" dirty="0"/>
              <a:t>Los gestores de bases de datos </a:t>
            </a:r>
            <a:r>
              <a:rPr lang="es-CO" sz="2800" dirty="0" err="1"/>
              <a:t>NoSQL</a:t>
            </a:r>
            <a:r>
              <a:rPr lang="es-CO" sz="2800" dirty="0"/>
              <a:t> no requieren estructuras fijas como tablas y presentan como ventajas principales:</a:t>
            </a:r>
          </a:p>
          <a:p>
            <a:pPr algn="just"/>
            <a:endParaRPr lang="es-CO" sz="28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CO" sz="2800" dirty="0"/>
              <a:t>Pueden escalar en forma sencilla.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CO" sz="2800" dirty="0"/>
              <a:t>Permiten administrar grandes cantidades de datos no estructurados.</a:t>
            </a:r>
          </a:p>
          <a:p>
            <a:pPr algn="just"/>
            <a:endParaRPr lang="es-CO" sz="2800" dirty="0"/>
          </a:p>
          <a:p>
            <a:pPr algn="just"/>
            <a:r>
              <a:rPr lang="es-CO" sz="2800" dirty="0" err="1"/>
              <a:t>MongoDB</a:t>
            </a:r>
            <a:r>
              <a:rPr lang="es-CO" sz="2800" dirty="0"/>
              <a:t> es una base de datos de documentos que ofrece una gran escalabilidad y flexibilidad.</a:t>
            </a:r>
          </a:p>
          <a:p>
            <a:pPr algn="just"/>
            <a:endParaRPr lang="es-CO" sz="2800" dirty="0"/>
          </a:p>
          <a:p>
            <a:pPr algn="just"/>
            <a:endParaRPr lang="es-CO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060" y="0"/>
            <a:ext cx="4048434" cy="164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0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0010" y="201881"/>
            <a:ext cx="1151906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dirty="0"/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Sus características son:</a:t>
            </a:r>
          </a:p>
          <a:p>
            <a:pPr algn="just"/>
            <a:endParaRPr lang="es-CO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2000" dirty="0" err="1"/>
              <a:t>MongoDB</a:t>
            </a:r>
            <a:r>
              <a:rPr lang="es-CO" sz="2000" dirty="0"/>
              <a:t> almacena datos en documentos JSON*, es decir, cada documento puede contener diferentes campos y las estructuras de datos se pueden ir modificando.</a:t>
            </a:r>
          </a:p>
          <a:p>
            <a:endParaRPr lang="es-C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err="1"/>
              <a:t>MongoDB</a:t>
            </a:r>
            <a:r>
              <a:rPr lang="es-CO" sz="2000" dirty="0"/>
              <a:t> es una base de datos distribuida, por lo que proporciona una elevada disponibilidad, y escalabilidad horizontal.</a:t>
            </a:r>
          </a:p>
          <a:p>
            <a:endParaRPr lang="es-C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err="1"/>
              <a:t>MongoDB</a:t>
            </a:r>
            <a:r>
              <a:rPr lang="es-CO" sz="2000" dirty="0"/>
              <a:t> es una base de datos de código abierto y de uso gratuito.</a:t>
            </a:r>
          </a:p>
          <a:p>
            <a:endParaRPr lang="es-CO" sz="2000" dirty="0"/>
          </a:p>
          <a:p>
            <a:endParaRPr lang="es-CO" sz="2000" dirty="0"/>
          </a:p>
          <a:p>
            <a:r>
              <a:rPr lang="es-CO" sz="2000" b="1" dirty="0"/>
              <a:t>2. </a:t>
            </a:r>
            <a:r>
              <a:rPr lang="es-CO" sz="2400" b="1" dirty="0"/>
              <a:t>CONFIGURACIÓN E INSTALACIÓN MONGODB</a:t>
            </a:r>
            <a:endParaRPr lang="es-CO" sz="2400" dirty="0"/>
          </a:p>
          <a:p>
            <a:endParaRPr lang="es-CO" dirty="0"/>
          </a:p>
          <a:p>
            <a:pPr algn="ctr"/>
            <a:r>
              <a:rPr lang="es-CO" sz="3200" dirty="0">
                <a:hlinkClick r:id="rId2"/>
              </a:rPr>
              <a:t>https://www.mongodb.com/</a:t>
            </a:r>
            <a:endParaRPr lang="es-CO" sz="3200" b="1" dirty="0"/>
          </a:p>
          <a:p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322729" y="6059606"/>
            <a:ext cx="5773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* El </a:t>
            </a:r>
            <a:r>
              <a:rPr lang="es-CO" sz="1600" b="1" dirty="0"/>
              <a:t>formato</a:t>
            </a:r>
            <a:r>
              <a:rPr lang="es-CO" sz="1600" dirty="0"/>
              <a:t> de archivo de JavaScript </a:t>
            </a:r>
            <a:r>
              <a:rPr lang="es-CO" sz="1600" dirty="0" err="1"/>
              <a:t>Object</a:t>
            </a:r>
            <a:r>
              <a:rPr lang="es-CO" sz="1600" dirty="0"/>
              <a:t> </a:t>
            </a:r>
            <a:r>
              <a:rPr lang="es-CO" sz="1600" dirty="0" err="1"/>
              <a:t>Notation</a:t>
            </a:r>
            <a:r>
              <a:rPr lang="es-CO" sz="1600" dirty="0"/>
              <a:t> (</a:t>
            </a:r>
            <a:r>
              <a:rPr lang="es-CO" sz="1600" b="1" dirty="0"/>
              <a:t>JSON</a:t>
            </a:r>
            <a:r>
              <a:rPr lang="es-CO" sz="1600" dirty="0"/>
              <a:t>) es un </a:t>
            </a:r>
            <a:r>
              <a:rPr lang="es-CO" sz="1600" b="1" dirty="0"/>
              <a:t>formato</a:t>
            </a:r>
            <a:r>
              <a:rPr lang="es-CO" sz="1600" dirty="0"/>
              <a:t> estándar abierto basado en texto.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060" y="0"/>
            <a:ext cx="4048434" cy="164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2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71"/>
            <a:ext cx="12192000" cy="6494929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824882" y="134471"/>
            <a:ext cx="1367118" cy="739588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739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2" y="336176"/>
            <a:ext cx="11631707" cy="523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6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5664" y="5432613"/>
            <a:ext cx="11640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El siguiente link, les ayudará en el evento en que tengan dudas en la instalación de </a:t>
            </a:r>
            <a:r>
              <a:rPr lang="es-CO" sz="2000" dirty="0" err="1"/>
              <a:t>Mongodb</a:t>
            </a:r>
            <a:r>
              <a:rPr lang="es-CO" sz="2000" dirty="0"/>
              <a:t>:</a:t>
            </a:r>
          </a:p>
          <a:p>
            <a:endParaRPr lang="es-CO" dirty="0"/>
          </a:p>
          <a:p>
            <a:r>
              <a:rPr lang="es-CO" u="sng" dirty="0">
                <a:hlinkClick r:id="rId2"/>
              </a:rPr>
              <a:t>http://www.tutorialesprogramacionya.com/mongodbya/detalleconcepto.php?punto=2&amp;codigo=2&amp;inicio=0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671" y="208429"/>
            <a:ext cx="8606117" cy="522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29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4160</TotalTime>
  <Words>995</Words>
  <Application>Microsoft Office PowerPoint</Application>
  <PresentationFormat>Panorámica</PresentationFormat>
  <Paragraphs>173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Noto Sans</vt:lpstr>
      <vt:lpstr>Trebuchet MS</vt:lpstr>
      <vt:lpstr>Wingdings</vt:lpstr>
      <vt:lpstr>Tema de Office</vt:lpstr>
      <vt:lpstr>BIG DATA – DATA SCIENCE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¿PREGUNTAS?</vt:lpstr>
      <vt:lpstr>Gracias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AFAJARD</dc:creator>
  <cp:lastModifiedBy>Harry Vargas</cp:lastModifiedBy>
  <cp:revision>180</cp:revision>
  <dcterms:created xsi:type="dcterms:W3CDTF">2019-07-28T14:25:53Z</dcterms:created>
  <dcterms:modified xsi:type="dcterms:W3CDTF">2022-09-07T23:32:14Z</dcterms:modified>
</cp:coreProperties>
</file>