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5" r:id="rId6"/>
    <p:sldId id="267" r:id="rId7"/>
    <p:sldId id="269" r:id="rId8"/>
    <p:sldId id="285" r:id="rId9"/>
    <p:sldId id="279" r:id="rId10"/>
    <p:sldId id="283" r:id="rId11"/>
    <p:sldId id="282" r:id="rId12"/>
    <p:sldId id="281" r:id="rId13"/>
    <p:sldId id="280" r:id="rId14"/>
    <p:sldId id="286" r:id="rId15"/>
    <p:sldId id="284" r:id="rId16"/>
    <p:sldId id="277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516A4DDC-76BD-494E-B503-625555CCBC4A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1</a:t>
          </a:r>
          <a:endParaRPr lang="fr-FR" noProof="0" dirty="0"/>
        </a:p>
      </dgm:t>
    </dgm:pt>
    <dgm:pt modelId="{133DE2D2-6278-469E-8A80-F71EA996A07A}" type="par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AE4D7DCA-0B66-4207-B896-C721B2CB4C13}" type="sibTrans" cxnId="{7B595755-BE81-46A0-903D-004D1EF6EE33}">
      <dgm:prSet/>
      <dgm:spPr/>
      <dgm:t>
        <a:bodyPr rtlCol="0"/>
        <a:lstStyle/>
        <a:p>
          <a:pPr rtl="0"/>
          <a:endParaRPr lang="en-US"/>
        </a:p>
      </dgm:t>
    </dgm:pt>
    <dgm:pt modelId="{41E3B52E-71B8-4BD0-B1ED-D051FFB12506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 2</a:t>
          </a:r>
          <a:endParaRPr lang="fr-FR" noProof="0" dirty="0"/>
        </a:p>
      </dgm:t>
    </dgm:pt>
    <dgm:pt modelId="{DA206B73-34B1-48E4-A513-9978853BF217}" type="par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2436D701-8B79-4C2B-92A4-52BC1BA24775}" type="sibTrans" cxnId="{0F0D3551-AF94-422C-87FE-80E4E27CB025}">
      <dgm:prSet/>
      <dgm:spPr/>
      <dgm:t>
        <a:bodyPr rtlCol="0"/>
        <a:lstStyle/>
        <a:p>
          <a:pPr rtl="0"/>
          <a:endParaRPr lang="en-US"/>
        </a:p>
      </dgm:t>
    </dgm:pt>
    <dgm:pt modelId="{CD410504-9F7F-47AE-B46E-CE985680360F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995C4470-49EF-4BD9-B00A-AD612181AB58}" type="par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2B847D36-6E88-4DD3-AABD-579C99426233}" type="sibTrans" cxnId="{6B045370-B4FF-427A-9929-461476AAE193}">
      <dgm:prSet/>
      <dgm:spPr/>
      <dgm:t>
        <a:bodyPr rtlCol="0"/>
        <a:lstStyle/>
        <a:p>
          <a:pPr rtl="0"/>
          <a:endParaRPr lang="en-US"/>
        </a:p>
      </dgm:t>
    </dgm:pt>
    <dgm:pt modelId="{C4FF5CFA-9CEF-4C34-984A-CC28F232798F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92813948-C227-4EB2-8530-43003E3CB375}" type="par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B551F8FA-E415-4EE1-BA68-D13E7D2E980B}" type="sibTrans" cxnId="{710659EC-6706-425F-81BB-5F1E070F7D4D}">
      <dgm:prSet/>
      <dgm:spPr/>
      <dgm:t>
        <a:bodyPr rtlCol="0"/>
        <a:lstStyle/>
        <a:p>
          <a:pPr rtl="0"/>
          <a:endParaRPr lang="en-US"/>
        </a:p>
      </dgm:t>
    </dgm:pt>
    <dgm:pt modelId="{5CBEC7DD-A25D-4956-9A65-6EA385F6FCB5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F342D04F-4D11-41CC-AB66-36041A902B44}" type="par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BD0F67B1-39E4-45ED-9534-FB8F89E8EEF6}" type="sibTrans" cxnId="{0687A885-2354-4E9E-B313-4269283F0057}">
      <dgm:prSet/>
      <dgm:spPr/>
      <dgm:t>
        <a:bodyPr rtlCol="0"/>
        <a:lstStyle/>
        <a:p>
          <a:pPr rtl="0"/>
          <a:endParaRPr lang="en-US"/>
        </a:p>
      </dgm:t>
    </dgm:pt>
    <dgm:pt modelId="{33BF0E2A-2B00-40A5-832E-FC800DCA5982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F8C31ED9-A2C0-4A09-A419-0AE9A44BB8DF}" type="par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E373698D-1356-47A7-A591-B72BFE77C3D1}" type="sibTrans" cxnId="{B522739A-4DEE-43CF-9357-A84EF1EEE7ED}">
      <dgm:prSet/>
      <dgm:spPr/>
      <dgm:t>
        <a:bodyPr rtlCol="0"/>
        <a:lstStyle/>
        <a:p>
          <a:pPr rtl="0"/>
          <a:endParaRPr lang="en-US"/>
        </a:p>
      </dgm:t>
    </dgm:pt>
    <dgm:pt modelId="{F7CED298-1605-4B60-9FC8-0A4C25C5AA00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618E2D9E-4CAE-48D5-9A0F-94DAE74A2D69}" type="par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1009FF03-5F93-449C-AF20-55447EEE50AB}" type="sibTrans" cxnId="{206D6826-92C5-4EEE-A28E-254E966FF0A0}">
      <dgm:prSet/>
      <dgm:spPr/>
      <dgm:t>
        <a:bodyPr rtlCol="0"/>
        <a:lstStyle/>
        <a:p>
          <a:pPr rtl="0"/>
          <a:endParaRPr lang="en-US"/>
        </a:p>
      </dgm:t>
    </dgm:pt>
    <dgm:pt modelId="{87D09C77-9C5B-45C2-ACC9-ACEA66F18198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A7A65ADC-DB8A-4F76-8458-BC8354307C90}" type="par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8234610D-6FEE-4546-99B0-60EDB0B3BAEC}" type="sibTrans" cxnId="{542EFA5A-B279-4120-B9BA-FE4ABDE4AFDD}">
      <dgm:prSet/>
      <dgm:spPr/>
      <dgm:t>
        <a:bodyPr rtlCol="0"/>
        <a:lstStyle/>
        <a:p>
          <a:pPr rtl="0"/>
          <a:endParaRPr lang="en-US"/>
        </a:p>
      </dgm:t>
    </dgm:pt>
    <dgm:pt modelId="{CAE20587-4D50-4B6B-A17D-199722D630E2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6CEBC692-6F9A-47B4-948E-5AEB8FCFD251}" type="par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7656320D-CC13-4DD7-8A30-F9FDC84AC6F2}" type="sibTrans" cxnId="{D22C632F-8F8B-48FF-A898-48FD446A5F78}">
      <dgm:prSet/>
      <dgm:spPr/>
      <dgm:t>
        <a:bodyPr rtlCol="0"/>
        <a:lstStyle/>
        <a:p>
          <a:pPr rtl="0"/>
          <a:endParaRPr lang="en-US"/>
        </a:p>
      </dgm:t>
    </dgm:pt>
    <dgm:pt modelId="{EA587102-578B-46F3-8D9E-CEC48527A898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3</a:t>
          </a:r>
          <a:endParaRPr lang="fr-FR" noProof="0" dirty="0"/>
        </a:p>
      </dgm:t>
    </dgm:pt>
    <dgm:pt modelId="{5B4D99EA-4A7D-4EFB-95FC-BCCF98693CA7}" type="par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8D504E2C-8A70-4591-8ECD-4A886FADED33}" type="sibTrans" cxnId="{A7B8947C-EA6E-47DE-814B-A0994EFA8C28}">
      <dgm:prSet/>
      <dgm:spPr/>
      <dgm:t>
        <a:bodyPr rtlCol="0"/>
        <a:lstStyle/>
        <a:p>
          <a:pPr rtl="0"/>
          <a:endParaRPr lang="en-US"/>
        </a:p>
      </dgm:t>
    </dgm:pt>
    <dgm:pt modelId="{038F6A6A-232A-44A4-9628-ADFA8F068F81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403B4542-B2F8-496D-BBEA-3A684B1106F9}" type="par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ABE7D012-6867-48DA-AF76-FDB8ECBB944D}" type="sibTrans" cxnId="{0DC50B81-769A-4AC7-8C73-8EF8D8334AA1}">
      <dgm:prSet/>
      <dgm:spPr/>
      <dgm:t>
        <a:bodyPr rtlCol="0"/>
        <a:lstStyle/>
        <a:p>
          <a:pPr rtl="0"/>
          <a:endParaRPr lang="en-US"/>
        </a:p>
      </dgm:t>
    </dgm:pt>
    <dgm:pt modelId="{15982A38-A73B-4943-B138-EA0EAB77BC29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7CBA4BA7-B8C9-4EC9-9C51-4E810224FE14}" type="par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9295158E-0763-4655-AD0E-61686A560F58}" type="sibTrans" cxnId="{B767AB03-F7F7-492B-8158-C75E1682A10F}">
      <dgm:prSet/>
      <dgm:spPr/>
      <dgm:t>
        <a:bodyPr rtlCol="0"/>
        <a:lstStyle/>
        <a:p>
          <a:pPr rtl="0"/>
          <a:endParaRPr lang="en-US"/>
        </a:p>
      </dgm:t>
    </dgm:pt>
    <dgm:pt modelId="{5CA89521-836B-470D-B51C-F8A4714D4EFF}">
      <dgm:prSet phldrT="[Text]"/>
      <dgm:spPr/>
      <dgm:t>
        <a:bodyPr rtlCol="0"/>
        <a:lstStyle/>
        <a:p>
          <a:pPr rtl="0"/>
          <a:r>
            <a:rPr lang="fr-FR" noProof="0" dirty="0" smtClean="0"/>
            <a:t>Titre de l’étape 4</a:t>
          </a:r>
          <a:endParaRPr lang="fr-FR" noProof="0" dirty="0"/>
        </a:p>
      </dgm:t>
    </dgm:pt>
    <dgm:pt modelId="{D7F37AAF-020D-463D-9735-A1336884A6AE}" type="par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C27250CA-FF59-4A03-8472-477331DB98EB}" type="sibTrans" cxnId="{6D853954-67EB-442C-9F5A-866B9247A562}">
      <dgm:prSet/>
      <dgm:spPr/>
      <dgm:t>
        <a:bodyPr rtlCol="0"/>
        <a:lstStyle/>
        <a:p>
          <a:pPr rtl="0"/>
          <a:endParaRPr lang="en-US"/>
        </a:p>
      </dgm:t>
    </dgm:pt>
    <dgm:pt modelId="{63746B76-9534-4F4F-B65B-B8A9AACC03F9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525F31A2-90BB-4E18-B1F5-10D38B8099D9}" type="par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A9C1E709-4F9E-4AAB-BB7C-51A08921302E}" type="sibTrans" cxnId="{36634D94-C210-4DDC-A75A-FBCAAFC75039}">
      <dgm:prSet/>
      <dgm:spPr/>
      <dgm:t>
        <a:bodyPr rtlCol="0"/>
        <a:lstStyle/>
        <a:p>
          <a:pPr rtl="0"/>
          <a:endParaRPr lang="en-US"/>
        </a:p>
      </dgm:t>
    </dgm:pt>
    <dgm:pt modelId="{5CB20C1A-D92D-4DED-BB1B-D113E2006C55}">
      <dgm:prSet phldrT="[Text]"/>
      <dgm:spPr/>
      <dgm:t>
        <a:bodyPr rtlCol="0"/>
        <a:lstStyle/>
        <a:p>
          <a:pPr rtl="0"/>
          <a:r>
            <a:rPr lang="fr-FR" noProof="0" dirty="0" smtClean="0"/>
            <a:t>Description de la tâche</a:t>
          </a:r>
          <a:endParaRPr lang="fr-FR" noProof="0" dirty="0"/>
        </a:p>
      </dgm:t>
    </dgm:pt>
    <dgm:pt modelId="{5ABE8E5F-26E3-4C88-A09C-44363B99D147}" type="par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7BA6E93A-EC79-4425-BCAD-9518E06A22F9}" type="sibTrans" cxnId="{D1EB8A19-014C-42AE-9F8D-325E631D8FE9}">
      <dgm:prSet/>
      <dgm:spPr/>
      <dgm:t>
        <a:bodyPr rtlCol="0"/>
        <a:lstStyle/>
        <a:p>
          <a:pPr rtl="0"/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  <dgm:t>
        <a:bodyPr rtlCol="0"/>
        <a:lstStyle/>
        <a:p>
          <a:pPr rtl="0"/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11"/>
      <dgm:spPr/>
      <dgm:t>
        <a:bodyPr rtlCol="0"/>
        <a:lstStyle/>
        <a:p>
          <a:pPr rtl="0"/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7CAEA63C-96B5-40D4-900F-409598FDB0C1}" type="pres">
      <dgm:prSet presAssocID="{2B847D36-6E88-4DD3-AABD-579C99426233}" presName="sibTrans" presStyleLbl="sibTrans2D1" presStyleIdx="1" presStyleCnt="11"/>
      <dgm:spPr/>
      <dgm:t>
        <a:bodyPr rtlCol="0"/>
        <a:lstStyle/>
        <a:p>
          <a:pPr rtl="0"/>
          <a:endParaRPr lang="en-US"/>
        </a:p>
      </dgm:t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65C4264-24F4-4122-844B-F5E582EC0111}" type="pres">
      <dgm:prSet presAssocID="{B551F8FA-E415-4EE1-BA68-D13E7D2E980B}" presName="sibTrans" presStyleLbl="sibTrans2D1" presStyleIdx="2" presStyleCnt="11"/>
      <dgm:spPr/>
      <dgm:t>
        <a:bodyPr rtlCol="0"/>
        <a:lstStyle/>
        <a:p>
          <a:pPr rtl="0"/>
          <a:endParaRPr lang="en-US"/>
        </a:p>
      </dgm:t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3FBD4BD3-B74D-4AAB-9295-AE19DCC50691}" type="pres">
      <dgm:prSet presAssocID="{1009FF03-5F93-449C-AF20-55447EEE50AB}" presName="sibTrans" presStyleLbl="sibTrans2D1" presStyleIdx="3" presStyleCnt="11"/>
      <dgm:spPr/>
      <dgm:t>
        <a:bodyPr rtlCol="0"/>
        <a:lstStyle/>
        <a:p>
          <a:pPr rtl="0"/>
          <a:endParaRPr lang="en-US"/>
        </a:p>
      </dgm:t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  <dgm:t>
        <a:bodyPr rtlCol="0"/>
        <a:lstStyle/>
        <a:p>
          <a:pPr rtl="0"/>
          <a:endParaRPr lang="en-US"/>
        </a:p>
      </dgm:t>
    </dgm:pt>
    <dgm:pt modelId="{C8CE6287-76AA-46C4-B478-0F9183DE6118}" type="pres">
      <dgm:prSet presAssocID="{F342D04F-4D11-41CC-AB66-36041A902B44}" presName="parTrans" presStyleLbl="sibTrans2D1" presStyleIdx="4" presStyleCnt="11"/>
      <dgm:spPr/>
      <dgm:t>
        <a:bodyPr rtlCol="0"/>
        <a:lstStyle/>
        <a:p>
          <a:pPr rtl="0"/>
          <a:endParaRPr lang="en-US"/>
        </a:p>
      </dgm:t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DA5CBC7-AA05-481A-A03A-3964C1BBBB5A}" type="pres">
      <dgm:prSet presAssocID="{BD0F67B1-39E4-45ED-9534-FB8F89E8EEF6}" presName="sibTrans" presStyleLbl="sibTrans2D1" presStyleIdx="5" presStyleCnt="11"/>
      <dgm:spPr/>
      <dgm:t>
        <a:bodyPr rtlCol="0"/>
        <a:lstStyle/>
        <a:p>
          <a:pPr rtl="0"/>
          <a:endParaRPr lang="en-US"/>
        </a:p>
      </dgm:t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6" presStyleCnt="11"/>
      <dgm:spPr/>
      <dgm:t>
        <a:bodyPr rtlCol="0"/>
        <a:lstStyle/>
        <a:p>
          <a:pPr rtl="0"/>
          <a:endParaRPr lang="en-US"/>
        </a:p>
      </dgm:t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  <dgm:t>
        <a:bodyPr rtlCol="0"/>
        <a:lstStyle/>
        <a:p>
          <a:pPr rtl="0"/>
          <a:endParaRPr lang="en-US"/>
        </a:p>
      </dgm:t>
    </dgm:pt>
    <dgm:pt modelId="{BF9CEF10-4726-4D20-AC2F-85DE706D0D00}" type="pres">
      <dgm:prSet presAssocID="{403B4542-B2F8-496D-BBEA-3A684B1106F9}" presName="parTrans" presStyleLbl="sibTrans2D1" presStyleIdx="7" presStyleCnt="11"/>
      <dgm:spPr/>
      <dgm:t>
        <a:bodyPr rtlCol="0"/>
        <a:lstStyle/>
        <a:p>
          <a:pPr rtl="0"/>
          <a:endParaRPr lang="en-US"/>
        </a:p>
      </dgm:t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0C1CAC8B-CC80-49DA-9707-021AB163C55F}" type="pres">
      <dgm:prSet presAssocID="{ABE7D012-6867-48DA-AF76-FDB8ECBB944D}" presName="sibTrans" presStyleLbl="sibTrans2D1" presStyleIdx="8" presStyleCnt="11"/>
      <dgm:spPr/>
      <dgm:t>
        <a:bodyPr rtlCol="0"/>
        <a:lstStyle/>
        <a:p>
          <a:pPr rtl="0"/>
          <a:endParaRPr lang="en-US"/>
        </a:p>
      </dgm:t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  <dgm:t>
        <a:bodyPr rtlCol="0"/>
        <a:lstStyle/>
        <a:p>
          <a:pPr rtl="0"/>
          <a:endParaRPr lang="en-US"/>
        </a:p>
      </dgm:t>
    </dgm:pt>
    <dgm:pt modelId="{E31C91BC-3A8F-4AC7-8DBF-330AFF31351C}" type="pres">
      <dgm:prSet presAssocID="{525F31A2-90BB-4E18-B1F5-10D38B8099D9}" presName="parTrans" presStyleLbl="sibTrans2D1" presStyleIdx="9" presStyleCnt="11"/>
      <dgm:spPr/>
      <dgm:t>
        <a:bodyPr rtlCol="0"/>
        <a:lstStyle/>
        <a:p>
          <a:pPr rtl="0"/>
          <a:endParaRPr lang="en-US"/>
        </a:p>
      </dgm:t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  <dgm:pt modelId="{DF54C50F-225E-47E8-9EC4-AAA209AD28CA}" type="pres">
      <dgm:prSet presAssocID="{A9C1E709-4F9E-4AAB-BB7C-51A08921302E}" presName="sibTrans" presStyleLbl="sibTrans2D1" presStyleIdx="10" presStyleCnt="11"/>
      <dgm:spPr/>
      <dgm:t>
        <a:bodyPr rtlCol="0"/>
        <a:lstStyle/>
        <a:p>
          <a:pPr rtl="0"/>
          <a:endParaRPr lang="en-US"/>
        </a:p>
      </dgm:t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  <dgm:t>
        <a:bodyPr rtlCol="0"/>
        <a:lstStyle/>
        <a:p>
          <a:pPr rtl="0"/>
          <a:endParaRPr lang="en-US"/>
        </a:p>
      </dgm:t>
    </dgm:pt>
  </dgm:ptLst>
  <dgm:cxnLst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1</a:t>
          </a:r>
          <a:endParaRPr lang="fr-FR" sz="2100" kern="1200" noProof="0" dirty="0"/>
        </a:p>
      </dsp:txBody>
      <dsp:txXfrm>
        <a:off x="19230" y="495195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 2</a:t>
          </a:r>
          <a:endParaRPr lang="fr-FR" sz="2100" kern="1200" noProof="0" dirty="0"/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3</a:t>
          </a:r>
          <a:endParaRPr lang="fr-FR" sz="2100" kern="1200" noProof="0" dirty="0"/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rtlCol="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noProof="0" dirty="0" smtClean="0"/>
            <a:t>Titre de l’étape 4</a:t>
          </a:r>
          <a:endParaRPr lang="fr-FR" sz="2100" kern="1200" noProof="0" dirty="0"/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noProof="0" dirty="0" smtClean="0"/>
            <a:t>Description de la tâche</a:t>
          </a:r>
          <a:endParaRPr lang="fr-FR" sz="1600" kern="1200" noProof="0" dirty="0"/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13/12/2017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13/12/2017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  <a:p>
            <a:pPr lvl="1" rtl="0"/>
            <a:r>
              <a:rPr lang="fr-FR" noProof="0" smtClean="0"/>
              <a:t>Deuxième niveau</a:t>
            </a:r>
          </a:p>
          <a:p>
            <a:pPr lvl="2" rtl="0"/>
            <a:r>
              <a:rPr lang="fr-FR" noProof="0" smtClean="0"/>
              <a:t>Troisième niveau</a:t>
            </a:r>
          </a:p>
          <a:p>
            <a:pPr lvl="3" rtl="0"/>
            <a:r>
              <a:rPr lang="fr-FR" noProof="0" smtClean="0"/>
              <a:t>Quatrième niveau</a:t>
            </a:r>
          </a:p>
          <a:p>
            <a:pPr lvl="4" rtl="0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 smtClean="0"/>
              <a:t>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 smtClean="0"/>
              <a:t>Modifiez les styles du texte du masque</a:t>
            </a:r>
          </a:p>
          <a:p>
            <a:pPr lvl="1" rtl="0"/>
            <a:r>
              <a:rPr lang="fr-FR" noProof="0" dirty="0" smtClean="0"/>
              <a:t>Deuxième niveau</a:t>
            </a:r>
          </a:p>
          <a:p>
            <a:pPr lvl="2" rtl="0"/>
            <a:r>
              <a:rPr lang="fr-FR" noProof="0" dirty="0" smtClean="0"/>
              <a:t>Troisième niveau</a:t>
            </a:r>
          </a:p>
          <a:p>
            <a:pPr lvl="3" rtl="0"/>
            <a:r>
              <a:rPr lang="fr-FR" noProof="0" dirty="0" smtClean="0"/>
              <a:t>Quatrième niveau</a:t>
            </a:r>
          </a:p>
          <a:p>
            <a:pPr lvl="4" rtl="0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13/12/2017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3392" y="2510036"/>
            <a:ext cx="10729192" cy="2599928"/>
          </a:xfrm>
        </p:spPr>
        <p:txBody>
          <a:bodyPr rtlCol="0">
            <a:normAutofit fontScale="90000"/>
          </a:bodyPr>
          <a:lstStyle/>
          <a:p>
            <a:r>
              <a:rPr lang="fr-FR" b="1" dirty="0"/>
              <a:t>Reconnaissance </a:t>
            </a:r>
            <a:r>
              <a:rPr lang="fr-FR" b="1" dirty="0" smtClean="0"/>
              <a:t>d’Images </a:t>
            </a:r>
            <a:r>
              <a:rPr lang="fr-FR" b="1" dirty="0"/>
              <a:t>par Réseau de Neurones, avec Optimisation GPGPU (CUDA)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3392" y="5246340"/>
            <a:ext cx="3024336" cy="486916"/>
          </a:xfrm>
        </p:spPr>
        <p:txBody>
          <a:bodyPr rtlCol="0">
            <a:normAutofit fontScale="85000" lnSpcReduction="10000"/>
          </a:bodyPr>
          <a:lstStyle/>
          <a:p>
            <a:pPr rtl="0"/>
            <a:r>
              <a:rPr lang="fr-FR" dirty="0" smtClean="0"/>
              <a:t>Projet </a:t>
            </a:r>
            <a:r>
              <a:rPr lang="fr-FR" dirty="0" err="1" smtClean="0"/>
              <a:t>Tutoré</a:t>
            </a:r>
            <a:r>
              <a:rPr lang="fr-FR" dirty="0" smtClean="0"/>
              <a:t> 2017-2018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07768" y="457200"/>
            <a:ext cx="6660232" cy="1143000"/>
          </a:xfrm>
        </p:spPr>
        <p:txBody>
          <a:bodyPr/>
          <a:lstStyle/>
          <a:p>
            <a:pPr algn="ctr"/>
            <a:r>
              <a:rPr lang="fr-FR" dirty="0" smtClean="0"/>
              <a:t>CUDA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1916832"/>
            <a:ext cx="2438400" cy="19568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1916832"/>
            <a:ext cx="2232248" cy="181106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175640" y="400561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>
                <a:solidFill>
                  <a:schemeClr val="bg1"/>
                </a:solidFill>
              </a:rPr>
              <a:t>Host</a:t>
            </a:r>
            <a:r>
              <a:rPr lang="fr-FR" dirty="0" smtClean="0">
                <a:solidFill>
                  <a:schemeClr val="bg1"/>
                </a:solidFill>
              </a:rPr>
              <a:t> : CPU et sa mémoire 				</a:t>
            </a:r>
            <a:r>
              <a:rPr lang="fr-FR" i="1" dirty="0" err="1" smtClean="0">
                <a:solidFill>
                  <a:schemeClr val="bg1"/>
                </a:solidFill>
              </a:rPr>
              <a:t>Device</a:t>
            </a:r>
            <a:r>
              <a:rPr lang="fr-FR" dirty="0" smtClean="0">
                <a:solidFill>
                  <a:schemeClr val="bg1"/>
                </a:solidFill>
              </a:rPr>
              <a:t> : GPU et sa mémoire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3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21" y="332656"/>
            <a:ext cx="9397043" cy="6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1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-855154" y="125640"/>
            <a:ext cx="666023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Interface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mtClean="0">
                <a:solidFill>
                  <a:schemeClr val="accent1">
                    <a:lumMod val="50000"/>
                  </a:schemeClr>
                </a:solidFill>
              </a:rPr>
              <a:t>L’utilisation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1327150"/>
            <a:ext cx="57658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Sommaire :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4000" y="1828800"/>
            <a:ext cx="4427984" cy="4267200"/>
          </a:xfrm>
        </p:spPr>
        <p:txBody>
          <a:bodyPr rtlCol="0"/>
          <a:lstStyle/>
          <a:p>
            <a:pPr rtl="0"/>
            <a:r>
              <a:rPr lang="fr-FR" dirty="0" smtClean="0"/>
              <a:t>Objectif</a:t>
            </a:r>
          </a:p>
          <a:p>
            <a:pPr rtl="0"/>
            <a:r>
              <a:rPr lang="fr-FR" dirty="0" smtClean="0"/>
              <a:t>Théorie SOM</a:t>
            </a:r>
          </a:p>
          <a:p>
            <a:pPr rtl="0"/>
            <a:r>
              <a:rPr lang="fr-FR" dirty="0" smtClean="0"/>
              <a:t>CUDA</a:t>
            </a:r>
          </a:p>
          <a:p>
            <a:pPr rtl="0"/>
            <a:r>
              <a:rPr lang="fr-FR" dirty="0" smtClean="0"/>
              <a:t>Interface QT</a:t>
            </a:r>
          </a:p>
          <a:p>
            <a:pPr rtl="0"/>
            <a:r>
              <a:rPr lang="fr-FR" dirty="0" smtClean="0"/>
              <a:t>Communication Web</a:t>
            </a:r>
          </a:p>
          <a:p>
            <a:pPr rtl="0"/>
            <a:r>
              <a:rPr lang="fr-FR" dirty="0" smtClean="0"/>
              <a:t>Prévision pour la Phase </a:t>
            </a:r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deux contenus avec tableau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 smtClean="0"/>
              <a:t>Premier point ici</a:t>
            </a:r>
          </a:p>
          <a:p>
            <a:pPr rtl="0"/>
            <a:r>
              <a:rPr lang="fr-FR" dirty="0" smtClean="0"/>
              <a:t>Deuxième point ici</a:t>
            </a:r>
          </a:p>
          <a:p>
            <a:pPr rtl="0"/>
            <a:r>
              <a:rPr lang="fr-FR" dirty="0" smtClean="0"/>
              <a:t>Troisième point ici</a:t>
            </a:r>
            <a:endParaRPr lang="fr-FR" dirty="0"/>
          </a:p>
        </p:txBody>
      </p:sp>
      <p:graphicFrame>
        <p:nvGraphicFramePr>
          <p:cNvPr id="5" name="Espace réservé du contenu 4" descr="Exemple de tableau avec 3 colonnes et 4 lignes" title="Tableau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3313933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rtl="0"/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Groupe 1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Groupe 2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1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82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95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2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76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88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rtl="0"/>
                      <a:r>
                        <a:rPr lang="fr-FR" noProof="0" dirty="0" smtClean="0"/>
                        <a:t>Cours 3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84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smtClean="0"/>
                        <a:t>90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smtClean="0"/>
              <a:t>Disposition de titre et de contenu avec graphique </a:t>
            </a:r>
            <a:r>
              <a:rPr lang="fr-FR" dirty="0" err="1" smtClean="0"/>
              <a:t>SmartArt</a:t>
            </a:r>
            <a:endParaRPr lang="fr-FR" dirty="0"/>
          </a:p>
        </p:txBody>
      </p:sp>
      <p:graphicFrame>
        <p:nvGraphicFramePr>
          <p:cNvPr id="9" name="Espace réservé du contenu 8" descr="Liste de processu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725126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-850676" y="125760"/>
            <a:ext cx="6660232" cy="1143000"/>
          </a:xfrm>
        </p:spPr>
        <p:txBody>
          <a:bodyPr/>
          <a:lstStyle/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351584" y="144033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Le principe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"/>
          <a:stretch/>
        </p:blipFill>
        <p:spPr>
          <a:xfrm>
            <a:off x="5769932" y="2535234"/>
            <a:ext cx="3537728" cy="334666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/>
          <a:srcRect l="44881" t="22001" r="29919" b="26200"/>
          <a:stretch/>
        </p:blipFill>
        <p:spPr>
          <a:xfrm>
            <a:off x="261828" y="2535234"/>
            <a:ext cx="3537728" cy="3346669"/>
          </a:xfrm>
          <a:prstGeom prst="rect">
            <a:avLst/>
          </a:prstGeom>
        </p:spPr>
      </p:pic>
      <p:sp>
        <p:nvSpPr>
          <p:cNvPr id="9" name="Flèche droite 8"/>
          <p:cNvSpPr/>
          <p:nvPr/>
        </p:nvSpPr>
        <p:spPr>
          <a:xfrm>
            <a:off x="4402627" y="3707825"/>
            <a:ext cx="764234" cy="100148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4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7" t="18002" r="8190" b="18990"/>
          <a:stretch/>
        </p:blipFill>
        <p:spPr>
          <a:xfrm rot="5400000">
            <a:off x="4151784" y="2423661"/>
            <a:ext cx="1512168" cy="252028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431704" y="47344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Vecteur de poids définie par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935760" y="227035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Vecteurs d’entrée :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15680" y="5231973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 smtClean="0">
                <a:solidFill>
                  <a:srgbClr val="FF0000"/>
                </a:solidFill>
              </a:rPr>
              <a:t>R</a:t>
            </a:r>
            <a:r>
              <a:rPr lang="fr-FR" sz="7200" dirty="0" smtClean="0"/>
              <a:t>    </a:t>
            </a:r>
            <a:r>
              <a:rPr lang="fr-FR" sz="7200" dirty="0" smtClean="0">
                <a:solidFill>
                  <a:srgbClr val="00B050"/>
                </a:solidFill>
              </a:rPr>
              <a:t>G</a:t>
            </a:r>
            <a:r>
              <a:rPr lang="fr-FR" sz="7200" dirty="0" smtClean="0"/>
              <a:t>    </a:t>
            </a:r>
            <a:r>
              <a:rPr lang="fr-FR" sz="7200" dirty="0" smtClean="0">
                <a:solidFill>
                  <a:srgbClr val="00B0F0"/>
                </a:solidFill>
              </a:rPr>
              <a:t>B</a:t>
            </a:r>
            <a:endParaRPr lang="fr-FR" sz="7200" dirty="0">
              <a:solidFill>
                <a:srgbClr val="00B0F0"/>
              </a:solidFill>
            </a:endParaRP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-850676" y="125760"/>
            <a:ext cx="6660232" cy="1143000"/>
          </a:xfrm>
        </p:spPr>
        <p:txBody>
          <a:bodyPr/>
          <a:lstStyle/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Le poids des neurones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5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850676" y="125760"/>
            <a:ext cx="6660232" cy="1143000"/>
          </a:xfrm>
        </p:spPr>
        <p:txBody>
          <a:bodyPr/>
          <a:lstStyle/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049332"/>
            <a:ext cx="3273825" cy="42367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32" y="2201732"/>
            <a:ext cx="3273825" cy="42367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851" y="2201732"/>
            <a:ext cx="3225573" cy="408469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Détermination du neurone vainqueur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6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-855154" y="125640"/>
            <a:ext cx="666023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832" y="2201732"/>
            <a:ext cx="3273825" cy="423671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851" y="2201732"/>
            <a:ext cx="3225573" cy="408469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494012" y="2618244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WIN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694377" y="4668376"/>
            <a:ext cx="6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WIN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Détermination du neurone vainqueur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-855154" y="125640"/>
            <a:ext cx="666023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smtClean="0"/>
              <a:t>Théorie SOM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494012" y="1431491"/>
            <a:ext cx="5026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accent1">
                    <a:lumMod val="50000"/>
                  </a:schemeClr>
                </a:solidFill>
              </a:rPr>
              <a:t>Le voisinage</a:t>
            </a:r>
            <a:endParaRPr lang="fr-FR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19" y="2590790"/>
            <a:ext cx="3213030" cy="3158878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561905" y="2940410"/>
            <a:ext cx="2425795" cy="2425795"/>
          </a:xfrm>
          <a:prstGeom prst="ellipse">
            <a:avLst/>
          </a:prstGeom>
          <a:gradFill flip="none" rotWithShape="1">
            <a:gsLst>
              <a:gs pos="70000">
                <a:schemeClr val="tx1">
                  <a:alpha val="5000"/>
                </a:schemeClr>
              </a:gs>
              <a:gs pos="0">
                <a:srgbClr val="C00000"/>
              </a:gs>
              <a:gs pos="44000">
                <a:srgbClr val="FF0000">
                  <a:alpha val="61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470072" y="396864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WIN</a:t>
            </a:r>
            <a:endParaRPr lang="fr-FR" dirty="0"/>
          </a:p>
        </p:txBody>
      </p:sp>
      <p:pic>
        <p:nvPicPr>
          <p:cNvPr id="2050" name="Picture 2" descr="Image associé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2348880"/>
            <a:ext cx="4936065" cy="376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170</Words>
  <Application>Microsoft Office PowerPoint</Application>
  <PresentationFormat>Grand écran</PresentationFormat>
  <Paragraphs>60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Technologie informatique 16:9</vt:lpstr>
      <vt:lpstr>Reconnaissance d’Images par Réseau de Neurones, avec Optimisation GPGPU (CUDA)</vt:lpstr>
      <vt:lpstr>Sommaire :</vt:lpstr>
      <vt:lpstr>Disposition de deux contenus avec tableau</vt:lpstr>
      <vt:lpstr>Disposition de titre et de contenu avec graphique SmartArt</vt:lpstr>
      <vt:lpstr>Théorie SOM</vt:lpstr>
      <vt:lpstr>Théorie SOM</vt:lpstr>
      <vt:lpstr>Théorie SOM</vt:lpstr>
      <vt:lpstr>Présentation PowerPoint</vt:lpstr>
      <vt:lpstr>Présentation PowerPoint</vt:lpstr>
      <vt:lpstr>CUDA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2017-12-06T09:51:38Z</dcterms:created>
  <dcterms:modified xsi:type="dcterms:W3CDTF">2017-12-13T14:34:45Z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