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0"/>
  </p:notesMasterIdLst>
  <p:sldIdLst>
    <p:sldId id="256" r:id="rId2"/>
    <p:sldId id="274" r:id="rId3"/>
    <p:sldId id="276" r:id="rId4"/>
    <p:sldId id="287" r:id="rId5"/>
    <p:sldId id="277" r:id="rId6"/>
    <p:sldId id="289" r:id="rId7"/>
    <p:sldId id="278" r:id="rId8"/>
    <p:sldId id="280" r:id="rId9"/>
  </p:sldIdLst>
  <p:sldSz cx="9144000" cy="5143500" type="screen16x9"/>
  <p:notesSz cx="6858000" cy="9144000"/>
  <p:embeddedFontLst>
    <p:embeddedFont>
      <p:font typeface="Montserrat" panose="020B0604020202020204" charset="0"/>
      <p:regular r:id="rId11"/>
      <p:bold r:id="rId12"/>
      <p:italic r:id="rId13"/>
      <p:boldItalic r:id="rId14"/>
    </p:embeddedFont>
    <p:embeddedFont>
      <p:font typeface="Karl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9AFE53-3B4F-4431-9D49-B0DA027EC26C}">
  <a:tblStyle styleId="{7C9AFE53-3B4F-4431-9D49-B0DA027EC2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5" d="100"/>
          <a:sy n="55" d="100"/>
        </p:scale>
        <p:origin x="1836"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08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72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12" name="Google Shape;12;p2"/>
          <p:cNvSpPr txBox="1">
            <a:spLocks noGrp="1"/>
          </p:cNvSpPr>
          <p:nvPr>
            <p:ph type="ctrTitle"/>
          </p:nvPr>
        </p:nvSpPr>
        <p:spPr>
          <a:xfrm>
            <a:off x="648300" y="3404550"/>
            <a:ext cx="3530700" cy="118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 image">
  <p:cSld name="TITLE_1_2">
    <p:spTree>
      <p:nvGrpSpPr>
        <p:cNvPr id="1" name="Shape 18"/>
        <p:cNvGrpSpPr/>
        <p:nvPr/>
      </p:nvGrpSpPr>
      <p:grpSpPr>
        <a:xfrm>
          <a:off x="0" y="0"/>
          <a:ext cx="0" cy="0"/>
          <a:chOff x="0" y="0"/>
          <a:chExt cx="0" cy="0"/>
        </a:xfrm>
      </p:grpSpPr>
      <p:sp>
        <p:nvSpPr>
          <p:cNvPr id="19" name="Google Shape;19;p4"/>
          <p:cNvSpPr/>
          <p:nvPr/>
        </p:nvSpPr>
        <p:spPr>
          <a:xfrm>
            <a:off x="21892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avLst/>
            <a:gdLst/>
            <a:ahLst/>
            <a:cxnLst/>
            <a:rect l="l" t="t" r="r" b="b"/>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21" name="Google Shape;21;p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2" name="Google Shape;22;p4"/>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 name="Google Shape;52;p9"/>
          <p:cNvSpPr txBox="1">
            <a:spLocks noGrp="1"/>
          </p:cNvSpPr>
          <p:nvPr>
            <p:ph type="body" idx="1"/>
          </p:nvPr>
        </p:nvSpPr>
        <p:spPr>
          <a:xfrm>
            <a:off x="841000"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9"/>
          <p:cNvSpPr txBox="1">
            <a:spLocks noGrp="1"/>
          </p:cNvSpPr>
          <p:nvPr>
            <p:ph type="body" idx="2"/>
          </p:nvPr>
        </p:nvSpPr>
        <p:spPr>
          <a:xfrm>
            <a:off x="2931575"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4" name="Google Shape;54;p9"/>
          <p:cNvSpPr txBox="1">
            <a:spLocks noGrp="1"/>
          </p:cNvSpPr>
          <p:nvPr>
            <p:ph type="body" idx="3"/>
          </p:nvPr>
        </p:nvSpPr>
        <p:spPr>
          <a:xfrm>
            <a:off x="5022150" y="2515375"/>
            <a:ext cx="1988700" cy="24105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884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2495550"/>
            <a:ext cx="5185200" cy="22557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lt1"/>
                </a:solidFill>
                <a:latin typeface="Montserrat"/>
                <a:ea typeface="Montserrat"/>
                <a:cs typeface="Montserrat"/>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ctrTitle"/>
          </p:nvPr>
        </p:nvSpPr>
        <p:spPr>
          <a:xfrm>
            <a:off x="508598" y="3362384"/>
            <a:ext cx="3530700" cy="118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a:t>
            </a:r>
            <a:r>
              <a:rPr lang="en" dirty="0" smtClean="0">
                <a:solidFill>
                  <a:srgbClr val="8BC34A"/>
                </a:solidFill>
              </a:rPr>
              <a:t>Electoral</a:t>
            </a:r>
            <a:endParaRPr dirty="0"/>
          </a:p>
        </p:txBody>
      </p:sp>
      <p:grpSp>
        <p:nvGrpSpPr>
          <p:cNvPr id="77" name="Google Shape;77;p14"/>
          <p:cNvGrpSpPr/>
          <p:nvPr/>
        </p:nvGrpSpPr>
        <p:grpSpPr>
          <a:xfrm>
            <a:off x="330040" y="2519319"/>
            <a:ext cx="3080959" cy="2624181"/>
            <a:chOff x="5292575" y="3681900"/>
            <a:chExt cx="420150" cy="373275"/>
          </a:xfrm>
        </p:grpSpPr>
        <p:sp>
          <p:nvSpPr>
            <p:cNvPr id="78" name="Google Shape;78;p14"/>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b="31321"/>
          <a:stretch/>
        </p:blipFill>
        <p:spPr>
          <a:xfrm>
            <a:off x="4249381" y="1010098"/>
            <a:ext cx="5282539" cy="22326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AF50"/>
        </a:solidFill>
        <a:effectLst/>
      </p:bgPr>
    </p:bg>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841000" y="1884100"/>
            <a:ext cx="4801500" cy="40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COMO NACE EL </a:t>
            </a:r>
            <a:r>
              <a:rPr lang="en" dirty="0" smtClean="0">
                <a:solidFill>
                  <a:srgbClr val="4CAF50"/>
                </a:solidFill>
              </a:rPr>
              <a:t>CONCEPTO</a:t>
            </a:r>
            <a:endParaRPr dirty="0"/>
          </a:p>
        </p:txBody>
      </p:sp>
      <p:sp>
        <p:nvSpPr>
          <p:cNvPr id="308" name="Google Shape;308;p32"/>
          <p:cNvSpPr txBox="1">
            <a:spLocks noGrp="1"/>
          </p:cNvSpPr>
          <p:nvPr>
            <p:ph type="body" idx="1"/>
          </p:nvPr>
        </p:nvSpPr>
        <p:spPr>
          <a:xfrm>
            <a:off x="847599" y="2305050"/>
            <a:ext cx="2038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smtClean="0"/>
              <a:t>NACE</a:t>
            </a:r>
            <a:endParaRPr sz="1000" b="1" dirty="0"/>
          </a:p>
          <a:p>
            <a:pPr marL="0" lvl="0" indent="0" algn="l" rtl="0">
              <a:spcBef>
                <a:spcPts val="600"/>
              </a:spcBef>
              <a:spcAft>
                <a:spcPts val="0"/>
              </a:spcAft>
              <a:buNone/>
            </a:pPr>
            <a:r>
              <a:rPr lang="en" sz="1000" dirty="0" smtClean="0"/>
              <a:t>INELECTORAL NACE COMO UNA PROPUESTA DE ACTUALIZACION PARA LOS VOTANTES (ELECTORES) DE MEXICO EN TIEMPOS DE CAMPAÑA</a:t>
            </a:r>
            <a:endParaRPr sz="1000" dirty="0"/>
          </a:p>
        </p:txBody>
      </p:sp>
      <p:sp>
        <p:nvSpPr>
          <p:cNvPr id="309" name="Google Shape;309;p32"/>
          <p:cNvSpPr txBox="1">
            <a:spLocks noGrp="1"/>
          </p:cNvSpPr>
          <p:nvPr>
            <p:ph type="body" idx="2"/>
          </p:nvPr>
        </p:nvSpPr>
        <p:spPr>
          <a:xfrm>
            <a:off x="2990950" y="2305050"/>
            <a:ext cx="2038800" cy="25051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smtClean="0"/>
              <a:t>TARJETA VIRTUAL</a:t>
            </a:r>
            <a:endParaRPr sz="1000" b="1" dirty="0"/>
          </a:p>
          <a:p>
            <a:pPr marL="0" lvl="0" indent="0" algn="l" rtl="0">
              <a:spcBef>
                <a:spcPts val="600"/>
              </a:spcBef>
              <a:spcAft>
                <a:spcPts val="0"/>
              </a:spcAft>
              <a:buNone/>
            </a:pPr>
            <a:r>
              <a:rPr lang="en" sz="1000" dirty="0" smtClean="0"/>
              <a:t>TRATANDO DE COMPETIR CONTRA OTROS MERCADOS, INELECTORAL TE PERMITE TENER TUS DATOS ALMACENADOS EN LA NUBE PARA  PODER DISPONER DE MANERA RAPIDA Y OFICIAL  DE ELLOS PARA CUALQUIER TRAMITE SEASE EN EL SECTOR PUBLICO O EN EL SECTOR PRIVADO, TENIENDO ASI NUESTRA INE DE MANERA VIRTUAL EN NUESTRO SMARTHPONE</a:t>
            </a:r>
            <a:endParaRPr sz="1000" dirty="0"/>
          </a:p>
        </p:txBody>
      </p:sp>
      <p:sp>
        <p:nvSpPr>
          <p:cNvPr id="311" name="Google Shape;311;p32"/>
          <p:cNvSpPr txBox="1">
            <a:spLocks noGrp="1"/>
          </p:cNvSpPr>
          <p:nvPr>
            <p:ph type="body" idx="1"/>
          </p:nvPr>
        </p:nvSpPr>
        <p:spPr>
          <a:xfrm>
            <a:off x="847599" y="3505200"/>
            <a:ext cx="2038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000" b="1" dirty="0" smtClean="0"/>
              <a:t>ACTUALIZACION</a:t>
            </a:r>
          </a:p>
          <a:p>
            <a:pPr marL="0" lvl="0" indent="0" algn="l" rtl="0">
              <a:spcBef>
                <a:spcPts val="600"/>
              </a:spcBef>
              <a:spcAft>
                <a:spcPts val="0"/>
              </a:spcAft>
              <a:buNone/>
            </a:pPr>
            <a:r>
              <a:rPr lang="es-MX" sz="1000" dirty="0" smtClean="0"/>
              <a:t>PODER REALIZAR Y PARTICIPAR EN LAS VOTACIONES ELECTORALES DE CADA ESTADO DE MANERA DINAMICA Y REMOTA ATRAVEZ DEL SMARTPHONE</a:t>
            </a:r>
            <a:r>
              <a:rPr lang="en" sz="1000" dirty="0" smtClean="0"/>
              <a:t>.</a:t>
            </a:r>
            <a:endParaRPr sz="1000" dirty="0"/>
          </a:p>
        </p:txBody>
      </p:sp>
      <p:grpSp>
        <p:nvGrpSpPr>
          <p:cNvPr id="314" name="Google Shape;314;p32"/>
          <p:cNvGrpSpPr/>
          <p:nvPr/>
        </p:nvGrpSpPr>
        <p:grpSpPr>
          <a:xfrm>
            <a:off x="927968" y="1342215"/>
            <a:ext cx="432381" cy="432313"/>
            <a:chOff x="1923675" y="1633650"/>
            <a:chExt cx="436000" cy="435975"/>
          </a:xfrm>
        </p:grpSpPr>
        <p:sp>
          <p:nvSpPr>
            <p:cNvPr id="315" name="Google Shape;315;p32"/>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376;p38"/>
          <p:cNvSpPr txBox="1">
            <a:spLocks/>
          </p:cNvSpPr>
          <p:nvPr/>
        </p:nvSpPr>
        <p:spPr>
          <a:xfrm>
            <a:off x="4560427" y="183566"/>
            <a:ext cx="4531500" cy="17005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1pPr>
            <a:lvl2pPr marL="914400" marR="0" lvl="1"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2pPr>
            <a:lvl3pPr marL="1371600" marR="0" lvl="2"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3pPr>
            <a:lvl4pPr marL="1828800" marR="0" lvl="3"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4pPr>
            <a:lvl5pPr marL="2286000" marR="0" lvl="4"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5pPr>
            <a:lvl6pPr marL="2743200" marR="0" lvl="5"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6pPr>
            <a:lvl7pPr marL="3200400" marR="0" lvl="6"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7pPr>
            <a:lvl8pPr marL="3657600" marR="0" lvl="7"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8pPr>
            <a:lvl9pPr marL="4114800" marR="0" lvl="8" indent="-330200" algn="l" rtl="0">
              <a:lnSpc>
                <a:spcPct val="100000"/>
              </a:lnSpc>
              <a:spcBef>
                <a:spcPts val="0"/>
              </a:spcBef>
              <a:spcAft>
                <a:spcPts val="0"/>
              </a:spcAft>
              <a:buClr>
                <a:schemeClr val="dk1"/>
              </a:buClr>
              <a:buSzPts val="1600"/>
              <a:buFont typeface="Karla"/>
              <a:buChar char="■"/>
              <a:defRPr sz="1600" b="0" i="0" u="none" strike="noStrike" cap="none">
                <a:solidFill>
                  <a:schemeClr val="dk1"/>
                </a:solidFill>
                <a:latin typeface="Karla"/>
                <a:ea typeface="Karla"/>
                <a:cs typeface="Karla"/>
                <a:sym typeface="Karla"/>
              </a:defRPr>
            </a:lvl9pPr>
          </a:lstStyle>
          <a:p>
            <a:pPr marL="0" indent="0">
              <a:buFont typeface="Karla"/>
              <a:buNone/>
            </a:pPr>
            <a:r>
              <a:rPr lang="es-MX" sz="3600" dirty="0" smtClean="0"/>
              <a:t>PODRAZ </a:t>
            </a:r>
            <a:r>
              <a:rPr lang="es-MX" sz="3600" dirty="0" smtClean="0">
                <a:solidFill>
                  <a:schemeClr val="accent6">
                    <a:lumMod val="40000"/>
                    <a:lumOff val="60000"/>
                  </a:schemeClr>
                </a:solidFill>
                <a:effectLst>
                  <a:outerShdw blurRad="38100" dist="38100" dir="2700000" algn="tl">
                    <a:srgbClr val="000000">
                      <a:alpha val="43137"/>
                    </a:srgbClr>
                  </a:outerShdw>
                </a:effectLst>
              </a:rPr>
              <a:t>OLVIDAR LA </a:t>
            </a:r>
            <a:r>
              <a:rPr lang="es-MX" sz="3600" dirty="0" smtClean="0"/>
              <a:t>CARTERA </a:t>
            </a:r>
            <a:r>
              <a:rPr lang="es-MX" sz="3600" dirty="0" smtClean="0">
                <a:solidFill>
                  <a:schemeClr val="accent6">
                    <a:lumMod val="40000"/>
                    <a:lumOff val="60000"/>
                  </a:schemeClr>
                </a:solidFill>
                <a:effectLst>
                  <a:outerShdw blurRad="38100" dist="38100" dir="2700000" algn="tl">
                    <a:srgbClr val="000000">
                      <a:alpha val="43137"/>
                    </a:srgbClr>
                  </a:outerShdw>
                </a:effectLst>
              </a:rPr>
              <a:t>PERO NO </a:t>
            </a:r>
            <a:r>
              <a:rPr lang="es-MX" sz="3600" dirty="0" smtClean="0"/>
              <a:t>EL </a:t>
            </a:r>
            <a:r>
              <a:rPr lang="es-MX" sz="3600" dirty="0" smtClean="0">
                <a:solidFill>
                  <a:schemeClr val="accent6">
                    <a:lumMod val="40000"/>
                    <a:lumOff val="60000"/>
                  </a:schemeClr>
                </a:solidFill>
                <a:effectLst>
                  <a:outerShdw blurRad="38100" dist="38100" dir="2700000" algn="tl">
                    <a:srgbClr val="000000">
                      <a:alpha val="43137"/>
                    </a:srgbClr>
                  </a:outerShdw>
                </a:effectLst>
              </a:rPr>
              <a:t>TELEFONO</a:t>
            </a:r>
            <a:endParaRPr lang="es-MX" sz="3600" dirty="0">
              <a:solidFill>
                <a:schemeClr val="accent6">
                  <a:lumMod val="40000"/>
                  <a:lumOff val="60000"/>
                </a:schemeClr>
              </a:solidFill>
              <a:effectLst>
                <a:outerShdw blurRad="38100" dist="38100" dir="2700000" algn="tl">
                  <a:srgbClr val="000000">
                    <a:alpha val="43137"/>
                  </a:srgbClr>
                </a:outerShdw>
              </a:effectLst>
            </a:endParaRPr>
          </a:p>
        </p:txBody>
      </p:sp>
      <p:pic>
        <p:nvPicPr>
          <p:cNvPr id="22" name="Imagen 21"/>
          <p:cNvPicPr>
            <a:picLocks noChangeAspect="1"/>
          </p:cNvPicPr>
          <p:nvPr/>
        </p:nvPicPr>
        <p:blipFill rotWithShape="1">
          <a:blip r:embed="rId3">
            <a:extLst>
              <a:ext uri="{28A0092B-C50C-407E-A947-70E740481C1C}">
                <a14:useLocalDpi xmlns:a14="http://schemas.microsoft.com/office/drawing/2010/main" val="0"/>
              </a:ext>
            </a:extLst>
          </a:blip>
          <a:srcRect b="31321"/>
          <a:stretch/>
        </p:blipFill>
        <p:spPr>
          <a:xfrm>
            <a:off x="6569684" y="3990325"/>
            <a:ext cx="2923302" cy="12355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332"/>
        <p:cNvGrpSpPr/>
        <p:nvPr/>
      </p:nvGrpSpPr>
      <p:grpSpPr>
        <a:xfrm>
          <a:off x="0" y="0"/>
          <a:ext cx="0" cy="0"/>
          <a:chOff x="0" y="0"/>
          <a:chExt cx="0" cy="0"/>
        </a:xfrm>
      </p:grpSpPr>
      <p:sp>
        <p:nvSpPr>
          <p:cNvPr id="333" name="Google Shape;333;p34"/>
          <p:cNvSpPr/>
          <p:nvPr/>
        </p:nvSpPr>
        <p:spPr>
          <a:xfrm>
            <a:off x="5985010" y="489825"/>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6078325" y="839000"/>
            <a:ext cx="1888500" cy="33561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sp>
        <p:nvSpPr>
          <p:cNvPr id="335" name="Google Shape;335;p34"/>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CDDC39"/>
                </a:solidFill>
              </a:rPr>
              <a:t>INICIO DE</a:t>
            </a:r>
            <a:r>
              <a:rPr lang="en" dirty="0"/>
              <a:t> </a:t>
            </a:r>
            <a:r>
              <a:rPr lang="en" dirty="0" smtClean="0"/>
              <a:t>SESION</a:t>
            </a:r>
            <a:endParaRPr dirty="0"/>
          </a:p>
        </p:txBody>
      </p:sp>
      <p:sp>
        <p:nvSpPr>
          <p:cNvPr id="336" name="Google Shape;336;p34"/>
          <p:cNvSpPr txBox="1">
            <a:spLocks noGrp="1"/>
          </p:cNvSpPr>
          <p:nvPr>
            <p:ph type="body" idx="1"/>
          </p:nvPr>
        </p:nvSpPr>
        <p:spPr>
          <a:xfrm>
            <a:off x="838250" y="2419349"/>
            <a:ext cx="3148200" cy="25059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CUENTA CON UNA INTERFAZ DE INICIO DE SESION, LA CUAL TE PERMITE REALIZAR EL INICIO DE SESION, REGISTRO EN CASO DE QUE NO SEAS USUARIO DE INELECTORAL Y CONTACTARNOS ATRAVEZ DE UN FORMULARIO PARA DUDAS, ACLARACIONES Y SUGERENCIAS </a:t>
            </a:r>
            <a:endParaRPr dirty="0"/>
          </a:p>
        </p:txBody>
      </p:sp>
      <p:sp>
        <p:nvSpPr>
          <p:cNvPr id="337" name="Google Shape;337;p34"/>
          <p:cNvSpPr/>
          <p:nvPr/>
        </p:nvSpPr>
        <p:spPr>
          <a:xfrm>
            <a:off x="969460" y="1322199"/>
            <a:ext cx="280383" cy="485681"/>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Imagen 1"/>
          <p:cNvPicPr>
            <a:picLocks noChangeAspect="1"/>
          </p:cNvPicPr>
          <p:nvPr/>
        </p:nvPicPr>
        <p:blipFill rotWithShape="1">
          <a:blip r:embed="rId3"/>
          <a:srcRect l="4361" t="18506" r="72654" b="9730"/>
          <a:stretch/>
        </p:blipFill>
        <p:spPr>
          <a:xfrm>
            <a:off x="5998851" y="839000"/>
            <a:ext cx="2061279" cy="36183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4"/>
          <p:cNvSpPr/>
          <p:nvPr/>
        </p:nvSpPr>
        <p:spPr>
          <a:xfrm>
            <a:off x="5418779" y="92481"/>
            <a:ext cx="3124448" cy="4905545"/>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txBox="1">
            <a:spLocks noGrp="1"/>
          </p:cNvSpPr>
          <p:nvPr>
            <p:ph type="title"/>
          </p:nvPr>
        </p:nvSpPr>
        <p:spPr>
          <a:xfrm>
            <a:off x="838250" y="1210942"/>
            <a:ext cx="3148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CDDC39"/>
                </a:solidFill>
              </a:rPr>
              <a:t>PERFIL DE</a:t>
            </a:r>
            <a:r>
              <a:rPr lang="en" dirty="0" smtClean="0"/>
              <a:t> USUARIO</a:t>
            </a:r>
            <a:endParaRPr dirty="0"/>
          </a:p>
        </p:txBody>
      </p:sp>
      <p:sp>
        <p:nvSpPr>
          <p:cNvPr id="336" name="Google Shape;336;p34"/>
          <p:cNvSpPr txBox="1">
            <a:spLocks noGrp="1"/>
          </p:cNvSpPr>
          <p:nvPr>
            <p:ph type="body" idx="1"/>
          </p:nvPr>
        </p:nvSpPr>
        <p:spPr>
          <a:xfrm>
            <a:off x="838250" y="1847849"/>
            <a:ext cx="3148200" cy="250594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CUENTA CON LA INTERFAZ DE PERFIL DE USUARIO</a:t>
            </a:r>
            <a:r>
              <a:rPr lang="en" dirty="0" smtClean="0"/>
              <a:t>, LA CUAL NOS MUESTRA LA INFORMACION OBTENIDA DEL REGISTRO EXITOSO DEL USUARIO, DANDONOS ACCESO A LOS DATOS ELECTORALES DEL USUARIO, VOTACIONES Y AL CODIGO QR DE IDENTIFICACION OFICIAL DISPONIBLE DEL INE</a:t>
            </a:r>
            <a:endParaRPr lang="en" dirty="0" smtClean="0"/>
          </a:p>
        </p:txBody>
      </p:sp>
      <p:sp>
        <p:nvSpPr>
          <p:cNvPr id="337" name="Google Shape;337;p34"/>
          <p:cNvSpPr/>
          <p:nvPr/>
        </p:nvSpPr>
        <p:spPr>
          <a:xfrm>
            <a:off x="838250" y="721273"/>
            <a:ext cx="280383" cy="485681"/>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9" name="Imagen 8"/>
          <p:cNvPicPr>
            <a:picLocks noChangeAspect="1"/>
          </p:cNvPicPr>
          <p:nvPr/>
        </p:nvPicPr>
        <p:blipFill rotWithShape="1">
          <a:blip r:embed="rId3"/>
          <a:srcRect l="6227" t="18830" r="74494" b="7631"/>
          <a:stretch/>
        </p:blipFill>
        <p:spPr>
          <a:xfrm>
            <a:off x="5527744" y="459886"/>
            <a:ext cx="2909674" cy="4289965"/>
          </a:xfrm>
          <a:prstGeom prst="rect">
            <a:avLst/>
          </a:prstGeom>
        </p:spPr>
      </p:pic>
    </p:spTree>
    <p:extLst>
      <p:ext uri="{BB962C8B-B14F-4D97-AF65-F5344CB8AC3E}">
        <p14:creationId xmlns:p14="http://schemas.microsoft.com/office/powerpoint/2010/main" val="955268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342"/>
        <p:cNvGrpSpPr/>
        <p:nvPr/>
      </p:nvGrpSpPr>
      <p:grpSpPr>
        <a:xfrm>
          <a:off x="0" y="0"/>
          <a:ext cx="0" cy="0"/>
          <a:chOff x="0" y="0"/>
          <a:chExt cx="0" cy="0"/>
        </a:xfrm>
      </p:grpSpPr>
      <p:sp>
        <p:nvSpPr>
          <p:cNvPr id="343" name="Google Shape;343;p35"/>
          <p:cNvSpPr/>
          <p:nvPr/>
        </p:nvSpPr>
        <p:spPr>
          <a:xfrm>
            <a:off x="6062196" y="629123"/>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6199150" y="1188850"/>
            <a:ext cx="1589700" cy="28119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sp>
        <p:nvSpPr>
          <p:cNvPr id="345" name="Google Shape;345;p35"/>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FFEB3B"/>
                </a:solidFill>
              </a:rPr>
              <a:t>CREDENCIAL </a:t>
            </a:r>
            <a:r>
              <a:rPr lang="en" dirty="0" smtClean="0"/>
              <a:t>VIRTUAL</a:t>
            </a:r>
            <a:endParaRPr dirty="0"/>
          </a:p>
        </p:txBody>
      </p:sp>
      <p:sp>
        <p:nvSpPr>
          <p:cNvPr id="346" name="Google Shape;346;p35"/>
          <p:cNvSpPr txBox="1">
            <a:spLocks noGrp="1"/>
          </p:cNvSpPr>
          <p:nvPr>
            <p:ph type="body" idx="1"/>
          </p:nvPr>
        </p:nvSpPr>
        <p:spPr>
          <a:xfrm>
            <a:off x="838250" y="2419350"/>
            <a:ext cx="3148200" cy="225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PERMITE MOSTRAR LOS ESCANEOS OBTENIDOS EN EL REGISTRO DEL USUARIO EN CASO DE NECESITAR MOSTRAR DOCUMENTACION OFICIAL. </a:t>
            </a:r>
            <a:endParaRPr dirty="0"/>
          </a:p>
        </p:txBody>
      </p:sp>
      <p:sp>
        <p:nvSpPr>
          <p:cNvPr id="347" name="Google Shape;347;p35"/>
          <p:cNvSpPr/>
          <p:nvPr/>
        </p:nvSpPr>
        <p:spPr>
          <a:xfrm>
            <a:off x="969460" y="1322199"/>
            <a:ext cx="280383" cy="485681"/>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Imagen 2"/>
          <p:cNvPicPr>
            <a:picLocks noChangeAspect="1"/>
          </p:cNvPicPr>
          <p:nvPr/>
        </p:nvPicPr>
        <p:blipFill rotWithShape="1">
          <a:blip r:embed="rId3"/>
          <a:srcRect l="7223" t="18950" r="75836" b="25925"/>
          <a:stretch/>
        </p:blipFill>
        <p:spPr>
          <a:xfrm>
            <a:off x="6199150" y="1193222"/>
            <a:ext cx="1589700" cy="28075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p:nvPr/>
        </p:nvSpPr>
        <p:spPr>
          <a:xfrm>
            <a:off x="6062196" y="629123"/>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6199150" y="1188850"/>
            <a:ext cx="1589700" cy="28119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sp>
        <p:nvSpPr>
          <p:cNvPr id="345" name="Google Shape;345;p35"/>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FFEB3B"/>
                </a:solidFill>
              </a:rPr>
              <a:t>VOTACIONES </a:t>
            </a:r>
            <a:r>
              <a:rPr lang="en" dirty="0" smtClean="0"/>
              <a:t>ONLINE</a:t>
            </a:r>
            <a:endParaRPr dirty="0"/>
          </a:p>
        </p:txBody>
      </p:sp>
      <p:sp>
        <p:nvSpPr>
          <p:cNvPr id="346" name="Google Shape;346;p35"/>
          <p:cNvSpPr txBox="1">
            <a:spLocks noGrp="1"/>
          </p:cNvSpPr>
          <p:nvPr>
            <p:ph type="body" idx="1"/>
          </p:nvPr>
        </p:nvSpPr>
        <p:spPr>
          <a:xfrm>
            <a:off x="838309" y="2216150"/>
            <a:ext cx="3148200" cy="26367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COMPITIENDO CONTRA OTROS PAISES TAMBIEN TIENE LA OPCION DE VOTACION ONLINE, LA CUAL SE ACTIVARA Y RELLENARA CON LOS CANDIDATOS REGISTRADOS EN CADA CONTIENDA. TRATANDO DE UTULIZAR EL LECTOR BIOMETRICO PARA CONFIRMAR LA VOTACION.</a:t>
            </a:r>
            <a:endParaRPr dirty="0"/>
          </a:p>
        </p:txBody>
      </p:sp>
      <p:sp>
        <p:nvSpPr>
          <p:cNvPr id="347" name="Google Shape;347;p35"/>
          <p:cNvSpPr/>
          <p:nvPr/>
        </p:nvSpPr>
        <p:spPr>
          <a:xfrm>
            <a:off x="969460" y="1322199"/>
            <a:ext cx="280383" cy="485681"/>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Imagen 1"/>
          <p:cNvPicPr>
            <a:picLocks noChangeAspect="1"/>
          </p:cNvPicPr>
          <p:nvPr/>
        </p:nvPicPr>
        <p:blipFill rotWithShape="1">
          <a:blip r:embed="rId3"/>
          <a:srcRect l="6767" t="18753" r="74976" b="24959"/>
          <a:stretch/>
        </p:blipFill>
        <p:spPr>
          <a:xfrm>
            <a:off x="6113929" y="1188850"/>
            <a:ext cx="1757083" cy="2811900"/>
          </a:xfrm>
          <a:prstGeom prst="rect">
            <a:avLst/>
          </a:prstGeom>
        </p:spPr>
      </p:pic>
    </p:spTree>
    <p:extLst>
      <p:ext uri="{BB962C8B-B14F-4D97-AF65-F5344CB8AC3E}">
        <p14:creationId xmlns:p14="http://schemas.microsoft.com/office/powerpoint/2010/main" val="1397112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107"/>
        </a:solidFill>
        <a:effectLst/>
      </p:bgPr>
    </p:bg>
    <p:spTree>
      <p:nvGrpSpPr>
        <p:cNvPr id="1" name="Shape 352"/>
        <p:cNvGrpSpPr/>
        <p:nvPr/>
      </p:nvGrpSpPr>
      <p:grpSpPr>
        <a:xfrm>
          <a:off x="0" y="0"/>
          <a:ext cx="0" cy="0"/>
          <a:chOff x="0" y="0"/>
          <a:chExt cx="0" cy="0"/>
        </a:xfrm>
      </p:grpSpPr>
      <p:sp>
        <p:nvSpPr>
          <p:cNvPr id="353" name="Google Shape;353;p36"/>
          <p:cNvSpPr/>
          <p:nvPr/>
        </p:nvSpPr>
        <p:spPr>
          <a:xfrm>
            <a:off x="55497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5748400" y="910325"/>
            <a:ext cx="2493300" cy="33336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Karla"/>
                <a:ea typeface="Karla"/>
                <a:cs typeface="Karla"/>
                <a:sym typeface="Karla"/>
              </a:rPr>
              <a:t>Place your screenshot here</a:t>
            </a:r>
            <a:endParaRPr sz="1000">
              <a:solidFill>
                <a:srgbClr val="999999"/>
              </a:solidFill>
              <a:latin typeface="Karla"/>
              <a:ea typeface="Karla"/>
              <a:cs typeface="Karla"/>
              <a:sym typeface="Karla"/>
            </a:endParaRPr>
          </a:p>
        </p:txBody>
      </p:sp>
      <p:sp>
        <p:nvSpPr>
          <p:cNvPr id="355" name="Google Shape;355;p36"/>
          <p:cNvSpPr txBox="1">
            <a:spLocks noGrp="1"/>
          </p:cNvSpPr>
          <p:nvPr>
            <p:ph type="title"/>
          </p:nvPr>
        </p:nvSpPr>
        <p:spPr>
          <a:xfrm>
            <a:off x="838309" y="1807900"/>
            <a:ext cx="31482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solidFill>
                  <a:srgbClr val="FFC107"/>
                </a:solidFill>
              </a:rPr>
              <a:t>CONTACTO</a:t>
            </a:r>
            <a:r>
              <a:rPr lang="en" dirty="0" smtClean="0"/>
              <a:t> INELECTORAL</a:t>
            </a:r>
            <a:endParaRPr dirty="0"/>
          </a:p>
        </p:txBody>
      </p:sp>
      <p:sp>
        <p:nvSpPr>
          <p:cNvPr id="356" name="Google Shape;356;p36"/>
          <p:cNvSpPr txBox="1">
            <a:spLocks noGrp="1"/>
          </p:cNvSpPr>
          <p:nvPr>
            <p:ph type="body" idx="1"/>
          </p:nvPr>
        </p:nvSpPr>
        <p:spPr>
          <a:xfrm>
            <a:off x="838309" y="2275812"/>
            <a:ext cx="3148200" cy="225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smtClean="0"/>
              <a:t>CUENTA CON UN APARTADO EN EL CUAL PUEDES TENER CONTACTO CON LOS ASESORES SIN NECESIDAD DE ESTAR REGISTRADO EN LA PLATAFORMA, UTILIZA UNA API PARA EL ENVIO DEL CORREO  PARA ASI ASEGURAR UN CORRECTO SEGUIMIENTO DE LA SOLICITUD</a:t>
            </a:r>
            <a:endParaRPr dirty="0"/>
          </a:p>
        </p:txBody>
      </p:sp>
      <p:sp>
        <p:nvSpPr>
          <p:cNvPr id="357" name="Google Shape;357;p36"/>
          <p:cNvSpPr/>
          <p:nvPr/>
        </p:nvSpPr>
        <p:spPr>
          <a:xfrm>
            <a:off x="927963" y="134961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2" name="Imagen 1"/>
          <p:cNvPicPr>
            <a:picLocks noChangeAspect="1"/>
          </p:cNvPicPr>
          <p:nvPr/>
        </p:nvPicPr>
        <p:blipFill rotWithShape="1">
          <a:blip r:embed="rId3"/>
          <a:srcRect l="1616" t="19171" r="69867" b="13762"/>
          <a:stretch/>
        </p:blipFill>
        <p:spPr>
          <a:xfrm>
            <a:off x="5748400" y="910325"/>
            <a:ext cx="2493300" cy="32968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5722"/>
        </a:solidFill>
        <a:effectLst/>
      </p:bgPr>
    </p:bg>
    <p:spTree>
      <p:nvGrpSpPr>
        <p:cNvPr id="1" name="Shape 374"/>
        <p:cNvGrpSpPr/>
        <p:nvPr/>
      </p:nvGrpSpPr>
      <p:grpSpPr>
        <a:xfrm>
          <a:off x="0" y="0"/>
          <a:ext cx="0" cy="0"/>
          <a:chOff x="0" y="0"/>
          <a:chExt cx="0" cy="0"/>
        </a:xfrm>
      </p:grpSpPr>
      <p:sp>
        <p:nvSpPr>
          <p:cNvPr id="375" name="Google Shape;375;p38"/>
          <p:cNvSpPr txBox="1">
            <a:spLocks noGrp="1"/>
          </p:cNvSpPr>
          <p:nvPr>
            <p:ph type="ctrTitle" idx="4294967295"/>
          </p:nvPr>
        </p:nvSpPr>
        <p:spPr>
          <a:xfrm>
            <a:off x="685800" y="1964350"/>
            <a:ext cx="45315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F5722"/>
                </a:solidFill>
              </a:rPr>
              <a:t>THANKS!</a:t>
            </a:r>
            <a:endParaRPr sz="1800">
              <a:solidFill>
                <a:srgbClr val="FF5722"/>
              </a:solidFill>
            </a:endParaRPr>
          </a:p>
        </p:txBody>
      </p:sp>
      <p:grpSp>
        <p:nvGrpSpPr>
          <p:cNvPr id="378" name="Google Shape;378;p38"/>
          <p:cNvGrpSpPr/>
          <p:nvPr/>
        </p:nvGrpSpPr>
        <p:grpSpPr>
          <a:xfrm>
            <a:off x="792663" y="2113065"/>
            <a:ext cx="432176" cy="432176"/>
            <a:chOff x="1278900" y="2333250"/>
            <a:chExt cx="381175" cy="381175"/>
          </a:xfrm>
        </p:grpSpPr>
        <p:sp>
          <p:nvSpPr>
            <p:cNvPr id="379" name="Google Shape;379;p38"/>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3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theme/theme1.xml><?xml version="1.0" encoding="utf-8"?>
<a:theme xmlns:a="http://schemas.openxmlformats.org/drawingml/2006/main" name="Cadwal template">
  <a:themeElements>
    <a:clrScheme name="Custom 347">
      <a:dk1>
        <a:srgbClr val="999999"/>
      </a:dk1>
      <a:lt1>
        <a:srgbClr val="FFFFFF"/>
      </a:lt1>
      <a:dk2>
        <a:srgbClr val="B7B7B7"/>
      </a:dk2>
      <a:lt2>
        <a:srgbClr val="ECECEC"/>
      </a:lt2>
      <a:accent1>
        <a:srgbClr val="8BC34A"/>
      </a:accent1>
      <a:accent2>
        <a:srgbClr val="CDDC39"/>
      </a:accent2>
      <a:accent3>
        <a:srgbClr val="FFEB3B"/>
      </a:accent3>
      <a:accent4>
        <a:srgbClr val="FFC107"/>
      </a:accent4>
      <a:accent5>
        <a:srgbClr val="FF9800"/>
      </a:accent5>
      <a:accent6>
        <a:srgbClr val="F44336"/>
      </a:accent6>
      <a:hlink>
        <a:srgbClr val="00BCD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320</Words>
  <Application>Microsoft Office PowerPoint</Application>
  <PresentationFormat>Presentación en pantalla (16:9)</PresentationFormat>
  <Paragraphs>30</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Montserrat</vt:lpstr>
      <vt:lpstr>Karla</vt:lpstr>
      <vt:lpstr>Cadwal template</vt:lpstr>
      <vt:lpstr>InElectoral</vt:lpstr>
      <vt:lpstr>COMO NACE EL CONCEPTO</vt:lpstr>
      <vt:lpstr>INICIO DE SESION</vt:lpstr>
      <vt:lpstr>PERFIL DE USUARIO</vt:lpstr>
      <vt:lpstr>CREDENCIAL VIRTUAL</vt:lpstr>
      <vt:lpstr>VOTACIONES ONLINE</vt:lpstr>
      <vt:lpstr>CONTACTO INELECTORAL</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InElectoral</dc:title>
  <cp:lastModifiedBy>DigitialMonster</cp:lastModifiedBy>
  <cp:revision>3</cp:revision>
  <dcterms:modified xsi:type="dcterms:W3CDTF">2020-05-22T15:48:45Z</dcterms:modified>
</cp:coreProperties>
</file>