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7" r:id="rId3"/>
    <p:sldId id="258" r:id="rId4"/>
    <p:sldId id="269" r:id="rId5"/>
    <p:sldId id="259" r:id="rId6"/>
    <p:sldId id="260" r:id="rId7"/>
    <p:sldId id="261" r:id="rId8"/>
    <p:sldId id="270" r:id="rId9"/>
    <p:sldId id="268" r:id="rId10"/>
    <p:sldId id="264" r:id="rId11"/>
    <p:sldId id="265" r:id="rId12"/>
    <p:sldId id="266" r:id="rId13"/>
    <p:sldId id="26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7" d="100"/>
          <a:sy n="87" d="100"/>
        </p:scale>
        <p:origin x="704" y="-50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A5579-5FAE-4D79-BADB-24F448772159}" type="datetimeFigureOut">
              <a:rPr lang="en-IN" smtClean="0"/>
              <a:t>11-01-2024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D690-5D1C-4A22-A83F-72B087D8A357}" type="slidenum">
              <a:rPr lang="en-IN" smtClean="0"/>
              <a:t>‹#›</a:t>
            </a:fld>
            <a:endParaRPr lang="en-IN"/>
          </a:p>
        </p:txBody>
      </p:sp>
    </p:spTree>
    <p:extLst>
      <p:ext uri="{BB962C8B-B14F-4D97-AF65-F5344CB8AC3E}">
        <p14:creationId xmlns:p14="http://schemas.microsoft.com/office/powerpoint/2010/main" val="187943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oundRect">
            <a:avLst>
              <a:gd name="adj" fmla="val 10194"/>
            </a:avLst>
          </a:prstGeom>
        </p:spPr>
        <p:style>
          <a:lnRef idx="1">
            <a:schemeClr val="accent4"/>
          </a:lnRef>
          <a:fillRef idx="2">
            <a:schemeClr val="accent4"/>
          </a:fillRef>
          <a:effectRef idx="1">
            <a:schemeClr val="accent4"/>
          </a:effectRef>
          <a:fontRef idx="none"/>
        </p:style>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245C03C-4E4B-456A-82F7-0C8C80F802A4}" type="datetime1">
              <a:rPr lang="en-IN" smtClean="0"/>
              <a:pPr/>
              <a:t>11-01-2024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47138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53856-92C1-48E2-A678-16485DB25C68}" type="datetime1">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321043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39461-CAE6-476C-8ED6-DBF4B56C1ADD}" type="datetime1">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29174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8749E-3FF3-41B2-B4DE-BB379C572509}" type="datetime1">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cxnSp>
        <p:nvCxnSpPr>
          <p:cNvPr id="8" name="Straight Connector 7">
            <a:extLst>
              <a:ext uri="{FF2B5EF4-FFF2-40B4-BE49-F238E27FC236}">
                <a16:creationId xmlns:a16="http://schemas.microsoft.com/office/drawing/2014/main" id="{95D1B65D-8994-4450-B653-98A64B0BFF72}"/>
              </a:ext>
            </a:extLst>
          </p:cNvPr>
          <p:cNvCxnSpPr/>
          <p:nvPr userDrawn="1"/>
        </p:nvCxnSpPr>
        <p:spPr>
          <a:xfrm>
            <a:off x="0" y="6272613"/>
            <a:ext cx="91440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7535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2FD6B-8032-4829-B4E8-B5A13942ACB1}" type="datetime1">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07693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0B156-E9C2-4089-BE8B-039826BBCF49}" type="datetime1">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4112646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AA8F2-CEBB-42F2-ABB5-DBEDC54A2724}" type="datetime1">
              <a:rPr lang="en-IN" smtClean="0"/>
              <a:t>11-01-2024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87389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4DCA7-BC2C-498A-8892-C3DA341BAC80}" type="datetime1">
              <a:rPr lang="en-IN" smtClean="0"/>
              <a:t>11-01-2024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7464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EF9A9-599A-4B35-AA32-0CE3A73C181A}" type="datetime1">
              <a:rPr lang="en-IN" smtClean="0"/>
              <a:t>11-01-2024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52400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88FD7-AC07-442D-84DA-2C9F324FA9B7}" type="datetime1">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76463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D60739-263C-4AC0-908C-23A0496DBB8C}" type="datetime1">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extLst>
      <p:ext uri="{BB962C8B-B14F-4D97-AF65-F5344CB8AC3E}">
        <p14:creationId xmlns:p14="http://schemas.microsoft.com/office/powerpoint/2010/main" val="1130462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007" y="222192"/>
            <a:ext cx="8785077" cy="632387"/>
          </a:xfrm>
          <a:prstGeom prst="roundRect">
            <a:avLst/>
          </a:prstGeom>
          <a:ln/>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88006" y="1008404"/>
            <a:ext cx="8785077" cy="519584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8006" y="6363177"/>
            <a:ext cx="1187867" cy="365125"/>
          </a:xfrm>
          <a:prstGeom prst="rect">
            <a:avLst/>
          </a:prstGeom>
        </p:spPr>
        <p:txBody>
          <a:bodyPr vert="horz" lIns="91440" tIns="45720" rIns="91440" bIns="45720" rtlCol="0" anchor="ctr"/>
          <a:lstStyle>
            <a:lvl1pPr algn="l">
              <a:defRPr sz="1400" b="1">
                <a:solidFill>
                  <a:schemeClr val="tx1"/>
                </a:solidFill>
                <a:latin typeface="Leelawadee" panose="020B0502040204020203" pitchFamily="34" charset="-34"/>
                <a:cs typeface="Leelawadee" panose="020B0502040204020203" pitchFamily="34" charset="-34"/>
              </a:defRPr>
            </a:lvl1pPr>
          </a:lstStyle>
          <a:p>
            <a:fld id="{6AF89DF0-7DAD-40C2-A6C2-6C23C0306B67}" type="datetime1">
              <a:rPr lang="en-IN" smtClean="0"/>
              <a:pPr/>
              <a:t>11-01-2024</a:t>
            </a:fld>
            <a:endParaRPr lang="en-IN" dirty="0"/>
          </a:p>
        </p:txBody>
      </p:sp>
      <p:sp>
        <p:nvSpPr>
          <p:cNvPr id="5" name="Footer Placeholder 4"/>
          <p:cNvSpPr>
            <a:spLocks noGrp="1"/>
          </p:cNvSpPr>
          <p:nvPr>
            <p:ph type="ftr" sz="quarter" idx="3"/>
          </p:nvPr>
        </p:nvSpPr>
        <p:spPr>
          <a:xfrm>
            <a:off x="1418603" y="6364897"/>
            <a:ext cx="6905001" cy="365125"/>
          </a:xfrm>
          <a:prstGeom prst="rect">
            <a:avLst/>
          </a:prstGeom>
        </p:spPr>
        <p:txBody>
          <a:bodyPr vert="horz" lIns="91440" tIns="45720" rIns="91440" bIns="45720" rtlCol="0" anchor="ctr"/>
          <a:lstStyle>
            <a:lvl1pPr algn="ctr">
              <a:defRPr sz="1400" b="1">
                <a:solidFill>
                  <a:schemeClr val="tx1"/>
                </a:solidFill>
                <a:latin typeface="Leelawadee" panose="020B0502040204020203" pitchFamily="34" charset="-34"/>
                <a:cs typeface="Leelawadee" panose="020B0502040204020203" pitchFamily="34" charset="-34"/>
              </a:defRPr>
            </a:lvl1pPr>
          </a:lstStyle>
          <a:p>
            <a:endParaRPr lang="en-IN" dirty="0"/>
          </a:p>
        </p:txBody>
      </p:sp>
      <p:sp>
        <p:nvSpPr>
          <p:cNvPr id="6" name="Slide Number Placeholder 5"/>
          <p:cNvSpPr>
            <a:spLocks noGrp="1"/>
          </p:cNvSpPr>
          <p:nvPr>
            <p:ph type="sldNum" sz="quarter" idx="4"/>
          </p:nvPr>
        </p:nvSpPr>
        <p:spPr>
          <a:xfrm>
            <a:off x="8417606" y="6364896"/>
            <a:ext cx="538387" cy="365125"/>
          </a:xfrm>
          <a:prstGeom prst="rect">
            <a:avLst/>
          </a:prstGeom>
        </p:spPr>
        <p:txBody>
          <a:bodyPr vert="horz" lIns="91440" tIns="45720" rIns="91440" bIns="45720" rtlCol="0" anchor="ctr"/>
          <a:lstStyle>
            <a:lvl1pPr algn="r">
              <a:defRPr sz="1400" b="1">
                <a:solidFill>
                  <a:schemeClr val="tx1"/>
                </a:solidFill>
                <a:latin typeface="Leelawadee" panose="020B0502040204020203" pitchFamily="34" charset="-34"/>
                <a:cs typeface="Leelawadee" panose="020B0502040204020203" pitchFamily="34" charset="-34"/>
              </a:defRPr>
            </a:lvl1pPr>
          </a:lstStyle>
          <a:p>
            <a:fld id="{ADFB7573-0EEC-4F18-B4D8-B9624EC7F9C7}" type="slidenum">
              <a:rPr lang="en-IN" smtClean="0"/>
              <a:pPr/>
              <a:t>‹#›</a:t>
            </a:fld>
            <a:endParaRPr lang="en-IN"/>
          </a:p>
        </p:txBody>
      </p:sp>
    </p:spTree>
    <p:extLst>
      <p:ext uri="{BB962C8B-B14F-4D97-AF65-F5344CB8AC3E}">
        <p14:creationId xmlns:p14="http://schemas.microsoft.com/office/powerpoint/2010/main" val="1878954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solidFill>
            <a:schemeClr val="tx1"/>
          </a:solidFill>
          <a:latin typeface="Leelawadee" panose="020B0502040204020203" pitchFamily="34" charset="-34"/>
          <a:ea typeface="+mj-ea"/>
          <a:cs typeface="Leelawadee" panose="020B0502040204020203" pitchFamily="34"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bitsonblocks.net/2015/09/09/gentle-introduction-blockchain-technolog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ackoverflow.com/questions/10821886/how-do-you-go-about-making-a-reliable-udp-protocol-based-upon-tcp" TargetMode="External"/><Relationship Id="rId7" Type="http://schemas.openxmlformats.org/officeDocument/2006/relationships/hyperlink" Target="https://creativecommons.org/licenses/by-nc-sa/3.0/"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robinchen.me/tech/2017/02/14/intro-to-tcp-and-udp.html" TargetMode="External"/><Relationship Id="rId5" Type="http://schemas.openxmlformats.org/officeDocument/2006/relationships/image" Target="../media/image5.jpg"/><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E162-9269-475D-82BD-7ED6F020D39C}"/>
              </a:ext>
            </a:extLst>
          </p:cNvPr>
          <p:cNvSpPr>
            <a:spLocks noGrp="1"/>
          </p:cNvSpPr>
          <p:nvPr>
            <p:ph type="ctrTitle"/>
          </p:nvPr>
        </p:nvSpPr>
        <p:spPr>
          <a:xfrm>
            <a:off x="265176" y="310896"/>
            <a:ext cx="8641080" cy="1655763"/>
          </a:xfrm>
        </p:spPr>
        <p:style>
          <a:lnRef idx="1">
            <a:schemeClr val="accent4"/>
          </a:lnRef>
          <a:fillRef idx="2">
            <a:schemeClr val="accent4"/>
          </a:fillRef>
          <a:effectRef idx="1">
            <a:schemeClr val="accent4"/>
          </a:effectRef>
          <a:fontRef idx="minor">
            <a:schemeClr val="dk1"/>
          </a:fontRef>
        </p:style>
        <p:txBody>
          <a:bodyPr>
            <a:normAutofit fontScale="90000"/>
          </a:bodyPr>
          <a:lstStyle/>
          <a:p>
            <a:pPr>
              <a:lnSpc>
                <a:spcPct val="100000"/>
              </a:lnSpc>
              <a:spcBef>
                <a:spcPts val="600"/>
              </a:spcBef>
              <a:spcAft>
                <a:spcPts val="1200"/>
              </a:spcAft>
            </a:pPr>
            <a:r>
              <a:rPr lang="en-US" sz="2700" dirty="0">
                <a:solidFill>
                  <a:srgbClr val="FF0000"/>
                </a:solidFill>
                <a:cs typeface="Leelawadee" panose="020B0502040204020203"/>
              </a:rPr>
              <a:t>External Project Presentation of Computer Networking(CSE 3034)</a:t>
            </a:r>
            <a:br>
              <a:rPr lang="en-US" sz="2700" dirty="0">
                <a:solidFill>
                  <a:srgbClr val="FF0000"/>
                </a:solidFill>
                <a:cs typeface="Leelawadee" panose="020B0502040204020203"/>
              </a:rPr>
            </a:br>
            <a:r>
              <a:rPr lang="en-US" sz="2700" b="0" dirty="0">
                <a:cs typeface="Leelawadee" panose="020B0502040204020203"/>
              </a:rPr>
              <a:t>on</a:t>
            </a:r>
            <a:br>
              <a:rPr lang="en-US" dirty="0">
                <a:cs typeface="Leelawadee" panose="020B0502040204020203"/>
              </a:rPr>
            </a:br>
            <a:r>
              <a:rPr lang="en-US" sz="2700" dirty="0">
                <a:latin typeface="Times New Roman" panose="02020603050405020304" pitchFamily="18" charset="0"/>
                <a:cs typeface="Times New Roman" panose="02020603050405020304" pitchFamily="18" charset="0"/>
              </a:rPr>
              <a:t>Design and Implementation of a Peer-to-Peer Network for Time Synchronization using UDP: A Case Study with H1, H2, and DS</a:t>
            </a:r>
            <a:endParaRPr lang="en-IN" sz="27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BF480FF-180A-4C81-A907-DD371FF4ACE9}"/>
              </a:ext>
            </a:extLst>
          </p:cNvPr>
          <p:cNvSpPr txBox="1">
            <a:spLocks/>
          </p:cNvSpPr>
          <p:nvPr/>
        </p:nvSpPr>
        <p:spPr>
          <a:xfrm>
            <a:off x="5519928" y="2075690"/>
            <a:ext cx="3154680" cy="241652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Presented by</a:t>
            </a:r>
          </a:p>
          <a:p>
            <a:r>
              <a:rPr lang="en-US" sz="1700" b="1" dirty="0">
                <a:solidFill>
                  <a:schemeClr val="tx1"/>
                </a:solidFill>
                <a:latin typeface="Times New Roman" panose="02020603050405020304" pitchFamily="18" charset="0"/>
                <a:cs typeface="Times New Roman" panose="02020603050405020304" pitchFamily="18" charset="0"/>
              </a:rPr>
              <a:t>Aswini Sanket Patnaik</a:t>
            </a:r>
          </a:p>
          <a:p>
            <a:r>
              <a:rPr lang="en-US" sz="1700" b="1" dirty="0">
                <a:solidFill>
                  <a:schemeClr val="tx1"/>
                </a:solidFill>
                <a:latin typeface="Times New Roman" panose="02020603050405020304" pitchFamily="18" charset="0"/>
                <a:cs typeface="Times New Roman" panose="02020603050405020304" pitchFamily="18" charset="0"/>
              </a:rPr>
              <a:t>(2141016180)</a:t>
            </a:r>
          </a:p>
          <a:p>
            <a:r>
              <a:rPr lang="en-US" sz="1700" b="1" dirty="0" err="1">
                <a:solidFill>
                  <a:schemeClr val="tx1"/>
                </a:solidFill>
                <a:latin typeface="Times New Roman" panose="02020603050405020304" pitchFamily="18" charset="0"/>
                <a:cs typeface="Times New Roman" panose="02020603050405020304" pitchFamily="18" charset="0"/>
              </a:rPr>
              <a:t>Abhisek</a:t>
            </a:r>
            <a:r>
              <a:rPr lang="en-US" sz="1700" b="1" dirty="0">
                <a:solidFill>
                  <a:schemeClr val="tx1"/>
                </a:solidFill>
                <a:latin typeface="Times New Roman" panose="02020603050405020304" pitchFamily="18" charset="0"/>
                <a:cs typeface="Times New Roman" panose="02020603050405020304" pitchFamily="18" charset="0"/>
              </a:rPr>
              <a:t> Swain (2141019415)</a:t>
            </a:r>
          </a:p>
          <a:p>
            <a:r>
              <a:rPr lang="en-US" sz="1700" b="1" dirty="0">
                <a:solidFill>
                  <a:schemeClr val="tx1"/>
                </a:solidFill>
                <a:latin typeface="Times New Roman" panose="02020603050405020304" pitchFamily="18" charset="0"/>
                <a:cs typeface="Times New Roman" panose="02020603050405020304" pitchFamily="18" charset="0"/>
              </a:rPr>
              <a:t>Nikita Mohapatra (2141013257)</a:t>
            </a:r>
          </a:p>
          <a:p>
            <a:r>
              <a:rPr lang="en-US" sz="1700" b="1" dirty="0">
                <a:solidFill>
                  <a:schemeClr val="tx1"/>
                </a:solidFill>
                <a:latin typeface="Times New Roman" panose="02020603050405020304" pitchFamily="18" charset="0"/>
                <a:cs typeface="Times New Roman" panose="02020603050405020304" pitchFamily="18" charset="0"/>
              </a:rPr>
              <a:t>Mithilesh Swain (2141019416)</a:t>
            </a:r>
          </a:p>
          <a:p>
            <a:r>
              <a:rPr lang="en-US" sz="1700" b="1" dirty="0">
                <a:solidFill>
                  <a:schemeClr val="tx1"/>
                </a:solidFill>
                <a:latin typeface="Times New Roman" panose="02020603050405020304" pitchFamily="18" charset="0"/>
                <a:cs typeface="Times New Roman" panose="02020603050405020304" pitchFamily="18" charset="0"/>
              </a:rPr>
              <a:t>Suparna Biswas(2141002133</a:t>
            </a:r>
            <a:r>
              <a:rPr lang="en-US" sz="1700" dirty="0">
                <a:solidFill>
                  <a:schemeClr val="tx1"/>
                </a:solidFill>
              </a:rPr>
              <a:t>)</a:t>
            </a:r>
          </a:p>
          <a:p>
            <a:endParaRPr lang="en-US" sz="2200" dirty="0">
              <a:solidFill>
                <a:schemeClr val="tx1"/>
              </a:solidFill>
            </a:endParaRPr>
          </a:p>
          <a:p>
            <a:endParaRPr lang="en-US" dirty="0">
              <a:solidFill>
                <a:schemeClr val="tx1"/>
              </a:solidFill>
            </a:endParaRPr>
          </a:p>
        </p:txBody>
      </p:sp>
      <p:pic>
        <p:nvPicPr>
          <p:cNvPr id="5" name="Picture">
            <a:extLst>
              <a:ext uri="{FF2B5EF4-FFF2-40B4-BE49-F238E27FC236}">
                <a16:creationId xmlns:a16="http://schemas.microsoft.com/office/drawing/2014/main" id="{FDF4EF9C-1C59-4B21-AC6D-C604B3D05DC8}"/>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3520440" y="2550478"/>
            <a:ext cx="1847850" cy="1847215"/>
          </a:xfrm>
          <a:prstGeom prst="rect">
            <a:avLst/>
          </a:prstGeom>
          <a:noFill/>
          <a:ln w="9525">
            <a:noFill/>
            <a:miter lim="800000"/>
            <a:headEnd/>
            <a:tailEnd/>
          </a:ln>
        </p:spPr>
      </p:pic>
      <p:sp>
        <p:nvSpPr>
          <p:cNvPr id="6" name="Subtitle 2">
            <a:extLst>
              <a:ext uri="{FF2B5EF4-FFF2-40B4-BE49-F238E27FC236}">
                <a16:creationId xmlns:a16="http://schemas.microsoft.com/office/drawing/2014/main" id="{775B10EB-3668-4404-A943-B17C14B6DFE1}"/>
              </a:ext>
            </a:extLst>
          </p:cNvPr>
          <p:cNvSpPr txBox="1">
            <a:spLocks/>
          </p:cNvSpPr>
          <p:nvPr/>
        </p:nvSpPr>
        <p:spPr>
          <a:xfrm>
            <a:off x="265176" y="5175503"/>
            <a:ext cx="8409432"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Title 1">
            <a:extLst>
              <a:ext uri="{FF2B5EF4-FFF2-40B4-BE49-F238E27FC236}">
                <a16:creationId xmlns:a16="http://schemas.microsoft.com/office/drawing/2014/main" id="{D56E70F7-CC93-4CD3-83E5-7FA138D63B4F}"/>
              </a:ext>
            </a:extLst>
          </p:cNvPr>
          <p:cNvSpPr txBox="1">
            <a:spLocks/>
          </p:cNvSpPr>
          <p:nvPr/>
        </p:nvSpPr>
        <p:spPr>
          <a:xfrm>
            <a:off x="265176" y="4782311"/>
            <a:ext cx="8641080" cy="1830863"/>
          </a:xfrm>
          <a:prstGeom prst="roundRect">
            <a:avLst/>
          </a:prstGeom>
          <a:ln/>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b">
            <a:normAutofit/>
          </a:bodyPr>
          <a:lstStyle>
            <a:lvl1pPr algn="ctr" defTabSz="914400">
              <a:lnSpc>
                <a:spcPct val="90000"/>
              </a:lnSpc>
              <a:spcBef>
                <a:spcPct val="0"/>
              </a:spcBef>
              <a:buNone/>
              <a:defRPr sz="32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000" dirty="0">
                <a:cs typeface="Leelawadee" panose="020B0502040204020203"/>
              </a:rPr>
              <a:t>Department of Computer Science and Engineering</a:t>
            </a:r>
          </a:p>
          <a:p>
            <a:r>
              <a:rPr lang="en-US" sz="2400" b="1" dirty="0">
                <a:cs typeface="Leelawadee" panose="020B0502040204020203"/>
              </a:rPr>
              <a:t>Institute of Technical Education &amp; Research (FET)</a:t>
            </a:r>
          </a:p>
          <a:p>
            <a:endParaRPr lang="en-US" sz="2400" dirty="0">
              <a:cs typeface="Leelawadee" panose="020B0502040204020203"/>
            </a:endParaRPr>
          </a:p>
          <a:p>
            <a:r>
              <a:rPr lang="en-US" sz="2400" b="1" dirty="0" err="1">
                <a:cs typeface="Leelawadee" panose="020B0502040204020203"/>
              </a:rPr>
              <a:t>Siksha</a:t>
            </a:r>
            <a:r>
              <a:rPr lang="en-US" sz="2400" b="1" dirty="0">
                <a:cs typeface="Leelawadee" panose="020B0502040204020203"/>
              </a:rPr>
              <a:t> ‘O’ </a:t>
            </a:r>
            <a:r>
              <a:rPr lang="en-US" sz="2400" b="1" dirty="0" err="1">
                <a:cs typeface="Leelawadee" panose="020B0502040204020203"/>
              </a:rPr>
              <a:t>Anusandhan</a:t>
            </a:r>
            <a:r>
              <a:rPr lang="en-US" sz="2400" b="1" dirty="0">
                <a:cs typeface="Leelawadee" panose="020B0502040204020203"/>
              </a:rPr>
              <a:t> Deemed to be University, Bhubaneswar</a:t>
            </a:r>
          </a:p>
          <a:p>
            <a:r>
              <a:rPr lang="en-US" sz="1800" dirty="0">
                <a:cs typeface="Leelawadee" panose="020B0502040204020203"/>
              </a:rPr>
              <a:t>Jan, 2024</a:t>
            </a:r>
            <a:endParaRPr lang="en-IN" sz="1800" dirty="0">
              <a:cs typeface="Leelawadee" panose="020B0502040204020203"/>
            </a:endParaRPr>
          </a:p>
        </p:txBody>
      </p:sp>
      <p:sp>
        <p:nvSpPr>
          <p:cNvPr id="12" name="Subtitle 2">
            <a:extLst>
              <a:ext uri="{FF2B5EF4-FFF2-40B4-BE49-F238E27FC236}">
                <a16:creationId xmlns:a16="http://schemas.microsoft.com/office/drawing/2014/main" id="{88A6259B-0FB2-F5CA-61FA-9C49DAEE1239}"/>
              </a:ext>
            </a:extLst>
          </p:cNvPr>
          <p:cNvSpPr txBox="1">
            <a:spLocks/>
          </p:cNvSpPr>
          <p:nvPr/>
        </p:nvSpPr>
        <p:spPr>
          <a:xfrm>
            <a:off x="172437" y="2554886"/>
            <a:ext cx="3154680" cy="14051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tx1"/>
                </a:solidFill>
              </a:rPr>
              <a:t>Supervisor</a:t>
            </a:r>
          </a:p>
          <a:p>
            <a:r>
              <a:rPr lang="en-US" sz="2200" b="1" dirty="0">
                <a:solidFill>
                  <a:schemeClr val="tx1"/>
                </a:solidFill>
                <a:latin typeface="Times New Roman" panose="02020603050405020304" pitchFamily="18" charset="0"/>
                <a:cs typeface="Times New Roman" panose="02020603050405020304" pitchFamily="18" charset="0"/>
              </a:rPr>
              <a:t>Mrs. Diana Pradhan</a:t>
            </a:r>
          </a:p>
          <a:p>
            <a:endParaRPr lang="en-US" dirty="0">
              <a:solidFill>
                <a:schemeClr val="tx1"/>
              </a:solidFill>
            </a:endParaRPr>
          </a:p>
        </p:txBody>
      </p:sp>
    </p:spTree>
    <p:extLst>
      <p:ext uri="{BB962C8B-B14F-4D97-AF65-F5344CB8AC3E}">
        <p14:creationId xmlns:p14="http://schemas.microsoft.com/office/powerpoint/2010/main" val="94369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7175-3415-4E7F-85D7-CED09DAEE872}"/>
              </a:ext>
            </a:extLst>
          </p:cNvPr>
          <p:cNvSpPr>
            <a:spLocks noGrp="1"/>
          </p:cNvSpPr>
          <p:nvPr>
            <p:ph type="title"/>
          </p:nvPr>
        </p:nvSpPr>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09EC8ECE-3AB1-4945-A019-62B3816AE544}"/>
              </a:ext>
            </a:extLst>
          </p:cNvPr>
          <p:cNvSpPr>
            <a:spLocks noGrp="1"/>
          </p:cNvSpPr>
          <p:nvPr>
            <p:ph idx="1"/>
          </p:nvPr>
        </p:nvSpPr>
        <p:spPr>
          <a:xfrm>
            <a:off x="188007" y="1008404"/>
            <a:ext cx="8334202" cy="5195843"/>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In summary, the Java code presented establishes a simple peer-to-peer network involving three machines using UDP – H1, H2, and a Daytime Service (DS) provider. This project demonstrates the basic principles of network communication, where H1 connects to DS to fetch date and time, and H2 subsequently retrieves this information from H1. Despite its educational value, the code exhibits certain constraints, such as limited error handling, assumptions about localhost communication, and thread safety concerns.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For practical deployment, enhancements are necessary, including robust error handling, addressing port conflicts, scalability considerations, and improved data validation. Further, the code's modularity could be refined for increased flexibility and maintainability. This project provides a solid foundation for understanding UDP-based peer-to-peer networking but should be extended and refined to meet the standards of real-world applications.</a:t>
            </a:r>
          </a:p>
          <a:p>
            <a:pPr marL="0" indent="0">
              <a:buNone/>
            </a:pPr>
            <a:endParaRPr lang="en-IN" sz="1400" dirty="0"/>
          </a:p>
        </p:txBody>
      </p:sp>
      <p:sp>
        <p:nvSpPr>
          <p:cNvPr id="4" name="Date Placeholder 3">
            <a:extLst>
              <a:ext uri="{FF2B5EF4-FFF2-40B4-BE49-F238E27FC236}">
                <a16:creationId xmlns:a16="http://schemas.microsoft.com/office/drawing/2014/main" id="{BB04F3A7-14D4-49AB-B9FF-0BF0C2A33AA2}"/>
              </a:ext>
            </a:extLst>
          </p:cNvPr>
          <p:cNvSpPr>
            <a:spLocks noGrp="1"/>
          </p:cNvSpPr>
          <p:nvPr>
            <p:ph type="dt" sz="half" idx="10"/>
          </p:nvPr>
        </p:nvSpPr>
        <p:spPr/>
        <p:txBody>
          <a:bodyPr/>
          <a:lstStyle/>
          <a:p>
            <a:fld id="{553065FE-0069-489B-9A0E-0CE9C1C17171}" type="datetime1">
              <a:rPr lang="en-IN" smtClean="0"/>
              <a:t>11-01-2024</a:t>
            </a:fld>
            <a:endParaRPr lang="en-IN"/>
          </a:p>
        </p:txBody>
      </p:sp>
      <p:sp>
        <p:nvSpPr>
          <p:cNvPr id="5" name="Footer Placeholder 4">
            <a:extLst>
              <a:ext uri="{FF2B5EF4-FFF2-40B4-BE49-F238E27FC236}">
                <a16:creationId xmlns:a16="http://schemas.microsoft.com/office/drawing/2014/main" id="{53B47729-0F20-4BDD-9C52-A26931536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E2914-A851-45FE-90A4-5945D3F626A4}"/>
              </a:ext>
            </a:extLst>
          </p:cNvPr>
          <p:cNvSpPr>
            <a:spLocks noGrp="1"/>
          </p:cNvSpPr>
          <p:nvPr>
            <p:ph type="sldNum" sz="quarter" idx="12"/>
          </p:nvPr>
        </p:nvSpPr>
        <p:spPr/>
        <p:txBody>
          <a:bodyPr/>
          <a:lstStyle/>
          <a:p>
            <a:fld id="{ADFB7573-0EEC-4F18-B4D8-B9624EC7F9C7}" type="slidenum">
              <a:rPr lang="en-IN" smtClean="0"/>
              <a:t>10</a:t>
            </a:fld>
            <a:endParaRPr lang="en-IN"/>
          </a:p>
        </p:txBody>
      </p:sp>
    </p:spTree>
    <p:extLst>
      <p:ext uri="{BB962C8B-B14F-4D97-AF65-F5344CB8AC3E}">
        <p14:creationId xmlns:p14="http://schemas.microsoft.com/office/powerpoint/2010/main" val="1514567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67E6-1091-41E6-A048-3D4EF30E0A55}"/>
              </a:ext>
            </a:extLst>
          </p:cNvPr>
          <p:cNvSpPr>
            <a:spLocks noGrp="1"/>
          </p:cNvSpPr>
          <p:nvPr>
            <p:ph type="title"/>
          </p:nvPr>
        </p:nvSpPr>
        <p:spPr/>
        <p:txBody>
          <a:bodyPr>
            <a:normAutofit fontScale="90000"/>
          </a:bodyPr>
          <a:lstStyle/>
          <a:p>
            <a:r>
              <a:rPr lang="en-US" dirty="0"/>
              <a:t>References</a:t>
            </a:r>
            <a:endParaRPr lang="en-IN" dirty="0"/>
          </a:p>
        </p:txBody>
      </p:sp>
      <p:sp>
        <p:nvSpPr>
          <p:cNvPr id="3" name="Content Placeholder 2">
            <a:extLst>
              <a:ext uri="{FF2B5EF4-FFF2-40B4-BE49-F238E27FC236}">
                <a16:creationId xmlns:a16="http://schemas.microsoft.com/office/drawing/2014/main" id="{3B18325C-4572-4FC9-9C64-8112ABED69C9}"/>
              </a:ext>
            </a:extLst>
          </p:cNvPr>
          <p:cNvSpPr>
            <a:spLocks noGrp="1"/>
          </p:cNvSpPr>
          <p:nvPr>
            <p:ph idx="1"/>
          </p:nvPr>
        </p:nvSpPr>
        <p:spPr/>
        <p:txBody>
          <a:bodyPr>
            <a:normAutofit/>
          </a:bodyPr>
          <a:lstStyle/>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[1] Computer Networks, Andrew S. Tannenbaum, Pearson India.</a:t>
            </a:r>
          </a:p>
          <a:p>
            <a:r>
              <a:rPr lang="en-IN" sz="1800" dirty="0">
                <a:latin typeface="Times New Roman" panose="02020603050405020304" pitchFamily="18" charset="0"/>
                <a:cs typeface="Times New Roman" panose="02020603050405020304" pitchFamily="18" charset="0"/>
              </a:rPr>
              <a:t>[2] Java Network Programming by Harold, O’Reilly (Shroff Publishers).</a:t>
            </a:r>
          </a:p>
          <a:p>
            <a:r>
              <a:rPr lang="en-IN" sz="1800" dirty="0">
                <a:latin typeface="Times New Roman" panose="02020603050405020304" pitchFamily="18" charset="0"/>
                <a:cs typeface="Times New Roman" panose="02020603050405020304" pitchFamily="18" charset="0"/>
              </a:rPr>
              <a:t>[3]www.computer.org (IEEE website ) &amp; Oracle </a:t>
            </a: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0854A40-6917-4545-815D-83E5B8F5F704}"/>
              </a:ext>
            </a:extLst>
          </p:cNvPr>
          <p:cNvSpPr>
            <a:spLocks noGrp="1"/>
          </p:cNvSpPr>
          <p:nvPr>
            <p:ph type="dt" sz="half" idx="10"/>
          </p:nvPr>
        </p:nvSpPr>
        <p:spPr/>
        <p:txBody>
          <a:bodyPr/>
          <a:lstStyle/>
          <a:p>
            <a:fld id="{CFD2862B-87A5-4073-B616-5F0F829D58CA}" type="datetime1">
              <a:rPr lang="en-IN" smtClean="0"/>
              <a:t>11-01-2024</a:t>
            </a:fld>
            <a:endParaRPr lang="en-IN"/>
          </a:p>
        </p:txBody>
      </p:sp>
      <p:sp>
        <p:nvSpPr>
          <p:cNvPr id="5" name="Footer Placeholder 4">
            <a:extLst>
              <a:ext uri="{FF2B5EF4-FFF2-40B4-BE49-F238E27FC236}">
                <a16:creationId xmlns:a16="http://schemas.microsoft.com/office/drawing/2014/main" id="{354FF8C9-4F87-474E-8537-DC116C4A1C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07148-A110-4012-A661-80C04D728D67}"/>
              </a:ext>
            </a:extLst>
          </p:cNvPr>
          <p:cNvSpPr>
            <a:spLocks noGrp="1"/>
          </p:cNvSpPr>
          <p:nvPr>
            <p:ph type="sldNum" sz="quarter" idx="12"/>
          </p:nvPr>
        </p:nvSpPr>
        <p:spPr/>
        <p:txBody>
          <a:bodyPr/>
          <a:lstStyle/>
          <a:p>
            <a:fld id="{ADFB7573-0EEC-4F18-B4D8-B9624EC7F9C7}" type="slidenum">
              <a:rPr lang="en-IN" smtClean="0"/>
              <a:t>11</a:t>
            </a:fld>
            <a:endParaRPr lang="en-IN"/>
          </a:p>
        </p:txBody>
      </p:sp>
    </p:spTree>
    <p:extLst>
      <p:ext uri="{BB962C8B-B14F-4D97-AF65-F5344CB8AC3E}">
        <p14:creationId xmlns:p14="http://schemas.microsoft.com/office/powerpoint/2010/main" val="1742798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10A4-639D-4F22-9C5D-BDE292E17FEE}"/>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7FECB66A-9D60-4D94-A1A7-D1A557742DB5}"/>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0EEB088B-0B5C-41DF-A0DC-D07E0F4424DA}"/>
              </a:ext>
            </a:extLst>
          </p:cNvPr>
          <p:cNvSpPr>
            <a:spLocks noGrp="1"/>
          </p:cNvSpPr>
          <p:nvPr>
            <p:ph type="dt" sz="half" idx="10"/>
          </p:nvPr>
        </p:nvSpPr>
        <p:spPr/>
        <p:txBody>
          <a:bodyPr/>
          <a:lstStyle/>
          <a:p>
            <a:fld id="{4FC09D73-6C67-49EE-ACA2-D71846FB9B23}" type="datetime1">
              <a:rPr lang="en-IN" smtClean="0"/>
              <a:t>11-01-2024</a:t>
            </a:fld>
            <a:endParaRPr lang="en-IN" dirty="0"/>
          </a:p>
        </p:txBody>
      </p:sp>
      <p:sp>
        <p:nvSpPr>
          <p:cNvPr id="5" name="Footer Placeholder 4">
            <a:extLst>
              <a:ext uri="{FF2B5EF4-FFF2-40B4-BE49-F238E27FC236}">
                <a16:creationId xmlns:a16="http://schemas.microsoft.com/office/drawing/2014/main" id="{E60C3D76-6985-425F-8101-B931A0AB3E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29264-98AF-4446-AC64-007FC86D531A}"/>
              </a:ext>
            </a:extLst>
          </p:cNvPr>
          <p:cNvSpPr>
            <a:spLocks noGrp="1"/>
          </p:cNvSpPr>
          <p:nvPr>
            <p:ph type="sldNum" sz="quarter" idx="12"/>
          </p:nvPr>
        </p:nvSpPr>
        <p:spPr/>
        <p:txBody>
          <a:bodyPr/>
          <a:lstStyle/>
          <a:p>
            <a:fld id="{ADFB7573-0EEC-4F18-B4D8-B9624EC7F9C7}" type="slidenum">
              <a:rPr lang="en-IN" smtClean="0"/>
              <a:t>12</a:t>
            </a:fld>
            <a:endParaRPr lang="en-IN"/>
          </a:p>
        </p:txBody>
      </p:sp>
      <p:pic>
        <p:nvPicPr>
          <p:cNvPr id="1028" name="Picture 4" descr="https://previews.123rf.com/images/flybird163/flybird1631508/flybird163150800853/44052098-any-questions-question-write-on-paper.jpg">
            <a:extLst>
              <a:ext uri="{FF2B5EF4-FFF2-40B4-BE49-F238E27FC236}">
                <a16:creationId xmlns:a16="http://schemas.microsoft.com/office/drawing/2014/main" id="{34A8A78E-62E6-465D-B222-3CDC96F0D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357" y="1008403"/>
            <a:ext cx="7826374" cy="5195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814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6F26-A5B0-4D4A-A392-E6F1E5BCDCA2}"/>
              </a:ext>
            </a:extLst>
          </p:cNvPr>
          <p:cNvSpPr>
            <a:spLocks noGrp="1"/>
          </p:cNvSpPr>
          <p:nvPr>
            <p:ph type="title"/>
          </p:nvPr>
        </p:nvSpPr>
        <p:spPr/>
        <p:txBody>
          <a:bodyPr>
            <a:normAutofit fontScale="90000"/>
          </a:bodyPr>
          <a:lstStyle/>
          <a:p>
            <a:endParaRPr lang="en-IN"/>
          </a:p>
        </p:txBody>
      </p:sp>
      <p:sp>
        <p:nvSpPr>
          <p:cNvPr id="3" name="Content Placeholder 2">
            <a:extLst>
              <a:ext uri="{FF2B5EF4-FFF2-40B4-BE49-F238E27FC236}">
                <a16:creationId xmlns:a16="http://schemas.microsoft.com/office/drawing/2014/main" id="{FA10080B-4FC2-48F5-8185-95684B1566ED}"/>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4027F2A9-19A9-4319-8E39-B664A50C7BDB}"/>
              </a:ext>
            </a:extLst>
          </p:cNvPr>
          <p:cNvSpPr>
            <a:spLocks noGrp="1"/>
          </p:cNvSpPr>
          <p:nvPr>
            <p:ph type="dt" sz="half" idx="10"/>
          </p:nvPr>
        </p:nvSpPr>
        <p:spPr/>
        <p:txBody>
          <a:bodyPr/>
          <a:lstStyle/>
          <a:p>
            <a:fld id="{7EA8749E-3FF3-41B2-B4DE-BB379C572509}" type="datetime1">
              <a:rPr lang="en-IN" smtClean="0"/>
              <a:t>11-01-2024</a:t>
            </a:fld>
            <a:endParaRPr lang="en-IN"/>
          </a:p>
        </p:txBody>
      </p:sp>
      <p:sp>
        <p:nvSpPr>
          <p:cNvPr id="5" name="Footer Placeholder 4">
            <a:extLst>
              <a:ext uri="{FF2B5EF4-FFF2-40B4-BE49-F238E27FC236}">
                <a16:creationId xmlns:a16="http://schemas.microsoft.com/office/drawing/2014/main" id="{A7C8759C-36E1-4842-9D6B-C71751B5E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F4D8C0-FCAD-44C7-9CF2-4F653D760C5F}"/>
              </a:ext>
            </a:extLst>
          </p:cNvPr>
          <p:cNvSpPr>
            <a:spLocks noGrp="1"/>
          </p:cNvSpPr>
          <p:nvPr>
            <p:ph type="sldNum" sz="quarter" idx="12"/>
          </p:nvPr>
        </p:nvSpPr>
        <p:spPr/>
        <p:txBody>
          <a:bodyPr/>
          <a:lstStyle/>
          <a:p>
            <a:fld id="{ADFB7573-0EEC-4F18-B4D8-B9624EC7F9C7}" type="slidenum">
              <a:rPr lang="en-IN" smtClean="0"/>
              <a:t>13</a:t>
            </a:fld>
            <a:endParaRPr lang="en-IN"/>
          </a:p>
        </p:txBody>
      </p:sp>
      <p:pic>
        <p:nvPicPr>
          <p:cNvPr id="2050" name="Picture 2" descr="https://i0.wp.com/sociallover.net/wp-content/uploads/2017/04/thank-you-images-for-ppt.png">
            <a:extLst>
              <a:ext uri="{FF2B5EF4-FFF2-40B4-BE49-F238E27FC236}">
                <a16:creationId xmlns:a16="http://schemas.microsoft.com/office/drawing/2014/main" id="{B3A3EA86-8122-4F5A-A3D8-2B0B9ADC4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06" y="1141582"/>
            <a:ext cx="8791402" cy="494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86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FC446-FC6F-4323-8E5E-54D5298BCB5A}"/>
              </a:ext>
            </a:extLst>
          </p:cNvPr>
          <p:cNvSpPr>
            <a:spLocks noGrp="1"/>
          </p:cNvSpPr>
          <p:nvPr>
            <p:ph type="title"/>
          </p:nvPr>
        </p:nvSpPr>
        <p:spPr/>
        <p:txBody>
          <a:bodyPr>
            <a:normAutofit fontScale="90000"/>
          </a:bodyPr>
          <a:lstStyle/>
          <a:p>
            <a:r>
              <a:rPr lang="en-US" dirty="0"/>
              <a:t>Contents</a:t>
            </a:r>
            <a:endParaRPr lang="en-IN" dirty="0"/>
          </a:p>
        </p:txBody>
      </p:sp>
      <p:sp>
        <p:nvSpPr>
          <p:cNvPr id="3" name="Content Placeholder 2">
            <a:extLst>
              <a:ext uri="{FF2B5EF4-FFF2-40B4-BE49-F238E27FC236}">
                <a16:creationId xmlns:a16="http://schemas.microsoft.com/office/drawing/2014/main" id="{40241B09-66EE-494B-AB83-084049831A1E}"/>
              </a:ext>
            </a:extLst>
          </p:cNvPr>
          <p:cNvSpPr>
            <a:spLocks noGrp="1"/>
          </p:cNvSpPr>
          <p:nvPr>
            <p:ph idx="1"/>
          </p:nvPr>
        </p:nvSpPr>
        <p:spPr/>
        <p:txBody>
          <a:bodyPr>
            <a:normAutofit/>
          </a:bodyPr>
          <a:lstStyle/>
          <a:p>
            <a:r>
              <a:rPr lang="en-US" dirty="0"/>
              <a:t>Introduction	</a:t>
            </a:r>
          </a:p>
          <a:p>
            <a:r>
              <a:rPr lang="en-US" dirty="0"/>
              <a:t>Problem statement	</a:t>
            </a:r>
          </a:p>
          <a:p>
            <a:r>
              <a:rPr lang="en-US" dirty="0"/>
              <a:t>Methodology	</a:t>
            </a:r>
          </a:p>
          <a:p>
            <a:r>
              <a:rPr lang="en-US" dirty="0"/>
              <a:t>Implementation	</a:t>
            </a:r>
          </a:p>
          <a:p>
            <a:r>
              <a:rPr lang="en-US" dirty="0"/>
              <a:t>Result and Interpretation</a:t>
            </a:r>
          </a:p>
          <a:p>
            <a:r>
              <a:rPr lang="en-US" dirty="0"/>
              <a:t>Conclusion</a:t>
            </a:r>
          </a:p>
          <a:p>
            <a:endParaRPr lang="en-IN" dirty="0"/>
          </a:p>
        </p:txBody>
      </p:sp>
      <p:sp>
        <p:nvSpPr>
          <p:cNvPr id="4" name="Date Placeholder 3">
            <a:extLst>
              <a:ext uri="{FF2B5EF4-FFF2-40B4-BE49-F238E27FC236}">
                <a16:creationId xmlns:a16="http://schemas.microsoft.com/office/drawing/2014/main" id="{3EE05AB0-97FA-46C0-9103-759A544B42DB}"/>
              </a:ext>
            </a:extLst>
          </p:cNvPr>
          <p:cNvSpPr>
            <a:spLocks noGrp="1"/>
          </p:cNvSpPr>
          <p:nvPr>
            <p:ph type="dt" sz="half" idx="10"/>
          </p:nvPr>
        </p:nvSpPr>
        <p:spPr/>
        <p:txBody>
          <a:bodyPr/>
          <a:lstStyle/>
          <a:p>
            <a:fld id="{0B1DAA84-F85C-4617-A1EC-E732260831FD}" type="datetime1">
              <a:rPr lang="en-IN" smtClean="0"/>
              <a:t>11-01-2024</a:t>
            </a:fld>
            <a:endParaRPr lang="en-IN"/>
          </a:p>
        </p:txBody>
      </p:sp>
      <p:sp>
        <p:nvSpPr>
          <p:cNvPr id="5" name="Footer Placeholder 4">
            <a:extLst>
              <a:ext uri="{FF2B5EF4-FFF2-40B4-BE49-F238E27FC236}">
                <a16:creationId xmlns:a16="http://schemas.microsoft.com/office/drawing/2014/main" id="{491E03A6-7930-4EB8-BE49-CB366A3EA0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FEBD3-61BF-443F-9481-BE1580B7CF89}"/>
              </a:ext>
            </a:extLst>
          </p:cNvPr>
          <p:cNvSpPr>
            <a:spLocks noGrp="1"/>
          </p:cNvSpPr>
          <p:nvPr>
            <p:ph type="sldNum" sz="quarter" idx="12"/>
          </p:nvPr>
        </p:nvSpPr>
        <p:spPr/>
        <p:txBody>
          <a:bodyPr/>
          <a:lstStyle/>
          <a:p>
            <a:fld id="{ADFB7573-0EEC-4F18-B4D8-B9624EC7F9C7}" type="slidenum">
              <a:rPr lang="en-IN" smtClean="0"/>
              <a:t>2</a:t>
            </a:fld>
            <a:endParaRPr lang="en-IN"/>
          </a:p>
        </p:txBody>
      </p:sp>
    </p:spTree>
    <p:extLst>
      <p:ext uri="{BB962C8B-B14F-4D97-AF65-F5344CB8AC3E}">
        <p14:creationId xmlns:p14="http://schemas.microsoft.com/office/powerpoint/2010/main" val="17692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F116-97EB-49F9-868F-4FF8C27C9752}"/>
              </a:ext>
            </a:extLst>
          </p:cNvPr>
          <p:cNvSpPr>
            <a:spLocks noGrp="1"/>
          </p:cNvSpPr>
          <p:nvPr>
            <p:ph type="title"/>
          </p:nvPr>
        </p:nvSpPr>
        <p:spPr/>
        <p:txBody>
          <a:bodyPr>
            <a:normAutofit fontScale="90000"/>
          </a:bodyPr>
          <a:lstStyle/>
          <a:p>
            <a:r>
              <a:rPr lang="en-US" dirty="0"/>
              <a:t>Introduction	</a:t>
            </a:r>
            <a:endParaRPr lang="en-IN" dirty="0"/>
          </a:p>
        </p:txBody>
      </p:sp>
      <p:sp>
        <p:nvSpPr>
          <p:cNvPr id="3" name="Content Placeholder 2">
            <a:extLst>
              <a:ext uri="{FF2B5EF4-FFF2-40B4-BE49-F238E27FC236}">
                <a16:creationId xmlns:a16="http://schemas.microsoft.com/office/drawing/2014/main" id="{8539FD1C-EC1F-4F98-87A9-6C64F1FEC070}"/>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Peer to Peer Network:</a:t>
            </a:r>
          </a:p>
          <a:p>
            <a:r>
              <a:rPr lang="en-IN" sz="2400" dirty="0">
                <a:solidFill>
                  <a:srgbClr val="FF0000"/>
                </a:solidFill>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64414526-8011-4C79-AB11-4EFF2BB6B288}"/>
              </a:ext>
            </a:extLst>
          </p:cNvPr>
          <p:cNvSpPr>
            <a:spLocks noGrp="1"/>
          </p:cNvSpPr>
          <p:nvPr>
            <p:ph type="dt" sz="half" idx="10"/>
          </p:nvPr>
        </p:nvSpPr>
        <p:spPr/>
        <p:txBody>
          <a:bodyPr/>
          <a:lstStyle/>
          <a:p>
            <a:fld id="{F96ED9C6-6521-4398-A7DC-DB682660407D}" type="datetime1">
              <a:rPr lang="en-IN" smtClean="0"/>
              <a:t>12-01-2024</a:t>
            </a:fld>
            <a:endParaRPr lang="en-IN"/>
          </a:p>
        </p:txBody>
      </p:sp>
      <p:sp>
        <p:nvSpPr>
          <p:cNvPr id="5" name="Footer Placeholder 4">
            <a:extLst>
              <a:ext uri="{FF2B5EF4-FFF2-40B4-BE49-F238E27FC236}">
                <a16:creationId xmlns:a16="http://schemas.microsoft.com/office/drawing/2014/main" id="{FD1C0A33-20B8-4BAA-A38B-6E192AB6D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9C5D16-38AE-4E8A-8719-DC2DB0EC3B1F}"/>
              </a:ext>
            </a:extLst>
          </p:cNvPr>
          <p:cNvSpPr>
            <a:spLocks noGrp="1"/>
          </p:cNvSpPr>
          <p:nvPr>
            <p:ph type="sldNum" sz="quarter" idx="12"/>
          </p:nvPr>
        </p:nvSpPr>
        <p:spPr/>
        <p:txBody>
          <a:bodyPr/>
          <a:lstStyle/>
          <a:p>
            <a:fld id="{ADFB7573-0EEC-4F18-B4D8-B9624EC7F9C7}" type="slidenum">
              <a:rPr lang="en-IN" smtClean="0"/>
              <a:t>3</a:t>
            </a:fld>
            <a:endParaRPr lang="en-IN"/>
          </a:p>
        </p:txBody>
      </p:sp>
      <p:sp>
        <p:nvSpPr>
          <p:cNvPr id="11" name="TextBox 10">
            <a:extLst>
              <a:ext uri="{FF2B5EF4-FFF2-40B4-BE49-F238E27FC236}">
                <a16:creationId xmlns:a16="http://schemas.microsoft.com/office/drawing/2014/main" id="{3F995439-FC25-28ED-16B0-1FB8E2D58783}"/>
              </a:ext>
            </a:extLst>
          </p:cNvPr>
          <p:cNvSpPr txBox="1"/>
          <p:nvPr/>
        </p:nvSpPr>
        <p:spPr>
          <a:xfrm>
            <a:off x="5096107" y="1471344"/>
            <a:ext cx="3590692" cy="3785652"/>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In P2P, every system is connected to every other systems in the network.</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Here, C1 is connected to C2 &amp; C3, C2 is connected to C1 &amp; C3, C3 is connected to C2 &amp; C1.</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Here, in this network data are transferred in the form of  packets are being transfer from one system to any other system</a:t>
            </a:r>
            <a:r>
              <a:rPr lang="en-IN" sz="2000" dirty="0">
                <a:latin typeface="Times New Roman" panose="02020603050405020304" pitchFamily="18" charset="0"/>
                <a:cs typeface="Times New Roman" panose="02020603050405020304" pitchFamily="18" charset="0"/>
              </a:rPr>
              <a:t>.  </a:t>
            </a:r>
          </a:p>
        </p:txBody>
      </p:sp>
      <p:pic>
        <p:nvPicPr>
          <p:cNvPr id="7" name="Content Placeholder 6">
            <a:extLst>
              <a:ext uri="{FF2B5EF4-FFF2-40B4-BE49-F238E27FC236}">
                <a16:creationId xmlns:a16="http://schemas.microsoft.com/office/drawing/2014/main" id="{C0B7F1A4-5A9A-E837-DF82-B6F25FAFF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08818"/>
            <a:ext cx="4495799" cy="2147182"/>
          </a:xfrm>
          <a:prstGeom prst="rect">
            <a:avLst/>
          </a:prstGeom>
        </p:spPr>
      </p:pic>
      <p:pic>
        <p:nvPicPr>
          <p:cNvPr id="20" name="Picture 19">
            <a:extLst>
              <a:ext uri="{FF2B5EF4-FFF2-40B4-BE49-F238E27FC236}">
                <a16:creationId xmlns:a16="http://schemas.microsoft.com/office/drawing/2014/main" id="{A7181AB8-7719-6B76-9C4F-D05B1385C12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04800" y="3645377"/>
            <a:ext cx="4648199" cy="2298223"/>
          </a:xfrm>
          <a:prstGeom prst="rect">
            <a:avLst/>
          </a:prstGeom>
        </p:spPr>
      </p:pic>
      <p:sp>
        <p:nvSpPr>
          <p:cNvPr id="21" name="TextBox 20">
            <a:extLst>
              <a:ext uri="{FF2B5EF4-FFF2-40B4-BE49-F238E27FC236}">
                <a16:creationId xmlns:a16="http://schemas.microsoft.com/office/drawing/2014/main" id="{F4B9A57F-A7A2-E93E-953D-F7A7B9EC3F0A}"/>
              </a:ext>
            </a:extLst>
          </p:cNvPr>
          <p:cNvSpPr txBox="1"/>
          <p:nvPr/>
        </p:nvSpPr>
        <p:spPr>
          <a:xfrm>
            <a:off x="304800" y="6293625"/>
            <a:ext cx="7162800" cy="230832"/>
          </a:xfrm>
          <a:prstGeom prst="rect">
            <a:avLst/>
          </a:prstGeom>
          <a:noFill/>
        </p:spPr>
        <p:txBody>
          <a:bodyPr wrap="square" rtlCol="0">
            <a:spAutoFit/>
          </a:bodyPr>
          <a:lstStyle/>
          <a:p>
            <a:r>
              <a:rPr lang="en-IN" sz="900">
                <a:hlinkClick r:id="rId4" tooltip="https://bitsonblocks.net/2015/09/09/gentle-introduction-blockchain-technology/"/>
              </a:rPr>
              <a:t>This Photo</a:t>
            </a:r>
            <a:r>
              <a:rPr lang="en-IN" sz="900"/>
              <a:t> by Unknown Author is licensed under </a:t>
            </a:r>
            <a:r>
              <a:rPr lang="en-IN" sz="900">
                <a:hlinkClick r:id="rId5" tooltip="https://creativecommons.org/licenses/by-sa/3.0/"/>
              </a:rPr>
              <a:t>CC BY-SA</a:t>
            </a:r>
            <a:endParaRPr lang="en-IN" sz="900"/>
          </a:p>
        </p:txBody>
      </p:sp>
    </p:spTree>
    <p:extLst>
      <p:ext uri="{BB962C8B-B14F-4D97-AF65-F5344CB8AC3E}">
        <p14:creationId xmlns:p14="http://schemas.microsoft.com/office/powerpoint/2010/main" val="11686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7BD4DBF-DCB7-D22C-1F6B-158692E6BAC4}"/>
              </a:ext>
            </a:extLst>
          </p:cNvPr>
          <p:cNvSpPr>
            <a:spLocks noGrp="1"/>
          </p:cNvSpPr>
          <p:nvPr>
            <p:ph type="title"/>
          </p:nvPr>
        </p:nvSpPr>
        <p:spPr>
          <a:xfrm>
            <a:off x="190500" y="93091"/>
            <a:ext cx="8785077" cy="632387"/>
          </a:xfrm>
        </p:spPr>
        <p:txBody>
          <a:bodyPr>
            <a:normAutofit fontScale="90000"/>
          </a:bodyPr>
          <a:lstStyle/>
          <a:p>
            <a:r>
              <a:rPr lang="en-US" dirty="0"/>
              <a:t>Introduction	</a:t>
            </a:r>
            <a:endParaRPr lang="en-IN" dirty="0"/>
          </a:p>
        </p:txBody>
      </p:sp>
      <p:pic>
        <p:nvPicPr>
          <p:cNvPr id="10" name="Content Placeholder 9">
            <a:extLst>
              <a:ext uri="{FF2B5EF4-FFF2-40B4-BE49-F238E27FC236}">
                <a16:creationId xmlns:a16="http://schemas.microsoft.com/office/drawing/2014/main" id="{103D3216-B4AA-A15C-D947-404D65A9D07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8007" y="1466929"/>
            <a:ext cx="2440894" cy="2476421"/>
          </a:xfrm>
        </p:spPr>
      </p:pic>
      <p:sp>
        <p:nvSpPr>
          <p:cNvPr id="11" name="TextBox 10">
            <a:extLst>
              <a:ext uri="{FF2B5EF4-FFF2-40B4-BE49-F238E27FC236}">
                <a16:creationId xmlns:a16="http://schemas.microsoft.com/office/drawing/2014/main" id="{38098D38-D4B0-9C2E-C796-CD6833807914}"/>
              </a:ext>
            </a:extLst>
          </p:cNvPr>
          <p:cNvSpPr txBox="1"/>
          <p:nvPr/>
        </p:nvSpPr>
        <p:spPr>
          <a:xfrm>
            <a:off x="188007" y="5459889"/>
            <a:ext cx="2087301" cy="369332"/>
          </a:xfrm>
          <a:prstGeom prst="rect">
            <a:avLst/>
          </a:prstGeom>
          <a:noFill/>
        </p:spPr>
        <p:txBody>
          <a:bodyPr wrap="square" rtlCol="0">
            <a:spAutoFit/>
          </a:bodyPr>
          <a:lstStyle/>
          <a:p>
            <a:r>
              <a:rPr lang="en-IN" sz="900" dirty="0">
                <a:hlinkClick r:id="rId3" tooltip="http://stackoverflow.com/questions/10821886/how-do-you-go-about-making-a-reliable-udp-protocol-based-upon-tcp"/>
              </a:rPr>
              <a:t>This Photo</a:t>
            </a:r>
            <a:r>
              <a:rPr lang="en-IN" sz="900" dirty="0"/>
              <a:t> by Unknown Author is licensed under </a:t>
            </a:r>
            <a:r>
              <a:rPr lang="en-IN" sz="900" dirty="0">
                <a:hlinkClick r:id="rId4" tooltip="https://creativecommons.org/licenses/by-sa/3.0/"/>
              </a:rPr>
              <a:t>CC BY-SA</a:t>
            </a:r>
            <a:endParaRPr lang="en-IN" sz="900" dirty="0"/>
          </a:p>
        </p:txBody>
      </p:sp>
      <p:pic>
        <p:nvPicPr>
          <p:cNvPr id="15" name="Picture 14">
            <a:extLst>
              <a:ext uri="{FF2B5EF4-FFF2-40B4-BE49-F238E27FC236}">
                <a16:creationId xmlns:a16="http://schemas.microsoft.com/office/drawing/2014/main" id="{3F97FC1C-0D67-C9E9-7EEE-50B83BEBB19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774926" y="3696816"/>
            <a:ext cx="5200651" cy="2186940"/>
          </a:xfrm>
          <a:prstGeom prst="rect">
            <a:avLst/>
          </a:prstGeom>
        </p:spPr>
      </p:pic>
      <p:sp>
        <p:nvSpPr>
          <p:cNvPr id="16" name="TextBox 15">
            <a:extLst>
              <a:ext uri="{FF2B5EF4-FFF2-40B4-BE49-F238E27FC236}">
                <a16:creationId xmlns:a16="http://schemas.microsoft.com/office/drawing/2014/main" id="{56B82314-B498-F8DB-4015-0AD53F97F591}"/>
              </a:ext>
            </a:extLst>
          </p:cNvPr>
          <p:cNvSpPr txBox="1"/>
          <p:nvPr/>
        </p:nvSpPr>
        <p:spPr>
          <a:xfrm>
            <a:off x="773430" y="5768340"/>
            <a:ext cx="7597140" cy="230832"/>
          </a:xfrm>
          <a:prstGeom prst="rect">
            <a:avLst/>
          </a:prstGeom>
          <a:noFill/>
        </p:spPr>
        <p:txBody>
          <a:bodyPr wrap="square" rtlCol="0">
            <a:spAutoFit/>
          </a:bodyPr>
          <a:lstStyle/>
          <a:p>
            <a:r>
              <a:rPr lang="en-IN" sz="900">
                <a:hlinkClick r:id="rId6" tooltip="https://robinchen.me/tech/2017/02/14/intro-to-tcp-and-udp.html"/>
              </a:rPr>
              <a:t>This Photo</a:t>
            </a:r>
            <a:r>
              <a:rPr lang="en-IN" sz="900"/>
              <a:t> by Unknown Author is licensed under </a:t>
            </a:r>
            <a:r>
              <a:rPr lang="en-IN" sz="900">
                <a:hlinkClick r:id="rId7" tooltip="https://creativecommons.org/licenses/by-nc-sa/3.0/"/>
              </a:rPr>
              <a:t>CC BY-SA-NC</a:t>
            </a:r>
            <a:endParaRPr lang="en-IN" sz="900"/>
          </a:p>
        </p:txBody>
      </p:sp>
      <p:sp>
        <p:nvSpPr>
          <p:cNvPr id="20" name="TextBox 19">
            <a:extLst>
              <a:ext uri="{FF2B5EF4-FFF2-40B4-BE49-F238E27FC236}">
                <a16:creationId xmlns:a16="http://schemas.microsoft.com/office/drawing/2014/main" id="{A42E9A7E-5B88-E04D-06D6-17BCB2B173E7}"/>
              </a:ext>
            </a:extLst>
          </p:cNvPr>
          <p:cNvSpPr txBox="1"/>
          <p:nvPr/>
        </p:nvSpPr>
        <p:spPr>
          <a:xfrm>
            <a:off x="773430" y="866775"/>
            <a:ext cx="759714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UDP(USER DATAGRAM PROTOCOL)</a:t>
            </a:r>
          </a:p>
        </p:txBody>
      </p:sp>
      <p:sp>
        <p:nvSpPr>
          <p:cNvPr id="22" name="TextBox 21">
            <a:extLst>
              <a:ext uri="{FF2B5EF4-FFF2-40B4-BE49-F238E27FC236}">
                <a16:creationId xmlns:a16="http://schemas.microsoft.com/office/drawing/2014/main" id="{309E0196-D710-238E-6E5B-96C8DC1F20F2}"/>
              </a:ext>
            </a:extLst>
          </p:cNvPr>
          <p:cNvSpPr txBox="1"/>
          <p:nvPr/>
        </p:nvSpPr>
        <p:spPr>
          <a:xfrm>
            <a:off x="2628901" y="1400175"/>
            <a:ext cx="6086474" cy="2246769"/>
          </a:xfrm>
          <a:prstGeom prst="rect">
            <a:avLst/>
          </a:prstGeom>
          <a:noFill/>
        </p:spPr>
        <p:txBody>
          <a:bodyPr wrap="square" rtlCol="0">
            <a:spAutoFit/>
          </a:bodyPr>
          <a:lstStyle/>
          <a:p>
            <a:pPr marL="285750" indent="-285750">
              <a:buFont typeface="Arial" panose="020B0604020202020204" pitchFamily="34" charset="0"/>
              <a:buChar char="•"/>
            </a:pPr>
            <a:r>
              <a:rPr lang="en-IN" sz="1400" dirty="0"/>
              <a:t>It’s a connection-less protocol, </a:t>
            </a:r>
            <a:r>
              <a:rPr lang="en-IN" sz="1400" dirty="0" err="1"/>
              <a:t>does’nt</a:t>
            </a:r>
            <a:r>
              <a:rPr lang="en-IN" sz="1400" dirty="0"/>
              <a:t> need to establish connection before communication (un-like TCP PROTOCOL).</a:t>
            </a:r>
          </a:p>
          <a:p>
            <a:pPr marL="285750" indent="-285750">
              <a:buFont typeface="Arial" panose="020B0604020202020204" pitchFamily="34" charset="0"/>
              <a:buChar char="•"/>
            </a:pPr>
            <a:r>
              <a:rPr lang="en-IN" sz="1400" dirty="0"/>
              <a:t>UDP sends the data in the form of packets ,and reads the data received in packets so it’s faster( un-like byte to byte reading in TCP protocol.</a:t>
            </a:r>
          </a:p>
          <a:p>
            <a:pPr marL="285750" indent="-285750">
              <a:buFont typeface="Arial" panose="020B0604020202020204" pitchFamily="34" charset="0"/>
              <a:buChar char="•"/>
            </a:pPr>
            <a:r>
              <a:rPr lang="en-IN" sz="1400" dirty="0"/>
              <a:t>It doesn’t has any fixed order because all the packets are independent of each other (un-like TCP which rearranges the data packets in order).</a:t>
            </a:r>
          </a:p>
          <a:p>
            <a:pPr marL="285750" indent="-285750">
              <a:buFont typeface="Arial" panose="020B0604020202020204" pitchFamily="34" charset="0"/>
              <a:buChar char="•"/>
            </a:pPr>
            <a:r>
              <a:rPr lang="en-IN" sz="1400" dirty="0"/>
              <a:t>As it doesn’t have any order and due to reading of messages in packets form, it is faster than TCP.</a:t>
            </a:r>
          </a:p>
          <a:p>
            <a:pPr marL="285750" indent="-285750">
              <a:buFont typeface="Arial" panose="020B0604020202020204" pitchFamily="34" charset="0"/>
              <a:buChar char="•"/>
            </a:pPr>
            <a:r>
              <a:rPr lang="en-IN" sz="1400" dirty="0"/>
              <a:t>So it is used in case of Live Streaming where to stay live at the whole time is important, rather than ensuring whether our live stream is not </a:t>
            </a:r>
            <a:r>
              <a:rPr lang="en-IN" sz="1400" dirty="0" err="1"/>
              <a:t>laging</a:t>
            </a:r>
            <a:r>
              <a:rPr lang="en-IN" sz="1400" dirty="0"/>
              <a:t>.</a:t>
            </a:r>
          </a:p>
        </p:txBody>
      </p:sp>
      <p:sp>
        <p:nvSpPr>
          <p:cNvPr id="23" name="TextBox 22">
            <a:extLst>
              <a:ext uri="{FF2B5EF4-FFF2-40B4-BE49-F238E27FC236}">
                <a16:creationId xmlns:a16="http://schemas.microsoft.com/office/drawing/2014/main" id="{F3627551-B986-C9DA-9CF7-B2529E36E4A3}"/>
              </a:ext>
            </a:extLst>
          </p:cNvPr>
          <p:cNvSpPr txBox="1"/>
          <p:nvPr/>
        </p:nvSpPr>
        <p:spPr>
          <a:xfrm>
            <a:off x="188007" y="4073810"/>
            <a:ext cx="3538961" cy="1384995"/>
          </a:xfrm>
          <a:prstGeom prst="rect">
            <a:avLst/>
          </a:prstGeom>
          <a:noFill/>
        </p:spPr>
        <p:txBody>
          <a:bodyPr wrap="square" rtlCol="0">
            <a:spAutoFit/>
          </a:bodyPr>
          <a:lstStyle/>
          <a:p>
            <a:r>
              <a:rPr lang="en-IN" sz="1400" dirty="0"/>
              <a:t>Some important points to note:</a:t>
            </a:r>
          </a:p>
          <a:p>
            <a:pPr marL="342900" indent="-342900">
              <a:buFont typeface="+mj-lt"/>
              <a:buAutoNum type="arabicPeriod"/>
            </a:pPr>
            <a:r>
              <a:rPr lang="en-IN" sz="1400" dirty="0"/>
              <a:t>UDP though fast but reliable as it doesn’t guarantee data transfer between peers, or machines.</a:t>
            </a:r>
          </a:p>
          <a:p>
            <a:pPr marL="342900" indent="-342900">
              <a:buFont typeface="+mj-lt"/>
              <a:buAutoNum type="arabicPeriod"/>
            </a:pPr>
            <a:r>
              <a:rPr lang="en-IN" sz="1400" dirty="0"/>
              <a:t>It is used especially when ordering of data is not so important for us.</a:t>
            </a:r>
          </a:p>
        </p:txBody>
      </p:sp>
    </p:spTree>
    <p:extLst>
      <p:ext uri="{BB962C8B-B14F-4D97-AF65-F5344CB8AC3E}">
        <p14:creationId xmlns:p14="http://schemas.microsoft.com/office/powerpoint/2010/main" val="2995443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A67D-7919-4BD9-85F8-F9B052700BED}"/>
              </a:ext>
            </a:extLst>
          </p:cNvPr>
          <p:cNvSpPr>
            <a:spLocks noGrp="1"/>
          </p:cNvSpPr>
          <p:nvPr>
            <p:ph type="title"/>
          </p:nvPr>
        </p:nvSpPr>
        <p:spPr/>
        <p:txBody>
          <a:bodyPr>
            <a:normAutofit fontScale="90000"/>
          </a:bodyPr>
          <a:lstStyle/>
          <a:p>
            <a:r>
              <a:rPr lang="en-US" dirty="0"/>
              <a:t>Problem Statement	</a:t>
            </a:r>
            <a:endParaRPr lang="en-IN" dirty="0"/>
          </a:p>
        </p:txBody>
      </p:sp>
      <p:sp>
        <p:nvSpPr>
          <p:cNvPr id="4" name="Date Placeholder 3">
            <a:extLst>
              <a:ext uri="{FF2B5EF4-FFF2-40B4-BE49-F238E27FC236}">
                <a16:creationId xmlns:a16="http://schemas.microsoft.com/office/drawing/2014/main" id="{5A73A2C1-2501-4DAC-9128-40D36DA36C08}"/>
              </a:ext>
            </a:extLst>
          </p:cNvPr>
          <p:cNvSpPr>
            <a:spLocks noGrp="1"/>
          </p:cNvSpPr>
          <p:nvPr>
            <p:ph type="dt" sz="half" idx="10"/>
          </p:nvPr>
        </p:nvSpPr>
        <p:spPr/>
        <p:txBody>
          <a:bodyPr/>
          <a:lstStyle/>
          <a:p>
            <a:fld id="{C06AB7E8-BBD7-4FE9-80F4-3C999F840AFA}" type="datetime1">
              <a:rPr lang="en-IN" smtClean="0"/>
              <a:t>12-01-2024</a:t>
            </a:fld>
            <a:endParaRPr lang="en-IN"/>
          </a:p>
        </p:txBody>
      </p:sp>
      <p:sp>
        <p:nvSpPr>
          <p:cNvPr id="5" name="Footer Placeholder 4">
            <a:extLst>
              <a:ext uri="{FF2B5EF4-FFF2-40B4-BE49-F238E27FC236}">
                <a16:creationId xmlns:a16="http://schemas.microsoft.com/office/drawing/2014/main" id="{9522AA19-EE50-43B1-AE91-BD1DDB38BC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ED7361-8AF9-49A3-B25B-B1043E057DE8}"/>
              </a:ext>
            </a:extLst>
          </p:cNvPr>
          <p:cNvSpPr>
            <a:spLocks noGrp="1"/>
          </p:cNvSpPr>
          <p:nvPr>
            <p:ph type="sldNum" sz="quarter" idx="12"/>
          </p:nvPr>
        </p:nvSpPr>
        <p:spPr/>
        <p:txBody>
          <a:bodyPr/>
          <a:lstStyle/>
          <a:p>
            <a:fld id="{ADFB7573-0EEC-4F18-B4D8-B9624EC7F9C7}" type="slidenum">
              <a:rPr lang="en-IN" smtClean="0"/>
              <a:t>5</a:t>
            </a:fld>
            <a:endParaRPr lang="en-IN"/>
          </a:p>
        </p:txBody>
      </p:sp>
      <p:pic>
        <p:nvPicPr>
          <p:cNvPr id="11" name="Content Placeholder 10">
            <a:extLst>
              <a:ext uri="{FF2B5EF4-FFF2-40B4-BE49-F238E27FC236}">
                <a16:creationId xmlns:a16="http://schemas.microsoft.com/office/drawing/2014/main" id="{97D6F2B5-0969-8166-4981-1531940560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8603" y="1033732"/>
            <a:ext cx="6209017" cy="3120861"/>
          </a:xfrm>
        </p:spPr>
      </p:pic>
      <p:sp>
        <p:nvSpPr>
          <p:cNvPr id="13" name="TextBox 12">
            <a:extLst>
              <a:ext uri="{FF2B5EF4-FFF2-40B4-BE49-F238E27FC236}">
                <a16:creationId xmlns:a16="http://schemas.microsoft.com/office/drawing/2014/main" id="{92D5F7D1-9F0D-5400-640E-E0A7E95D49C7}"/>
              </a:ext>
            </a:extLst>
          </p:cNvPr>
          <p:cNvSpPr txBox="1"/>
          <p:nvPr/>
        </p:nvSpPr>
        <p:spPr>
          <a:xfrm>
            <a:off x="522514" y="4295375"/>
            <a:ext cx="8191180" cy="1815882"/>
          </a:xfrm>
          <a:prstGeom prst="rect">
            <a:avLst/>
          </a:prstGeom>
          <a:noFill/>
        </p:spPr>
        <p:txBody>
          <a:bodyPr wrap="square" rtlCol="0">
            <a:spAutoFit/>
          </a:bodyPr>
          <a:lstStyle/>
          <a:p>
            <a:r>
              <a:rPr lang="en-IN" sz="1600" b="1" dirty="0"/>
              <a:t>Project goal &amp; Statement:</a:t>
            </a:r>
          </a:p>
          <a:p>
            <a:r>
              <a:rPr lang="en-IN" sz="1600" dirty="0"/>
              <a:t>We have to establish a peer-to-peer connection between 3 Systems( DS, H1 ,H2), where DS will be working as a </a:t>
            </a:r>
            <a:r>
              <a:rPr lang="en-IN" sz="1600" dirty="0" err="1"/>
              <a:t>DayTime</a:t>
            </a:r>
            <a:r>
              <a:rPr lang="en-IN" sz="1600" dirty="0"/>
              <a:t> Server. H1 and H2 both will be working as hosts.</a:t>
            </a:r>
          </a:p>
          <a:p>
            <a:r>
              <a:rPr lang="en-IN" sz="1600" dirty="0"/>
              <a:t>H1 will ask the Date &amp; Time from DS server and DS will be providing the data on the basis of request asked by H1. After H1 received the Data from DS, H2 will request the same data from H1 and we have to send the same data from H1, where H1 becomes Server for H2 now which was acting as a client while requesting DS.</a:t>
            </a:r>
          </a:p>
        </p:txBody>
      </p:sp>
    </p:spTree>
    <p:extLst>
      <p:ext uri="{BB962C8B-B14F-4D97-AF65-F5344CB8AC3E}">
        <p14:creationId xmlns:p14="http://schemas.microsoft.com/office/powerpoint/2010/main" val="202507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DCC2-6D33-475E-B7AB-E070F315DCFB}"/>
              </a:ext>
            </a:extLst>
          </p:cNvPr>
          <p:cNvSpPr>
            <a:spLocks noGrp="1"/>
          </p:cNvSpPr>
          <p:nvPr>
            <p:ph type="title"/>
          </p:nvPr>
        </p:nvSpPr>
        <p:spPr>
          <a:xfrm>
            <a:off x="188007" y="222192"/>
            <a:ext cx="8785077" cy="489009"/>
          </a:xfrm>
        </p:spPr>
        <p:txBody>
          <a:bodyPr>
            <a:normAutofit fontScale="90000"/>
          </a:bodyPr>
          <a:lstStyle/>
          <a:p>
            <a:r>
              <a:rPr lang="en-US" dirty="0"/>
              <a:t>Methodology	</a:t>
            </a:r>
            <a:endParaRPr lang="en-IN" dirty="0"/>
          </a:p>
        </p:txBody>
      </p:sp>
      <p:sp>
        <p:nvSpPr>
          <p:cNvPr id="4" name="Date Placeholder 3">
            <a:extLst>
              <a:ext uri="{FF2B5EF4-FFF2-40B4-BE49-F238E27FC236}">
                <a16:creationId xmlns:a16="http://schemas.microsoft.com/office/drawing/2014/main" id="{06AF3C58-E326-42D4-919E-EF72FBD5D137}"/>
              </a:ext>
            </a:extLst>
          </p:cNvPr>
          <p:cNvSpPr>
            <a:spLocks noGrp="1"/>
          </p:cNvSpPr>
          <p:nvPr>
            <p:ph type="dt" sz="half" idx="10"/>
          </p:nvPr>
        </p:nvSpPr>
        <p:spPr/>
        <p:txBody>
          <a:bodyPr/>
          <a:lstStyle/>
          <a:p>
            <a:fld id="{99A6435B-86FB-4477-9359-4E079732371F}" type="datetime1">
              <a:rPr lang="en-IN" smtClean="0"/>
              <a:t>11-01-2024</a:t>
            </a:fld>
            <a:endParaRPr lang="en-IN"/>
          </a:p>
        </p:txBody>
      </p:sp>
      <p:sp>
        <p:nvSpPr>
          <p:cNvPr id="5" name="Footer Placeholder 4">
            <a:extLst>
              <a:ext uri="{FF2B5EF4-FFF2-40B4-BE49-F238E27FC236}">
                <a16:creationId xmlns:a16="http://schemas.microsoft.com/office/drawing/2014/main" id="{30FC01EA-0A12-4058-8A64-690329E153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9D8E9-34BC-4BA8-9B48-41A92F1A1837}"/>
              </a:ext>
            </a:extLst>
          </p:cNvPr>
          <p:cNvSpPr>
            <a:spLocks noGrp="1"/>
          </p:cNvSpPr>
          <p:nvPr>
            <p:ph type="sldNum" sz="quarter" idx="12"/>
          </p:nvPr>
        </p:nvSpPr>
        <p:spPr/>
        <p:txBody>
          <a:bodyPr/>
          <a:lstStyle/>
          <a:p>
            <a:fld id="{ADFB7573-0EEC-4F18-B4D8-B9624EC7F9C7}" type="slidenum">
              <a:rPr lang="en-IN" smtClean="0"/>
              <a:t>6</a:t>
            </a:fld>
            <a:endParaRPr lang="en-IN"/>
          </a:p>
        </p:txBody>
      </p:sp>
      <p:pic>
        <p:nvPicPr>
          <p:cNvPr id="10" name="Content Placeholder 9">
            <a:extLst>
              <a:ext uri="{FF2B5EF4-FFF2-40B4-BE49-F238E27FC236}">
                <a16:creationId xmlns:a16="http://schemas.microsoft.com/office/drawing/2014/main" id="{401402C8-93C7-E241-2B13-FF69E2D589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750" y="717464"/>
            <a:ext cx="8687334" cy="5423072"/>
          </a:xfrm>
        </p:spPr>
      </p:pic>
    </p:spTree>
    <p:extLst>
      <p:ext uri="{BB962C8B-B14F-4D97-AF65-F5344CB8AC3E}">
        <p14:creationId xmlns:p14="http://schemas.microsoft.com/office/powerpoint/2010/main" val="2406508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E155-F441-4474-B05F-FF82F7279293}"/>
              </a:ext>
            </a:extLst>
          </p:cNvPr>
          <p:cNvSpPr>
            <a:spLocks noGrp="1"/>
          </p:cNvSpPr>
          <p:nvPr>
            <p:ph type="title"/>
          </p:nvPr>
        </p:nvSpPr>
        <p:spPr/>
        <p:txBody>
          <a:bodyPr>
            <a:normAutofit fontScale="90000"/>
          </a:bodyPr>
          <a:lstStyle/>
          <a:p>
            <a:r>
              <a:rPr lang="en-US" dirty="0"/>
              <a:t>Implementation	</a:t>
            </a:r>
            <a:endParaRPr lang="en-IN" dirty="0"/>
          </a:p>
        </p:txBody>
      </p:sp>
      <p:sp>
        <p:nvSpPr>
          <p:cNvPr id="3" name="Content Placeholder 2">
            <a:extLst>
              <a:ext uri="{FF2B5EF4-FFF2-40B4-BE49-F238E27FC236}">
                <a16:creationId xmlns:a16="http://schemas.microsoft.com/office/drawing/2014/main" id="{D8F0F76B-003D-4533-8B5B-E7D4FBC7732D}"/>
              </a:ext>
            </a:extLst>
          </p:cNvPr>
          <p:cNvSpPr>
            <a:spLocks noGrp="1"/>
          </p:cNvSpPr>
          <p:nvPr>
            <p:ph idx="1"/>
          </p:nvPr>
        </p:nvSpPr>
        <p:spPr/>
        <p:txBody>
          <a:bodyPr numCol="1">
            <a:normAutofit/>
          </a:bodyPr>
          <a:lstStyle/>
          <a:p>
            <a:pPr marL="0" indent="0" algn="ctr">
              <a:buNone/>
            </a:pPr>
            <a:r>
              <a:rPr lang="en-IN" sz="2400" b="1" dirty="0">
                <a:latin typeface="Times New Roman" panose="02020603050405020304" pitchFamily="18" charset="0"/>
                <a:cs typeface="Times New Roman" panose="02020603050405020304" pitchFamily="18" charset="0"/>
              </a:rPr>
              <a:t>Description of how project has been implemented:</a:t>
            </a:r>
          </a:p>
          <a:p>
            <a:pPr marL="0" indent="0">
              <a:buNone/>
            </a:pP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F780A99-3F23-4C1E-98CF-16F6360CF3D3}"/>
              </a:ext>
            </a:extLst>
          </p:cNvPr>
          <p:cNvSpPr>
            <a:spLocks noGrp="1"/>
          </p:cNvSpPr>
          <p:nvPr>
            <p:ph type="dt" sz="half" idx="10"/>
          </p:nvPr>
        </p:nvSpPr>
        <p:spPr/>
        <p:txBody>
          <a:bodyPr/>
          <a:lstStyle/>
          <a:p>
            <a:fld id="{BF859030-E9C7-4BF7-BDDE-D8A9DA1DC43E}" type="datetime1">
              <a:rPr lang="en-IN" smtClean="0"/>
              <a:t>11-01-2024</a:t>
            </a:fld>
            <a:endParaRPr lang="en-IN"/>
          </a:p>
        </p:txBody>
      </p:sp>
      <p:sp>
        <p:nvSpPr>
          <p:cNvPr id="5" name="Footer Placeholder 4">
            <a:extLst>
              <a:ext uri="{FF2B5EF4-FFF2-40B4-BE49-F238E27FC236}">
                <a16:creationId xmlns:a16="http://schemas.microsoft.com/office/drawing/2014/main" id="{FB4B9871-308C-4EED-9045-38B80AE9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BEBC1-730B-46C9-B7B9-A8EE8DF71ACE}"/>
              </a:ext>
            </a:extLst>
          </p:cNvPr>
          <p:cNvSpPr>
            <a:spLocks noGrp="1"/>
          </p:cNvSpPr>
          <p:nvPr>
            <p:ph type="sldNum" sz="quarter" idx="12"/>
          </p:nvPr>
        </p:nvSpPr>
        <p:spPr/>
        <p:txBody>
          <a:bodyPr/>
          <a:lstStyle/>
          <a:p>
            <a:fld id="{ADFB7573-0EEC-4F18-B4D8-B9624EC7F9C7}" type="slidenum">
              <a:rPr lang="en-IN" smtClean="0"/>
              <a:t>7</a:t>
            </a:fld>
            <a:endParaRPr lang="en-IN"/>
          </a:p>
        </p:txBody>
      </p:sp>
      <p:pic>
        <p:nvPicPr>
          <p:cNvPr id="8" name="Picture 7">
            <a:extLst>
              <a:ext uri="{FF2B5EF4-FFF2-40B4-BE49-F238E27FC236}">
                <a16:creationId xmlns:a16="http://schemas.microsoft.com/office/drawing/2014/main" id="{F66BCC88-11C6-FE6C-0B9A-24318BAC7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17" y="1510453"/>
            <a:ext cx="3811803" cy="3075094"/>
          </a:xfrm>
          <a:prstGeom prst="rect">
            <a:avLst/>
          </a:prstGeom>
        </p:spPr>
      </p:pic>
      <p:sp>
        <p:nvSpPr>
          <p:cNvPr id="9" name="TextBox 8">
            <a:extLst>
              <a:ext uri="{FF2B5EF4-FFF2-40B4-BE49-F238E27FC236}">
                <a16:creationId xmlns:a16="http://schemas.microsoft.com/office/drawing/2014/main" id="{811B2DA9-78A4-9963-FDD2-AD3C87D08C65}"/>
              </a:ext>
            </a:extLst>
          </p:cNvPr>
          <p:cNvSpPr txBox="1"/>
          <p:nvPr/>
        </p:nvSpPr>
        <p:spPr>
          <a:xfrm>
            <a:off x="782554" y="4497204"/>
            <a:ext cx="2494483" cy="369332"/>
          </a:xfrm>
          <a:prstGeom prst="rect">
            <a:avLst/>
          </a:prstGeom>
          <a:noFill/>
        </p:spPr>
        <p:txBody>
          <a:bodyPr wrap="square" rtlCol="0">
            <a:spAutoFit/>
          </a:bodyPr>
          <a:lstStyle/>
          <a:p>
            <a:pPr algn="ctr"/>
            <a:r>
              <a:rPr lang="en-IN" dirty="0"/>
              <a:t>DS SERVER</a:t>
            </a:r>
          </a:p>
        </p:txBody>
      </p:sp>
      <p:sp>
        <p:nvSpPr>
          <p:cNvPr id="10" name="TextBox 9">
            <a:extLst>
              <a:ext uri="{FF2B5EF4-FFF2-40B4-BE49-F238E27FC236}">
                <a16:creationId xmlns:a16="http://schemas.microsoft.com/office/drawing/2014/main" id="{E29CFCA5-49A2-7B95-28AA-85FAD3552A7E}"/>
              </a:ext>
            </a:extLst>
          </p:cNvPr>
          <p:cNvSpPr txBox="1"/>
          <p:nvPr/>
        </p:nvSpPr>
        <p:spPr>
          <a:xfrm>
            <a:off x="3982720" y="1451620"/>
            <a:ext cx="4757594" cy="483209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In this problem first of all we have to make a </a:t>
            </a:r>
            <a:r>
              <a:rPr lang="en-US" sz="1400" b="1" dirty="0">
                <a:latin typeface="Times New Roman" panose="02020603050405020304" pitchFamily="18" charset="0"/>
                <a:cs typeface="Times New Roman" panose="02020603050405020304" pitchFamily="18" charset="0"/>
              </a:rPr>
              <a:t>DS Server </a:t>
            </a:r>
            <a:r>
              <a:rPr lang="en-US" sz="1400" dirty="0">
                <a:latin typeface="Times New Roman" panose="02020603050405020304" pitchFamily="18" charset="0"/>
                <a:cs typeface="Times New Roman" panose="02020603050405020304" pitchFamily="18" charset="0"/>
              </a:rPr>
              <a:t>using UDP protocols i.e. using </a:t>
            </a:r>
            <a:r>
              <a:rPr lang="en-US" sz="1400" b="1" dirty="0" err="1">
                <a:latin typeface="Times New Roman" panose="02020603050405020304" pitchFamily="18" charset="0"/>
                <a:cs typeface="Times New Roman" panose="02020603050405020304" pitchFamily="18" charset="0"/>
              </a:rPr>
              <a:t>DatagramSocket</a:t>
            </a:r>
            <a:r>
              <a:rPr lang="en-US" sz="1400" dirty="0">
                <a:latin typeface="Times New Roman" panose="02020603050405020304" pitchFamily="18" charset="0"/>
                <a:cs typeface="Times New Roman" panose="02020603050405020304" pitchFamily="18" charset="0"/>
              </a:rPr>
              <a:t> and </a:t>
            </a:r>
            <a:r>
              <a:rPr lang="en-US" sz="1400" b="1" dirty="0" err="1">
                <a:latin typeface="Times New Roman" panose="02020603050405020304" pitchFamily="18" charset="0"/>
                <a:cs typeface="Times New Roman" panose="02020603050405020304" pitchFamily="18" charset="0"/>
              </a:rPr>
              <a:t>DatagramPacket</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DatagramPacket</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does two things.                                                                                                                                                                   </a:t>
            </a:r>
          </a:p>
          <a:p>
            <a:r>
              <a:rPr lang="en-US" sz="1400" dirty="0">
                <a:latin typeface="Times New Roman" panose="02020603050405020304" pitchFamily="18" charset="0"/>
                <a:cs typeface="Times New Roman" panose="02020603050405020304" pitchFamily="18" charset="0"/>
              </a:rPr>
              <a:t>1</a:t>
            </a:r>
            <a:r>
              <a:rPr lang="en-US" sz="1400" baseline="30000" dirty="0">
                <a:latin typeface="Times New Roman" panose="02020603050405020304" pitchFamily="18" charset="0"/>
                <a:cs typeface="Times New Roman" panose="02020603050405020304" pitchFamily="18" charset="0"/>
              </a:rPr>
              <a:t>st</a:t>
            </a:r>
            <a:r>
              <a:rPr lang="en-US" sz="1400" dirty="0">
                <a:latin typeface="Times New Roman" panose="02020603050405020304" pitchFamily="18" charset="0"/>
                <a:cs typeface="Times New Roman" panose="02020603050405020304" pitchFamily="18" charset="0"/>
              </a:rPr>
              <a:t> is make the message ready to send the particular </a:t>
            </a:r>
            <a:r>
              <a:rPr lang="en-US" sz="1400" b="1" dirty="0" err="1">
                <a:latin typeface="Times New Roman" panose="02020603050405020304" pitchFamily="18" charset="0"/>
                <a:cs typeface="Times New Roman" panose="02020603050405020304" pitchFamily="18" charset="0"/>
              </a:rPr>
              <a:t>clientAddress</a:t>
            </a:r>
            <a:r>
              <a:rPr lang="en-US" sz="1400" dirty="0">
                <a:latin typeface="Times New Roman" panose="02020603050405020304" pitchFamily="18" charset="0"/>
                <a:cs typeface="Times New Roman" panose="02020603050405020304" pitchFamily="18" charset="0"/>
              </a:rPr>
              <a:t> containing port number to imply to which application of the client.                                                                                                                                                                                                              </a:t>
            </a:r>
            <a:r>
              <a:rPr lang="en-US" sz="1400" b="1" dirty="0">
                <a:latin typeface="Times New Roman" panose="02020603050405020304" pitchFamily="18" charset="0"/>
                <a:cs typeface="Times New Roman" panose="02020603050405020304" pitchFamily="18" charset="0"/>
              </a:rPr>
              <a:t>2</a:t>
            </a:r>
            <a:r>
              <a:rPr lang="en-US" sz="1400" b="1" baseline="30000" dirty="0">
                <a:latin typeface="Times New Roman" panose="02020603050405020304" pitchFamily="18" charset="0"/>
                <a:cs typeface="Times New Roman" panose="02020603050405020304" pitchFamily="18" charset="0"/>
              </a:rPr>
              <a:t>nd</a:t>
            </a:r>
            <a:r>
              <a:rPr lang="en-US" sz="1400" dirty="0">
                <a:latin typeface="Times New Roman" panose="02020603050405020304" pitchFamily="18" charset="0"/>
                <a:cs typeface="Times New Roman" panose="02020603050405020304" pitchFamily="18" charset="0"/>
              </a:rPr>
              <a:t> is create an empty message area or say array in order to receive the data in the form of bytes from the clients or </a:t>
            </a:r>
            <a:r>
              <a:rPr lang="en-US" sz="1400" dirty="0" err="1">
                <a:latin typeface="Times New Roman" panose="02020603050405020304" pitchFamily="18" charset="0"/>
                <a:cs typeface="Times New Roman" panose="02020603050405020304" pitchFamily="18" charset="0"/>
              </a:rPr>
              <a:t>hosts.Also</a:t>
            </a:r>
            <a:r>
              <a:rPr lang="en-US" sz="1400" dirty="0">
                <a:latin typeface="Times New Roman" panose="02020603050405020304" pitchFamily="18" charset="0"/>
                <a:cs typeface="Times New Roman" panose="02020603050405020304" pitchFamily="18" charset="0"/>
              </a:rPr>
              <a:t> it accepts the messages in the form of bytes so we have to convert the </a:t>
            </a:r>
            <a:r>
              <a:rPr lang="en-US" sz="1400" dirty="0" err="1">
                <a:latin typeface="Times New Roman" panose="02020603050405020304" pitchFamily="18" charset="0"/>
                <a:cs typeface="Times New Roman" panose="02020603050405020304" pitchFamily="18" charset="0"/>
              </a:rPr>
              <a:t>stringtypes</a:t>
            </a:r>
            <a:r>
              <a:rPr lang="en-US" sz="1400" dirty="0">
                <a:latin typeface="Times New Roman" panose="02020603050405020304" pitchFamily="18" charset="0"/>
                <a:cs typeface="Times New Roman" panose="02020603050405020304" pitchFamily="18" charset="0"/>
              </a:rPr>
              <a:t> or any other types to byte convertible form.</a:t>
            </a:r>
          </a:p>
          <a:p>
            <a:r>
              <a:rPr lang="en-US" sz="1400" b="1" dirty="0" err="1">
                <a:latin typeface="Times New Roman" panose="02020603050405020304" pitchFamily="18" charset="0"/>
                <a:cs typeface="Times New Roman" panose="02020603050405020304" pitchFamily="18" charset="0"/>
              </a:rPr>
              <a:t>DatagramSocket</a:t>
            </a:r>
            <a:r>
              <a:rPr lang="en-US" sz="1400" dirty="0">
                <a:latin typeface="Times New Roman" panose="02020603050405020304" pitchFamily="18" charset="0"/>
                <a:cs typeface="Times New Roman" panose="02020603050405020304" pitchFamily="18" charset="0"/>
              </a:rPr>
              <a:t> is mainly used to establish a connection between two or more peers, it contains two methods i.e. receive() &amp; send() which is used to receive and send the messages( already made ready by Datagram Packet) between peers.</a:t>
            </a:r>
          </a:p>
          <a:p>
            <a:r>
              <a:rPr lang="en-US" sz="1400" dirty="0">
                <a:latin typeface="Times New Roman" panose="02020603050405020304" pitchFamily="18" charset="0"/>
                <a:cs typeface="Times New Roman" panose="02020603050405020304" pitchFamily="18" charset="0"/>
              </a:rPr>
              <a:t>So, here in DS Server (1ST Machine) it firsts create a connection and make the Server to receive the message (made to get ready to accept) by </a:t>
            </a:r>
            <a:r>
              <a:rPr lang="en-US" sz="1400" dirty="0" err="1">
                <a:latin typeface="Times New Roman" panose="02020603050405020304" pitchFamily="18" charset="0"/>
                <a:cs typeface="Times New Roman" panose="02020603050405020304" pitchFamily="18" charset="0"/>
              </a:rPr>
              <a:t>DatagramPacket</a:t>
            </a:r>
            <a:r>
              <a:rPr lang="en-US" sz="1400" dirty="0">
                <a:latin typeface="Times New Roman" panose="02020603050405020304" pitchFamily="18" charset="0"/>
                <a:cs typeface="Times New Roman" panose="02020603050405020304" pitchFamily="18" charset="0"/>
              </a:rPr>
              <a:t> ,and after receiving the required DATE &amp; TIME from your </a:t>
            </a:r>
            <a:r>
              <a:rPr lang="en-US" sz="1400" dirty="0" err="1">
                <a:latin typeface="Times New Roman" panose="02020603050405020304" pitchFamily="18" charset="0"/>
                <a:cs typeface="Times New Roman" panose="02020603050405020304" pitchFamily="18" charset="0"/>
              </a:rPr>
              <a:t>LocalSystem</a:t>
            </a:r>
            <a:r>
              <a:rPr lang="en-US" sz="1400" dirty="0">
                <a:latin typeface="Times New Roman" panose="02020603050405020304" pitchFamily="18" charset="0"/>
                <a:cs typeface="Times New Roman" panose="02020603050405020304" pitchFamily="18" charset="0"/>
              </a:rPr>
              <a:t> it than </a:t>
            </a:r>
            <a:r>
              <a:rPr lang="en-US" sz="1400" dirty="0" err="1">
                <a:latin typeface="Times New Roman" panose="02020603050405020304" pitchFamily="18" charset="0"/>
                <a:cs typeface="Times New Roman" panose="02020603050405020304" pitchFamily="18" charset="0"/>
              </a:rPr>
              <a:t>senDS</a:t>
            </a:r>
            <a:r>
              <a:rPr lang="en-US" sz="1400" dirty="0">
                <a:latin typeface="Times New Roman" panose="02020603050405020304" pitchFamily="18" charset="0"/>
                <a:cs typeface="Times New Roman" panose="02020603050405020304" pitchFamily="18" charset="0"/>
              </a:rPr>
              <a:t> it to H1 host using Socket’s send() method. </a:t>
            </a:r>
            <a:endParaRPr lang="en-IN" sz="900" b="1"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76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E155-F441-4474-B05F-FF82F7279293}"/>
              </a:ext>
            </a:extLst>
          </p:cNvPr>
          <p:cNvSpPr>
            <a:spLocks noGrp="1"/>
          </p:cNvSpPr>
          <p:nvPr>
            <p:ph type="title"/>
          </p:nvPr>
        </p:nvSpPr>
        <p:spPr/>
        <p:txBody>
          <a:bodyPr>
            <a:normAutofit fontScale="90000"/>
          </a:bodyPr>
          <a:lstStyle/>
          <a:p>
            <a:r>
              <a:rPr lang="en-US" dirty="0"/>
              <a:t>Implementation	</a:t>
            </a:r>
            <a:endParaRPr lang="en-IN" dirty="0"/>
          </a:p>
        </p:txBody>
      </p:sp>
      <p:sp>
        <p:nvSpPr>
          <p:cNvPr id="4" name="Date Placeholder 3">
            <a:extLst>
              <a:ext uri="{FF2B5EF4-FFF2-40B4-BE49-F238E27FC236}">
                <a16:creationId xmlns:a16="http://schemas.microsoft.com/office/drawing/2014/main" id="{FF780A99-3F23-4C1E-98CF-16F6360CF3D3}"/>
              </a:ext>
            </a:extLst>
          </p:cNvPr>
          <p:cNvSpPr>
            <a:spLocks noGrp="1"/>
          </p:cNvSpPr>
          <p:nvPr>
            <p:ph type="dt" sz="half" idx="10"/>
          </p:nvPr>
        </p:nvSpPr>
        <p:spPr/>
        <p:txBody>
          <a:bodyPr/>
          <a:lstStyle/>
          <a:p>
            <a:fld id="{BF859030-E9C7-4BF7-BDDE-D8A9DA1DC43E}" type="datetime1">
              <a:rPr lang="en-IN" smtClean="0"/>
              <a:t>12-01-2024</a:t>
            </a:fld>
            <a:endParaRPr lang="en-IN"/>
          </a:p>
        </p:txBody>
      </p:sp>
      <p:sp>
        <p:nvSpPr>
          <p:cNvPr id="5" name="Footer Placeholder 4">
            <a:extLst>
              <a:ext uri="{FF2B5EF4-FFF2-40B4-BE49-F238E27FC236}">
                <a16:creationId xmlns:a16="http://schemas.microsoft.com/office/drawing/2014/main" id="{FB4B9871-308C-4EED-9045-38B80AE9A7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BEBC1-730B-46C9-B7B9-A8EE8DF71ACE}"/>
              </a:ext>
            </a:extLst>
          </p:cNvPr>
          <p:cNvSpPr>
            <a:spLocks noGrp="1"/>
          </p:cNvSpPr>
          <p:nvPr>
            <p:ph type="sldNum" sz="quarter" idx="12"/>
          </p:nvPr>
        </p:nvSpPr>
        <p:spPr/>
        <p:txBody>
          <a:bodyPr/>
          <a:lstStyle/>
          <a:p>
            <a:fld id="{ADFB7573-0EEC-4F18-B4D8-B9624EC7F9C7}" type="slidenum">
              <a:rPr lang="en-IN" smtClean="0"/>
              <a:t>8</a:t>
            </a:fld>
            <a:endParaRPr lang="en-IN"/>
          </a:p>
        </p:txBody>
      </p:sp>
      <p:pic>
        <p:nvPicPr>
          <p:cNvPr id="14" name="Content Placeholder 13">
            <a:extLst>
              <a:ext uri="{FF2B5EF4-FFF2-40B4-BE49-F238E27FC236}">
                <a16:creationId xmlns:a16="http://schemas.microsoft.com/office/drawing/2014/main" id="{3D5A92AE-64B7-9EE5-1634-78C4EABBD8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979" y="1010076"/>
            <a:ext cx="4155032" cy="3071806"/>
          </a:xfrm>
        </p:spPr>
      </p:pic>
      <p:pic>
        <p:nvPicPr>
          <p:cNvPr id="16" name="Picture 15">
            <a:extLst>
              <a:ext uri="{FF2B5EF4-FFF2-40B4-BE49-F238E27FC236}">
                <a16:creationId xmlns:a16="http://schemas.microsoft.com/office/drawing/2014/main" id="{7EDBF6B2-5E59-0E85-EA59-96EC80EBD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793" y="1010076"/>
            <a:ext cx="4345227" cy="3071806"/>
          </a:xfrm>
          <a:prstGeom prst="rect">
            <a:avLst/>
          </a:prstGeom>
        </p:spPr>
      </p:pic>
      <p:sp>
        <p:nvSpPr>
          <p:cNvPr id="17" name="TextBox 16">
            <a:extLst>
              <a:ext uri="{FF2B5EF4-FFF2-40B4-BE49-F238E27FC236}">
                <a16:creationId xmlns:a16="http://schemas.microsoft.com/office/drawing/2014/main" id="{E522CD1E-6AEF-F643-C75E-AEBA1A857D48}"/>
              </a:ext>
            </a:extLst>
          </p:cNvPr>
          <p:cNvSpPr txBox="1"/>
          <p:nvPr/>
        </p:nvSpPr>
        <p:spPr>
          <a:xfrm>
            <a:off x="1221638" y="4052713"/>
            <a:ext cx="2128724" cy="369332"/>
          </a:xfrm>
          <a:prstGeom prst="rect">
            <a:avLst/>
          </a:prstGeom>
          <a:noFill/>
        </p:spPr>
        <p:txBody>
          <a:bodyPr wrap="square" rtlCol="0">
            <a:spAutoFit/>
          </a:bodyPr>
          <a:lstStyle/>
          <a:p>
            <a:pPr algn="ctr"/>
            <a:r>
              <a:rPr lang="en-IN" dirty="0"/>
              <a:t>H1 HOST</a:t>
            </a:r>
          </a:p>
        </p:txBody>
      </p:sp>
      <p:sp>
        <p:nvSpPr>
          <p:cNvPr id="18" name="TextBox 17">
            <a:extLst>
              <a:ext uri="{FF2B5EF4-FFF2-40B4-BE49-F238E27FC236}">
                <a16:creationId xmlns:a16="http://schemas.microsoft.com/office/drawing/2014/main" id="{A32087A7-2899-D274-26B7-BD1379D9FC48}"/>
              </a:ext>
            </a:extLst>
          </p:cNvPr>
          <p:cNvSpPr txBox="1"/>
          <p:nvPr/>
        </p:nvSpPr>
        <p:spPr>
          <a:xfrm>
            <a:off x="5427878" y="4081882"/>
            <a:ext cx="2626157" cy="369332"/>
          </a:xfrm>
          <a:prstGeom prst="rect">
            <a:avLst/>
          </a:prstGeom>
          <a:noFill/>
        </p:spPr>
        <p:txBody>
          <a:bodyPr wrap="square" rtlCol="0">
            <a:spAutoFit/>
          </a:bodyPr>
          <a:lstStyle/>
          <a:p>
            <a:pPr algn="ctr"/>
            <a:r>
              <a:rPr lang="en-IN" dirty="0"/>
              <a:t>H2 HOST</a:t>
            </a:r>
          </a:p>
        </p:txBody>
      </p:sp>
      <p:sp>
        <p:nvSpPr>
          <p:cNvPr id="19" name="TextBox 18">
            <a:extLst>
              <a:ext uri="{FF2B5EF4-FFF2-40B4-BE49-F238E27FC236}">
                <a16:creationId xmlns:a16="http://schemas.microsoft.com/office/drawing/2014/main" id="{C363E46B-C9D9-C197-F6A1-549315875C78}"/>
              </a:ext>
            </a:extLst>
          </p:cNvPr>
          <p:cNvSpPr txBox="1"/>
          <p:nvPr/>
        </p:nvSpPr>
        <p:spPr>
          <a:xfrm>
            <a:off x="427939" y="4322922"/>
            <a:ext cx="8288122" cy="181588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Now H1 host is created, which will do 3 things , first is to send request to DS Server in order to access it by using send() method of Socket. Second is to receive the DATE &amp; TIME from the DS and display it in the Console using receive() method of Socket. Third is again this DATE &amp; TIME will be sent to H2 after printed in the console of H1 by using send() method of Socket.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Now finally the last host H2 is created which only does 2 things, first is to send request to H1 in order to access DATE &amp; TIME by using send() method of Socket. Second is to receive the DATE &amp; TIME from the H1 and display it in the Console using receive() method of Socket</a:t>
            </a:r>
          </a:p>
        </p:txBody>
      </p:sp>
    </p:spTree>
    <p:extLst>
      <p:ext uri="{BB962C8B-B14F-4D97-AF65-F5344CB8AC3E}">
        <p14:creationId xmlns:p14="http://schemas.microsoft.com/office/powerpoint/2010/main" val="307238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7E52-2711-473A-AC53-236FCF425192}"/>
              </a:ext>
            </a:extLst>
          </p:cNvPr>
          <p:cNvSpPr>
            <a:spLocks noGrp="1"/>
          </p:cNvSpPr>
          <p:nvPr>
            <p:ph type="title"/>
          </p:nvPr>
        </p:nvSpPr>
        <p:spPr/>
        <p:txBody>
          <a:bodyPr>
            <a:normAutofit fontScale="90000"/>
          </a:bodyPr>
          <a:lstStyle/>
          <a:p>
            <a:r>
              <a:rPr lang="en-US" dirty="0"/>
              <a:t>Result and Interpretation</a:t>
            </a:r>
            <a:endParaRPr lang="en-IN" dirty="0"/>
          </a:p>
        </p:txBody>
      </p:sp>
      <p:sp>
        <p:nvSpPr>
          <p:cNvPr id="3" name="Content Placeholder 2">
            <a:extLst>
              <a:ext uri="{FF2B5EF4-FFF2-40B4-BE49-F238E27FC236}">
                <a16:creationId xmlns:a16="http://schemas.microsoft.com/office/drawing/2014/main" id="{3B6E0364-D997-4774-8864-465D8286E154}"/>
              </a:ext>
            </a:extLst>
          </p:cNvPr>
          <p:cNvSpPr>
            <a:spLocks noGrp="1"/>
          </p:cNvSpPr>
          <p:nvPr>
            <p:ph idx="1"/>
          </p:nvPr>
        </p:nvSpPr>
        <p:spPr>
          <a:xfrm>
            <a:off x="195321" y="1008404"/>
            <a:ext cx="8785077" cy="5195843"/>
          </a:xfrm>
        </p:spPr>
        <p:txBody>
          <a:bodyPr/>
          <a:lstStyle/>
          <a:p>
            <a:pPr algn="ctr"/>
            <a:r>
              <a:rPr lang="en-IN" dirty="0"/>
              <a:t>OUTPUT </a:t>
            </a:r>
          </a:p>
          <a:p>
            <a:pPr marL="0" indent="0">
              <a:buNone/>
            </a:pPr>
            <a:endParaRPr lang="en-IN" dirty="0"/>
          </a:p>
        </p:txBody>
      </p:sp>
      <p:sp>
        <p:nvSpPr>
          <p:cNvPr id="4" name="Date Placeholder 3">
            <a:extLst>
              <a:ext uri="{FF2B5EF4-FFF2-40B4-BE49-F238E27FC236}">
                <a16:creationId xmlns:a16="http://schemas.microsoft.com/office/drawing/2014/main" id="{A50D8265-FD7E-4E76-B775-AFBB4B1AA6E7}"/>
              </a:ext>
            </a:extLst>
          </p:cNvPr>
          <p:cNvSpPr>
            <a:spLocks noGrp="1"/>
          </p:cNvSpPr>
          <p:nvPr>
            <p:ph type="dt" sz="half" idx="10"/>
          </p:nvPr>
        </p:nvSpPr>
        <p:spPr/>
        <p:txBody>
          <a:bodyPr/>
          <a:lstStyle/>
          <a:p>
            <a:fld id="{7EA8749E-3FF3-41B2-B4DE-BB379C572509}" type="datetime1">
              <a:rPr lang="en-IN" smtClean="0"/>
              <a:t>11-01-2024</a:t>
            </a:fld>
            <a:endParaRPr lang="en-IN"/>
          </a:p>
        </p:txBody>
      </p:sp>
      <p:sp>
        <p:nvSpPr>
          <p:cNvPr id="5" name="Footer Placeholder 4">
            <a:extLst>
              <a:ext uri="{FF2B5EF4-FFF2-40B4-BE49-F238E27FC236}">
                <a16:creationId xmlns:a16="http://schemas.microsoft.com/office/drawing/2014/main" id="{74AD9DCC-021B-4D7E-9435-713CD5577E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5362E-35ED-487C-AD91-5EC2CA1E837A}"/>
              </a:ext>
            </a:extLst>
          </p:cNvPr>
          <p:cNvSpPr>
            <a:spLocks noGrp="1"/>
          </p:cNvSpPr>
          <p:nvPr>
            <p:ph type="sldNum" sz="quarter" idx="12"/>
          </p:nvPr>
        </p:nvSpPr>
        <p:spPr/>
        <p:txBody>
          <a:bodyPr/>
          <a:lstStyle/>
          <a:p>
            <a:fld id="{ADFB7573-0EEC-4F18-B4D8-B9624EC7F9C7}" type="slidenum">
              <a:rPr lang="en-IN" smtClean="0"/>
              <a:t>9</a:t>
            </a:fld>
            <a:endParaRPr lang="en-IN"/>
          </a:p>
        </p:txBody>
      </p:sp>
      <p:pic>
        <p:nvPicPr>
          <p:cNvPr id="8" name="Picture 7">
            <a:extLst>
              <a:ext uri="{FF2B5EF4-FFF2-40B4-BE49-F238E27FC236}">
                <a16:creationId xmlns:a16="http://schemas.microsoft.com/office/drawing/2014/main" id="{F9DBC2D4-4868-319A-92F0-6D12483D4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00" y="1367626"/>
            <a:ext cx="5943905" cy="1499932"/>
          </a:xfrm>
          <a:prstGeom prst="rect">
            <a:avLst/>
          </a:prstGeom>
        </p:spPr>
      </p:pic>
      <p:pic>
        <p:nvPicPr>
          <p:cNvPr id="10" name="Picture 9">
            <a:extLst>
              <a:ext uri="{FF2B5EF4-FFF2-40B4-BE49-F238E27FC236}">
                <a16:creationId xmlns:a16="http://schemas.microsoft.com/office/drawing/2014/main" id="{0B27A19E-3F71-D245-32B1-7F107235D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300" y="2867558"/>
            <a:ext cx="6025567" cy="1581231"/>
          </a:xfrm>
          <a:prstGeom prst="rect">
            <a:avLst/>
          </a:prstGeom>
        </p:spPr>
      </p:pic>
      <p:pic>
        <p:nvPicPr>
          <p:cNvPr id="12" name="Picture 11">
            <a:extLst>
              <a:ext uri="{FF2B5EF4-FFF2-40B4-BE49-F238E27FC236}">
                <a16:creationId xmlns:a16="http://schemas.microsoft.com/office/drawing/2014/main" id="{A629C56B-7A7D-A24E-CEC0-14C901A80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300" y="4519959"/>
            <a:ext cx="6153466" cy="1625684"/>
          </a:xfrm>
          <a:prstGeom prst="rect">
            <a:avLst/>
          </a:prstGeom>
        </p:spPr>
      </p:pic>
      <p:sp>
        <p:nvSpPr>
          <p:cNvPr id="13" name="TextBox 12">
            <a:extLst>
              <a:ext uri="{FF2B5EF4-FFF2-40B4-BE49-F238E27FC236}">
                <a16:creationId xmlns:a16="http://schemas.microsoft.com/office/drawing/2014/main" id="{7796589E-7136-9CF8-2FC9-F3485A00761F}"/>
              </a:ext>
            </a:extLst>
          </p:cNvPr>
          <p:cNvSpPr txBox="1"/>
          <p:nvPr/>
        </p:nvSpPr>
        <p:spPr>
          <a:xfrm>
            <a:off x="6447867" y="1748333"/>
            <a:ext cx="2366949"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DS SERVER CONSOLE</a:t>
            </a:r>
          </a:p>
        </p:txBody>
      </p:sp>
      <p:sp>
        <p:nvSpPr>
          <p:cNvPr id="14" name="TextBox 13">
            <a:extLst>
              <a:ext uri="{FF2B5EF4-FFF2-40B4-BE49-F238E27FC236}">
                <a16:creationId xmlns:a16="http://schemas.microsoft.com/office/drawing/2014/main" id="{4308253B-6D4F-DB59-B757-6B2DE86164EE}"/>
              </a:ext>
            </a:extLst>
          </p:cNvPr>
          <p:cNvSpPr txBox="1"/>
          <p:nvPr/>
        </p:nvSpPr>
        <p:spPr>
          <a:xfrm>
            <a:off x="6515654" y="3329959"/>
            <a:ext cx="1901952"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H1 SERVER CONSOLE</a:t>
            </a:r>
          </a:p>
        </p:txBody>
      </p:sp>
      <p:sp>
        <p:nvSpPr>
          <p:cNvPr id="16" name="TextBox 15">
            <a:extLst>
              <a:ext uri="{FF2B5EF4-FFF2-40B4-BE49-F238E27FC236}">
                <a16:creationId xmlns:a16="http://schemas.microsoft.com/office/drawing/2014/main" id="{AFC6FC95-1CBB-7B33-9763-1B4C7E1F2F97}"/>
              </a:ext>
            </a:extLst>
          </p:cNvPr>
          <p:cNvSpPr txBox="1"/>
          <p:nvPr/>
        </p:nvSpPr>
        <p:spPr>
          <a:xfrm>
            <a:off x="6608203" y="4680512"/>
            <a:ext cx="2110161"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H2 SERVER CONSOLE</a:t>
            </a:r>
          </a:p>
        </p:txBody>
      </p:sp>
    </p:spTree>
    <p:extLst>
      <p:ext uri="{BB962C8B-B14F-4D97-AF65-F5344CB8AC3E}">
        <p14:creationId xmlns:p14="http://schemas.microsoft.com/office/powerpoint/2010/main" val="10252338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3098</TotalTime>
  <Words>1107</Words>
  <Application>Microsoft Office PowerPoint</Application>
  <PresentationFormat>On-screen Show (4:3)</PresentationFormat>
  <Paragraphs>96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 Antiqua</vt:lpstr>
      <vt:lpstr>Calibri</vt:lpstr>
      <vt:lpstr>Leelawadee</vt:lpstr>
      <vt:lpstr>Times New Roman</vt:lpstr>
      <vt:lpstr>Office Theme</vt:lpstr>
      <vt:lpstr>External Project Presentation of Computer Networking(CSE 3034) on Design and Implementation of a Peer-to-Peer Network for Time Synchronization using UDP: A Case Study with H1, H2, and DS</vt:lpstr>
      <vt:lpstr>Contents</vt:lpstr>
      <vt:lpstr>Introduction </vt:lpstr>
      <vt:lpstr>Introduction </vt:lpstr>
      <vt:lpstr>Problem Statement </vt:lpstr>
      <vt:lpstr>Methodology </vt:lpstr>
      <vt:lpstr>Implementation </vt:lpstr>
      <vt:lpstr>Implementation </vt:lpstr>
      <vt:lpstr>Result and Interpretation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P</dc:creator>
  <cp:lastModifiedBy>Aswini Sanket Patnaik</cp:lastModifiedBy>
  <cp:revision>33</cp:revision>
  <dcterms:created xsi:type="dcterms:W3CDTF">2019-03-27T16:45:00Z</dcterms:created>
  <dcterms:modified xsi:type="dcterms:W3CDTF">2024-01-12T02:24:26Z</dcterms:modified>
</cp:coreProperties>
</file>